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2" r:id="rId3"/>
    <p:sldId id="260" r:id="rId4"/>
    <p:sldId id="261" r:id="rId5"/>
    <p:sldId id="284" r:id="rId6"/>
    <p:sldId id="273" r:id="rId7"/>
    <p:sldId id="262" r:id="rId8"/>
    <p:sldId id="265" r:id="rId9"/>
    <p:sldId id="267" r:id="rId10"/>
    <p:sldId id="274" r:id="rId11"/>
    <p:sldId id="275" r:id="rId12"/>
    <p:sldId id="276" r:id="rId13"/>
    <p:sldId id="266" r:id="rId14"/>
    <p:sldId id="270" r:id="rId15"/>
    <p:sldId id="278" r:id="rId16"/>
    <p:sldId id="279" r:id="rId17"/>
    <p:sldId id="281" r:id="rId18"/>
    <p:sldId id="272" r:id="rId19"/>
    <p:sldId id="28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80810" autoAdjust="0"/>
  </p:normalViewPr>
  <p:slideViewPr>
    <p:cSldViewPr snapToGrid="0">
      <p:cViewPr varScale="1">
        <p:scale>
          <a:sx n="60" d="100"/>
          <a:sy n="60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984EC-53F9-409A-97D9-D9109EF98683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1EE14-0604-433A-BE4C-309905FBE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90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Методы, основанные на модели, сходятся намного быстрее, чем </a:t>
            </a:r>
            <a:r>
              <a:rPr lang="en-US" dirty="0" smtClean="0"/>
              <a:t>Reinforcement Learning.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EE14-0604-433A-BE4C-309905FBE9B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53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Существуют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датасеты</a:t>
            </a:r>
            <a:r>
              <a:rPr lang="ru-RU" baseline="0" dirty="0" smtClean="0"/>
              <a:t> с камер наблюдения, принципиальной разницы при детектировании нет.</a:t>
            </a:r>
          </a:p>
          <a:p>
            <a:r>
              <a:rPr lang="en-US" baseline="0" dirty="0" smtClean="0"/>
              <a:t>Faust dataset – 10 </a:t>
            </a:r>
            <a:r>
              <a:rPr lang="ru-RU" baseline="0" dirty="0" smtClean="0"/>
              <a:t>людей в 30 позах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EE14-0604-433A-BE4C-309905FBE9B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5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Slide 36: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Let’s think about pictures or still photographs. Currently there is no good solution to reconstruct accurately a 3D body from a single shot.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BodyTalk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we can get the photograph rated, here are some ratings people agreed on for these bodies. Then we just have to input the ratings in our model to get a perceptually and metrically accurate 3D body shape.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  <a:sym typeface="Wingding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  <a:sym typeface="Wingdings"/>
              </a:rPr>
              <a:t>//// WE POSE THEM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60DB30-AB53-2643-9A85-CD9498D5D3E0}" type="slidenum">
              <a:rPr lang="en-US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6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EE14-0604-433A-BE4C-309905FBE9B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6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EF12-6E41-41A4-B56C-7130E239A1B8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66E-8A14-426F-9103-DC6658D6A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0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EF12-6E41-41A4-B56C-7130E239A1B8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66E-8A14-426F-9103-DC6658D6A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4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EF12-6E41-41A4-B56C-7130E239A1B8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66E-8A14-426F-9103-DC6658D6A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22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EF12-6E41-41A4-B56C-7130E239A1B8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66E-8A14-426F-9103-DC6658D6A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EF12-6E41-41A4-B56C-7130E239A1B8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66E-8A14-426F-9103-DC6658D6A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6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EF12-6E41-41A4-B56C-7130E239A1B8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66E-8A14-426F-9103-DC6658D6A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30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EF12-6E41-41A4-B56C-7130E239A1B8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66E-8A14-426F-9103-DC6658D6A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EF12-6E41-41A4-B56C-7130E239A1B8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66E-8A14-426F-9103-DC6658D6A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6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EF12-6E41-41A4-B56C-7130E239A1B8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66E-8A14-426F-9103-DC6658D6A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3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EF12-6E41-41A4-B56C-7130E239A1B8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66E-8A14-426F-9103-DC6658D6A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EF12-6E41-41A4-B56C-7130E239A1B8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566E-8A14-426F-9103-DC6658D6A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9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5EF12-6E41-41A4-B56C-7130E239A1B8}" type="datetimeFigureOut">
              <a:rPr lang="ru-RU" smtClean="0"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3566E-8A14-426F-9103-DC6658D6A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8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8725" y="768624"/>
            <a:ext cx="9144000" cy="2387600"/>
          </a:xfrm>
        </p:spPr>
        <p:txBody>
          <a:bodyPr/>
          <a:lstStyle/>
          <a:p>
            <a:r>
              <a:rPr lang="en-US" dirty="0" smtClean="0"/>
              <a:t>ICVSS-2016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331780"/>
            <a:ext cx="9144000" cy="2346434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 Computer Vision Summer School</a:t>
            </a:r>
            <a:endParaRPr lang="ru-RU" dirty="0" smtClean="0"/>
          </a:p>
          <a:p>
            <a:r>
              <a:rPr lang="ru-RU" dirty="0" smtClean="0"/>
              <a:t>(Международная летняя школа компьютерного зрения)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Михаил Копелиович,</a:t>
            </a:r>
          </a:p>
          <a:p>
            <a:r>
              <a:rPr lang="ru-RU" dirty="0" smtClean="0"/>
              <a:t>аспирант НИИ нейрокибернетики им. А.Б. Когана</a:t>
            </a:r>
          </a:p>
          <a:p>
            <a:endParaRPr lang="ru-RU" dirty="0" smtClean="0"/>
          </a:p>
        </p:txBody>
      </p:sp>
      <p:pic>
        <p:nvPicPr>
          <p:cNvPr id="1026" name="Picture 2" descr="http://iplab.dmi.unict.it/icvss2016/index_files/Logo_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7" y="0"/>
            <a:ext cx="6403975" cy="22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0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2213"/>
            <a:ext cx="8229600" cy="1143000"/>
          </a:xfrm>
        </p:spPr>
        <p:txBody>
          <a:bodyPr>
            <a:normAutofit/>
          </a:bodyPr>
          <a:lstStyle/>
          <a:p>
            <a:r>
              <a:rPr lang="en-US" smtClean="0"/>
              <a:t>Fully automatic.  State of the art.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6984"/>
          <a:stretch/>
        </p:blipFill>
        <p:spPr>
          <a:xfrm>
            <a:off x="1524000" y="1110998"/>
            <a:ext cx="9214174" cy="49929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3858" y="6211670"/>
            <a:ext cx="712739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1"/>
                </a:solidFill>
              </a:rPr>
              <a:t>Bogo</a:t>
            </a:r>
            <a:r>
              <a:rPr lang="en-US" sz="1600" dirty="0">
                <a:solidFill>
                  <a:schemeClr val="accent1"/>
                </a:solidFill>
              </a:rPr>
              <a:t>, Kanazawa, </a:t>
            </a:r>
            <a:r>
              <a:rPr lang="en-US" sz="1600" dirty="0" err="1">
                <a:solidFill>
                  <a:schemeClr val="accent1"/>
                </a:solidFill>
              </a:rPr>
              <a:t>Lassner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Gehler</a:t>
            </a:r>
            <a:r>
              <a:rPr lang="en-US" sz="1600" dirty="0">
                <a:solidFill>
                  <a:schemeClr val="accent1"/>
                </a:solidFill>
              </a:rPr>
              <a:t>, Romero, Black</a:t>
            </a:r>
            <a:r>
              <a:rPr lang="en-US" sz="1600" dirty="0"/>
              <a:t>,  Keep it SMPL: Automatic estimation of 3D human shape and pose from a single image, ECCV’16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5760" y="1001972"/>
            <a:ext cx="606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addition to pose, 2D joints convey information about 3D shape.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78647" y="6504058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с презентации </a:t>
            </a:r>
            <a:r>
              <a:rPr lang="en-US" dirty="0" smtClean="0"/>
              <a:t>M. Black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7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dy_Talk_intr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216" y="842910"/>
            <a:ext cx="914400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Bodies from books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78647" y="6464195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с презентации </a:t>
            </a:r>
            <a:r>
              <a:rPr lang="en-US" dirty="0" smtClean="0"/>
              <a:t>M. Black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9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22" y="1499213"/>
            <a:ext cx="9144000" cy="308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20661" y="1405161"/>
            <a:ext cx="1028039" cy="30822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0242" y="1554598"/>
            <a:ext cx="1359421" cy="30822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5806" y="1581480"/>
            <a:ext cx="1028039" cy="30822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25589" y="1554598"/>
            <a:ext cx="1028039" cy="30822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27485" y="-627009"/>
            <a:ext cx="8229600" cy="973793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  <a:latin typeface="Arial"/>
                <a:cs typeface="Arial"/>
              </a:rPr>
              <a:t>3D Paparazzi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9318" y="182375"/>
            <a:ext cx="1184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</a:rPr>
              <a:t>curvy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</a:rPr>
              <a:t>feminine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</a:rPr>
              <a:t>attractive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</a:rPr>
              <a:t>hourglass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2649" y="193790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</a:rPr>
              <a:t>lean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</a:rPr>
              <a:t>petite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</a:rPr>
              <a:t>skinny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</a:rPr>
              <a:t>small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4727" y="183895"/>
            <a:ext cx="1274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</a:rPr>
              <a:t>big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</a:rPr>
              <a:t>heavyset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</a:rPr>
              <a:t>stocky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</a:rPr>
              <a:t>short torso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98222" y="182375"/>
            <a:ext cx="1274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</a:rPr>
              <a:t>short legs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</a:rPr>
              <a:t>short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</a:rPr>
              <a:t>short torso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ＭＳ Ｐゴシック" charset="0"/>
                <a:cs typeface="Arial"/>
              </a:rPr>
              <a:t>small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0553" y="6231183"/>
            <a:ext cx="439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C7C9F"/>
                </a:solidFill>
                <a:latin typeface="Arial" charset="0"/>
                <a:ea typeface="ＭＳ Ｐゴシック" charset="0"/>
                <a:cs typeface="ＭＳ Ｐゴシック" charset="0"/>
              </a:rPr>
              <a:t>*manually posed for illustrative purposes!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96945" y="6488668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с презентации </a:t>
            </a:r>
            <a:r>
              <a:rPr lang="en-US" dirty="0" smtClean="0"/>
              <a:t>M. Black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7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" grpId="0"/>
      <p:bldP spid="17" grpId="0"/>
      <p:bldP spid="18" grpId="0"/>
      <p:bldP spid="21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oto-zverey.ru/pticy/ptica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2" y="1325562"/>
            <a:ext cx="5254625" cy="37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Visual Question </a:t>
            </a:r>
            <a:r>
              <a:rPr lang="en-US" dirty="0" smtClean="0"/>
              <a:t>Answering</a:t>
            </a:r>
            <a:br>
              <a:rPr lang="en-US" dirty="0" smtClean="0"/>
            </a:br>
            <a:r>
              <a:rPr lang="en-US" b="1" dirty="0" smtClean="0"/>
              <a:t>D. Parikh, A. </a:t>
            </a:r>
            <a:r>
              <a:rPr lang="en-US" b="1" dirty="0" err="1" smtClean="0"/>
              <a:t>Karpathy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6700" y="1220787"/>
            <a:ext cx="385336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b="1" dirty="0" smtClean="0"/>
              <a:t>Какого цвета птица?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b="1" dirty="0" smtClean="0"/>
              <a:t>Есть ли на фото дерево?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b="1" dirty="0" smtClean="0"/>
              <a:t>Сколько птиц на фото?</a:t>
            </a:r>
            <a:endParaRPr lang="ru-RU" sz="2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6700" y="2572057"/>
            <a:ext cx="641985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500" dirty="0" smtClean="0"/>
              <a:t>Задача разбиения текста на составляющие – </a:t>
            </a:r>
            <a:r>
              <a:rPr lang="ru-RU" sz="2500" dirty="0">
                <a:solidFill>
                  <a:srgbClr val="00B050"/>
                </a:solidFill>
              </a:rPr>
              <a:t>решена</a:t>
            </a:r>
            <a:r>
              <a:rPr lang="ru-RU" sz="25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500" dirty="0" smtClean="0"/>
              <a:t>Задача сегментирования изображения на составляющие  - </a:t>
            </a:r>
            <a:r>
              <a:rPr lang="ru-RU" sz="2500" dirty="0" smtClean="0">
                <a:solidFill>
                  <a:srgbClr val="00B050"/>
                </a:solidFill>
              </a:rPr>
              <a:t>решена</a:t>
            </a:r>
            <a:r>
              <a:rPr lang="ru-RU" sz="2500" dirty="0"/>
              <a:t> </a:t>
            </a:r>
            <a:r>
              <a:rPr lang="ru-RU" sz="2500" dirty="0" smtClean="0"/>
              <a:t>(</a:t>
            </a:r>
            <a:r>
              <a:rPr lang="en-US" sz="2500" dirty="0" smtClean="0"/>
              <a:t>Dense Image Captioning - </a:t>
            </a:r>
            <a:r>
              <a:rPr lang="en-US" sz="2500" dirty="0" err="1" smtClean="0"/>
              <a:t>Karpathy</a:t>
            </a:r>
            <a:r>
              <a:rPr lang="ru-RU" sz="2500" dirty="0" smtClean="0"/>
              <a:t>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5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FF0000"/>
                </a:solidFill>
              </a:rPr>
              <a:t>Проблема</a:t>
            </a:r>
            <a:r>
              <a:rPr lang="ru-RU" sz="2500" dirty="0" smtClean="0"/>
              <a:t> – совмещения текста и изображения.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FF0000"/>
                </a:solidFill>
              </a:rPr>
              <a:t>Проблема </a:t>
            </a:r>
            <a:r>
              <a:rPr lang="ru-RU" sz="2500" dirty="0" smtClean="0"/>
              <a:t>– «Опиши изображение».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500" dirty="0" smtClean="0"/>
              <a:t>Задачи </a:t>
            </a:r>
            <a:r>
              <a:rPr lang="en-US" sz="2500" u="sng" dirty="0" smtClean="0"/>
              <a:t>Computer Vision </a:t>
            </a:r>
            <a:r>
              <a:rPr lang="ru-RU" sz="2500" dirty="0" smtClean="0"/>
              <a:t>объединяются с задачами </a:t>
            </a:r>
            <a:r>
              <a:rPr lang="ru-RU" sz="2500" u="sng" dirty="0" smtClean="0"/>
              <a:t>перевода текста</a:t>
            </a:r>
            <a:r>
              <a:rPr lang="ru-RU" sz="2500" dirty="0" smtClean="0"/>
              <a:t>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4636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0"/>
            <a:ext cx="11872686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Unsupervised Learning</a:t>
            </a:r>
            <a:br>
              <a:rPr lang="en-US" dirty="0" smtClean="0"/>
            </a:br>
            <a:r>
              <a:rPr lang="en-US" b="1" dirty="0" smtClean="0"/>
              <a:t>Y. </a:t>
            </a:r>
            <a:r>
              <a:rPr lang="en-US" b="1" dirty="0" err="1" smtClean="0"/>
              <a:t>LeCun</a:t>
            </a:r>
            <a:r>
              <a:rPr lang="en-US" b="1" dirty="0" smtClean="0"/>
              <a:t>, A. </a:t>
            </a:r>
            <a:r>
              <a:rPr lang="en-US" b="1" dirty="0" err="1" smtClean="0"/>
              <a:t>Torralba</a:t>
            </a:r>
            <a:r>
              <a:rPr lang="ru-RU" b="1" dirty="0" smtClean="0"/>
              <a:t>, </a:t>
            </a:r>
            <a:r>
              <a:rPr lang="en-US" b="1" dirty="0"/>
              <a:t>A. </a:t>
            </a:r>
            <a:r>
              <a:rPr lang="en-US" b="1" dirty="0" err="1" smtClean="0"/>
              <a:t>Saxena</a:t>
            </a:r>
            <a:r>
              <a:rPr lang="en-US" b="1" dirty="0" smtClean="0"/>
              <a:t>, P. </a:t>
            </a:r>
            <a:r>
              <a:rPr lang="en-US" b="1" dirty="0" err="1" smtClean="0"/>
              <a:t>Perrona</a:t>
            </a:r>
            <a:r>
              <a:rPr lang="en-US" b="1" dirty="0"/>
              <a:t>, S. Levine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1325563"/>
            <a:ext cx="11567886" cy="5149665"/>
          </a:xfrm>
        </p:spPr>
        <p:txBody>
          <a:bodyPr>
            <a:normAutofit/>
          </a:bodyPr>
          <a:lstStyle/>
          <a:p>
            <a:r>
              <a:rPr lang="ru-RU" dirty="0" smtClean="0"/>
              <a:t>Подход </a:t>
            </a:r>
            <a:r>
              <a:rPr lang="en-US" dirty="0" smtClean="0"/>
              <a:t>Actor-Critic, </a:t>
            </a:r>
            <a:r>
              <a:rPr lang="ru-RU" dirty="0" smtClean="0"/>
              <a:t>где </a:t>
            </a:r>
            <a:r>
              <a:rPr lang="ru-RU" b="1" dirty="0" smtClean="0"/>
              <a:t>сеть </a:t>
            </a:r>
            <a:r>
              <a:rPr lang="en-US" b="1" dirty="0" smtClean="0"/>
              <a:t>actor </a:t>
            </a:r>
            <a:r>
              <a:rPr lang="ru-RU" dirty="0" smtClean="0"/>
              <a:t>пытается сформировать такое изображение, которое </a:t>
            </a:r>
            <a:r>
              <a:rPr lang="ru-RU" b="1" dirty="0" smtClean="0"/>
              <a:t>сеть </a:t>
            </a:r>
            <a:r>
              <a:rPr lang="en-US" b="1" dirty="0" smtClean="0"/>
              <a:t>critic</a:t>
            </a:r>
            <a:r>
              <a:rPr lang="en-US" dirty="0" smtClean="0"/>
              <a:t> </a:t>
            </a:r>
            <a:r>
              <a:rPr lang="ru-RU" dirty="0" smtClean="0"/>
              <a:t>не отличит от настоящего.</a:t>
            </a:r>
          </a:p>
          <a:p>
            <a:endParaRPr lang="ru-RU" dirty="0" smtClean="0"/>
          </a:p>
          <a:p>
            <a:r>
              <a:rPr lang="ru-RU" dirty="0" smtClean="0"/>
              <a:t>Обучение на больших готовых базах: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Visipedia</a:t>
            </a:r>
            <a:r>
              <a:rPr lang="en-US" dirty="0" smtClean="0"/>
              <a:t> – </a:t>
            </a:r>
            <a:r>
              <a:rPr lang="ru-RU" dirty="0" smtClean="0"/>
              <a:t>БД с экспертами, пользователями и классификаторами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YouTube</a:t>
            </a:r>
            <a:r>
              <a:rPr lang="ru-RU" dirty="0" smtClean="0"/>
              <a:t> – обучение по 10 000 видео, как делать омлет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smtClean="0"/>
              <a:t>Выравнивание предложений из книг и отрывков из фильмов (по субтитрам)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smtClean="0"/>
              <a:t>Игры </a:t>
            </a:r>
            <a:r>
              <a:rPr lang="en-US" dirty="0" smtClean="0"/>
              <a:t>Atari – </a:t>
            </a:r>
            <a:r>
              <a:rPr lang="ru-RU" dirty="0" smtClean="0"/>
              <a:t>с использованием </a:t>
            </a:r>
            <a:r>
              <a:rPr lang="en-US" dirty="0" smtClean="0"/>
              <a:t>Reinforcement Learning</a:t>
            </a:r>
            <a:endParaRPr lang="ru-RU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/>
              <a:t>Обучение робота управлять авто по </a:t>
            </a:r>
            <a:r>
              <a:rPr lang="ru-RU" dirty="0" err="1"/>
              <a:t>датасету</a:t>
            </a:r>
            <a:r>
              <a:rPr lang="ru-RU" dirty="0"/>
              <a:t> (камеры направлены на водителя и на дорогу</a:t>
            </a:r>
            <a:r>
              <a:rPr lang="ru-RU" dirty="0" smtClean="0"/>
              <a:t>).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 smtClean="0"/>
              <a:t>Генерация виртуальной реальности </a:t>
            </a:r>
            <a:r>
              <a:rPr lang="ru-RU" dirty="0"/>
              <a:t>для более быстрого </a:t>
            </a:r>
            <a:r>
              <a:rPr lang="ru-RU" dirty="0" smtClean="0"/>
              <a:t>обучения: роботы, вождение автомобиля </a:t>
            </a:r>
            <a:r>
              <a:rPr lang="en-US" dirty="0" smtClean="0"/>
              <a:t>(Toshiba)</a:t>
            </a:r>
            <a:r>
              <a:rPr lang="ru-RU" dirty="0" smtClean="0"/>
              <a:t>.</a:t>
            </a:r>
            <a:endParaRPr lang="ru-RU" b="1" dirty="0"/>
          </a:p>
          <a:p>
            <a:pPr lvl="1">
              <a:buFont typeface="Wingdings" panose="05000000000000000000" pitchFamily="2" charset="2"/>
              <a:buChar char="§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501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Synthetic bedrooms</a:t>
            </a:r>
            <a:endParaRPr lang="ru-RU" dirty="0"/>
          </a:p>
        </p:txBody>
      </p:sp>
      <p:pic>
        <p:nvPicPr>
          <p:cNvPr id="4" name="Picture 2" descr="http://image.slidesharecdn.com/vlab-aideeplearningandthefutureofbusiness-151209002815-lva1-app6891/95/vlab-talk-ai-deep-learning-and-the-future-of-business-30-638.jpg?cb=144962107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004" r="108" b="20126"/>
          <a:stretch/>
        </p:blipFill>
        <p:spPr bwMode="auto">
          <a:xfrm>
            <a:off x="838200" y="1206672"/>
            <a:ext cx="10782300" cy="5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6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Победившие постеры</a:t>
            </a:r>
            <a:br>
              <a:rPr lang="ru-RU" dirty="0" smtClean="0"/>
            </a:br>
            <a:r>
              <a:rPr lang="en-US" b="1" dirty="0" smtClean="0"/>
              <a:t>A.</a:t>
            </a:r>
            <a:r>
              <a:rPr lang="ru-RU" b="1" dirty="0" smtClean="0"/>
              <a:t> </a:t>
            </a:r>
            <a:r>
              <a:rPr lang="en-US" b="1" dirty="0" err="1" smtClean="0"/>
              <a:t>Pinz</a:t>
            </a:r>
            <a:r>
              <a:rPr lang="en-US" b="1" dirty="0" smtClean="0"/>
              <a:t>, </a:t>
            </a:r>
            <a:r>
              <a:rPr lang="en-US" b="1" dirty="0" err="1" smtClean="0"/>
              <a:t>Naseer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Объединение </a:t>
            </a:r>
            <a:r>
              <a:rPr lang="en-US" dirty="0" smtClean="0"/>
              <a:t>(fusion) </a:t>
            </a:r>
            <a:r>
              <a:rPr lang="ru-RU" dirty="0" smtClean="0"/>
              <a:t>пространственной и временной </a:t>
            </a:r>
            <a:r>
              <a:rPr lang="ru-RU" dirty="0" err="1" smtClean="0"/>
              <a:t>нейросетей</a:t>
            </a:r>
            <a:r>
              <a:rPr lang="ru-RU" dirty="0" smtClean="0"/>
              <a:t> для распознавания действий</a:t>
            </a:r>
          </a:p>
          <a:p>
            <a:endParaRPr lang="ru-RU" dirty="0"/>
          </a:p>
          <a:p>
            <a:r>
              <a:rPr lang="en-US" dirty="0" smtClean="0"/>
              <a:t>SLAM </a:t>
            </a:r>
            <a:r>
              <a:rPr lang="ru-RU" dirty="0" smtClean="0"/>
              <a:t>по улицам городов </a:t>
            </a:r>
            <a:r>
              <a:rPr lang="en-US" dirty="0" smtClean="0"/>
              <a:t>(Pittsburg, </a:t>
            </a:r>
            <a:r>
              <a:rPr lang="en-US" dirty="0" err="1" smtClean="0"/>
              <a:t>Frieburg</a:t>
            </a:r>
            <a:r>
              <a:rPr lang="en-US" dirty="0" smtClean="0"/>
              <a:t>), </a:t>
            </a:r>
            <a:r>
              <a:rPr lang="ru-RU" dirty="0" smtClean="0"/>
              <a:t>устойчивый к смене среды (время дня, сезонные изменения, …).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7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err="1" smtClean="0"/>
              <a:t>Постерные</a:t>
            </a:r>
            <a:r>
              <a:rPr lang="ru-RU" dirty="0" smtClean="0"/>
              <a:t> сессии</a:t>
            </a:r>
            <a:endParaRPr lang="ru-RU" dirty="0"/>
          </a:p>
        </p:txBody>
      </p:sp>
      <p:pic>
        <p:nvPicPr>
          <p:cNvPr id="3074" name="Picture 2" descr="https://pp.vk.me/c630216/v630216609/4a231/WeyqFK_ro-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2" r="-2807" b="31901"/>
          <a:stretch/>
        </p:blipFill>
        <p:spPr bwMode="auto">
          <a:xfrm>
            <a:off x="2931885" y="1030515"/>
            <a:ext cx="6894287" cy="543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4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Проблемы ближайшего будущего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Подходы к </a:t>
            </a:r>
            <a:r>
              <a:rPr lang="en-US" u="sng" dirty="0" smtClean="0"/>
              <a:t>Unsupervised Learning</a:t>
            </a:r>
            <a:r>
              <a:rPr lang="ru-RU" u="sng" dirty="0" smtClean="0"/>
              <a:t>.</a:t>
            </a:r>
            <a:endParaRPr lang="en-US" u="sng" dirty="0" smtClean="0"/>
          </a:p>
          <a:p>
            <a:endParaRPr lang="en-US" sz="1100" dirty="0"/>
          </a:p>
          <a:p>
            <a:r>
              <a:rPr lang="ru-RU" dirty="0" smtClean="0"/>
              <a:t>Создание системы, реализующей </a:t>
            </a:r>
            <a:r>
              <a:rPr lang="ru-RU" u="sng" dirty="0" smtClean="0"/>
              <a:t>и </a:t>
            </a:r>
            <a:r>
              <a:rPr lang="en-US" u="sng" dirty="0" smtClean="0"/>
              <a:t>Supervised</a:t>
            </a:r>
            <a:r>
              <a:rPr lang="ru-RU" u="sng" dirty="0" smtClean="0"/>
              <a:t>,</a:t>
            </a:r>
            <a:r>
              <a:rPr lang="en-US" u="sng" dirty="0" smtClean="0"/>
              <a:t> </a:t>
            </a:r>
            <a:r>
              <a:rPr lang="ru-RU" u="sng" dirty="0" smtClean="0"/>
              <a:t>и </a:t>
            </a:r>
            <a:r>
              <a:rPr lang="en-US" u="sng" dirty="0" smtClean="0"/>
              <a:t>Unsupervised</a:t>
            </a:r>
            <a:r>
              <a:rPr lang="ru-RU" u="sng" dirty="0" smtClean="0"/>
              <a:t>.</a:t>
            </a:r>
            <a:endParaRPr lang="en-US" u="sng" dirty="0" smtClean="0"/>
          </a:p>
          <a:p>
            <a:endParaRPr lang="ru-RU" sz="1100" u="sng" dirty="0" smtClean="0"/>
          </a:p>
          <a:p>
            <a:r>
              <a:rPr lang="ru-RU" dirty="0" smtClean="0"/>
              <a:t>Обучение роботов приспосабливаться </a:t>
            </a:r>
            <a:r>
              <a:rPr lang="ru-RU" u="sng" dirty="0"/>
              <a:t>к</a:t>
            </a:r>
            <a:r>
              <a:rPr lang="ru-RU" u="sng" dirty="0" smtClean="0"/>
              <a:t> разным «обстановкам».</a:t>
            </a:r>
            <a:endParaRPr lang="en-US" u="sng" dirty="0" smtClean="0"/>
          </a:p>
          <a:p>
            <a:endParaRPr lang="ru-RU" sz="1000" dirty="0" smtClean="0"/>
          </a:p>
          <a:p>
            <a:r>
              <a:rPr lang="en-US" dirty="0" smtClean="0"/>
              <a:t>Full scene understanding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sz="1100" dirty="0"/>
          </a:p>
          <a:p>
            <a:r>
              <a:rPr lang="ru-RU" dirty="0" smtClean="0"/>
              <a:t>Предсказание </a:t>
            </a:r>
            <a:r>
              <a:rPr lang="ru-RU" u="sng" dirty="0" smtClean="0"/>
              <a:t>физических законов</a:t>
            </a:r>
            <a:r>
              <a:rPr lang="ru-RU" dirty="0" smtClean="0"/>
              <a:t> (</a:t>
            </a:r>
            <a:r>
              <a:rPr lang="ru-RU" i="1" dirty="0" smtClean="0"/>
              <a:t>как упадут игральные кубики</a:t>
            </a:r>
            <a:r>
              <a:rPr lang="ru-RU" dirty="0" smtClean="0"/>
              <a:t>?).</a:t>
            </a:r>
            <a:endParaRPr lang="en-US" dirty="0" smtClean="0"/>
          </a:p>
          <a:p>
            <a:endParaRPr lang="ru-RU" sz="1000" dirty="0" smtClean="0"/>
          </a:p>
          <a:p>
            <a:r>
              <a:rPr lang="ru-RU" u="sng" dirty="0" smtClean="0"/>
              <a:t>Предсказание событий </a:t>
            </a:r>
            <a:r>
              <a:rPr lang="ru-RU" dirty="0" smtClean="0"/>
              <a:t>на видео.</a:t>
            </a:r>
            <a:endParaRPr lang="en-US" dirty="0" smtClean="0"/>
          </a:p>
          <a:p>
            <a:endParaRPr lang="en-US" sz="1000" dirty="0"/>
          </a:p>
          <a:p>
            <a:r>
              <a:rPr lang="ru-RU" dirty="0" smtClean="0"/>
              <a:t>Оптимизация процесса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40386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Мои выводы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082566"/>
            <a:ext cx="10515600" cy="5433848"/>
          </a:xfrm>
        </p:spPr>
        <p:txBody>
          <a:bodyPr/>
          <a:lstStyle/>
          <a:p>
            <a:r>
              <a:rPr lang="ru-RU" dirty="0"/>
              <a:t>Компьютерное зрение – </a:t>
            </a:r>
            <a:r>
              <a:rPr lang="ru-RU" dirty="0" smtClean="0"/>
              <a:t>большая </a:t>
            </a:r>
            <a:r>
              <a:rPr lang="ru-RU" dirty="0"/>
              <a:t>область науки, включающая множество </a:t>
            </a:r>
            <a:r>
              <a:rPr lang="ru-RU" dirty="0" smtClean="0"/>
              <a:t>стремительно развивающихся </a:t>
            </a:r>
            <a:r>
              <a:rPr lang="ru-RU" dirty="0"/>
              <a:t>направлений</a:t>
            </a:r>
            <a:r>
              <a:rPr lang="ru-RU" dirty="0" smtClean="0"/>
              <a:t>.</a:t>
            </a:r>
          </a:p>
          <a:p>
            <a:endParaRPr lang="ru-RU" sz="1500" dirty="0"/>
          </a:p>
          <a:p>
            <a:r>
              <a:rPr lang="ru-RU" dirty="0" smtClean="0"/>
              <a:t>При проведении исследования в этой области необходимо проводить анализ последних работ по теме в ведущих журналах.</a:t>
            </a:r>
          </a:p>
          <a:p>
            <a:endParaRPr lang="ru-RU" sz="1500" dirty="0"/>
          </a:p>
          <a:p>
            <a:r>
              <a:rPr lang="ru-RU" dirty="0" smtClean="0"/>
              <a:t>Задачи разработки новых алгоритмов </a:t>
            </a:r>
            <a:r>
              <a:rPr lang="en-US" dirty="0" smtClean="0"/>
              <a:t>Computer Vision </a:t>
            </a:r>
            <a:r>
              <a:rPr lang="ru-RU" dirty="0" smtClean="0"/>
              <a:t>и </a:t>
            </a:r>
            <a:r>
              <a:rPr lang="en-US" dirty="0" smtClean="0"/>
              <a:t>Machine Learning </a:t>
            </a:r>
            <a:r>
              <a:rPr lang="ru-RU" dirty="0" smtClean="0"/>
              <a:t>замещаются задачами получения </a:t>
            </a:r>
            <a:r>
              <a:rPr lang="ru-RU" dirty="0" err="1" smtClean="0"/>
              <a:t>датасетов</a:t>
            </a:r>
            <a:r>
              <a:rPr lang="ru-RU" dirty="0" smtClean="0"/>
              <a:t>.</a:t>
            </a:r>
          </a:p>
          <a:p>
            <a:endParaRPr lang="ru-RU" sz="1500" dirty="0" smtClean="0"/>
          </a:p>
          <a:p>
            <a:r>
              <a:rPr lang="ru-RU" dirty="0" smtClean="0"/>
              <a:t>Стоит проанализировать публично доступные </a:t>
            </a:r>
            <a:r>
              <a:rPr lang="ru-RU" dirty="0" err="1" smtClean="0"/>
              <a:t>датасеты</a:t>
            </a:r>
            <a:r>
              <a:rPr lang="ru-RU" dirty="0" smtClean="0"/>
              <a:t>, перед тем как создавать собственный.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372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 школе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Революции в компьютерном зрении за 10 лет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Тенденции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Избранные работы, продемонстрированные на школе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Постерные</a:t>
            </a:r>
            <a:r>
              <a:rPr lang="ru-RU" dirty="0" smtClean="0"/>
              <a:t> сессии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Проблемы ближайшего будущего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2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30216/v630216609/4a43d/YlRkjTtLH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83800" cy="484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250" y="4842588"/>
            <a:ext cx="5829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Кусочек отеля</a:t>
            </a:r>
            <a:endParaRPr lang="ru-RU" sz="3000" dirty="0"/>
          </a:p>
        </p:txBody>
      </p:sp>
      <p:pic>
        <p:nvPicPr>
          <p:cNvPr id="1028" name="Picture 4" descr="https://pp.vk.me/c630216/v630216609/4a39a/KnW6ZpnVm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153198"/>
            <a:ext cx="5657850" cy="42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62700" y="5396586"/>
            <a:ext cx="5829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Кусочек пляжа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7780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vk.me/c630216/v630216609/4a300/Y3dvucpab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17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5416" y="4486276"/>
            <a:ext cx="29308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/>
              <a:t>Местные цыгане</a:t>
            </a:r>
            <a:endParaRPr lang="ru-RU" sz="3000" dirty="0"/>
          </a:p>
        </p:txBody>
      </p:sp>
      <p:pic>
        <p:nvPicPr>
          <p:cNvPr id="2052" name="Picture 4" descr="https://pp.vk.me/c630216/v630216609/4a2af/IsEH1eevw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71" y="0"/>
            <a:ext cx="4250929" cy="566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78816" y="5667906"/>
            <a:ext cx="38800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/>
              <a:t>Церковь в </a:t>
            </a:r>
            <a:r>
              <a:rPr lang="ru-RU" sz="3000" dirty="0" err="1" smtClean="0"/>
              <a:t>Рагузе</a:t>
            </a:r>
            <a:r>
              <a:rPr lang="ru-RU" sz="3000" dirty="0" smtClean="0"/>
              <a:t> </a:t>
            </a:r>
            <a:r>
              <a:rPr lang="ru-RU" sz="3000" dirty="0" err="1" smtClean="0"/>
              <a:t>Ибле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245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О школе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8180"/>
            <a:ext cx="10515600" cy="5659820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ru-RU" dirty="0" smtClean="0"/>
              <a:t>Проводится ежегодно на острове Сицилия (юг Италии).</a:t>
            </a:r>
          </a:p>
          <a:p>
            <a:pPr>
              <a:spcAft>
                <a:spcPts val="1600"/>
              </a:spcAft>
            </a:pPr>
            <a:r>
              <a:rPr lang="ru-RU" dirty="0" smtClean="0"/>
              <a:t>В этом году был юбилейный, 10-й раз.</a:t>
            </a:r>
          </a:p>
          <a:p>
            <a:pPr>
              <a:spcAft>
                <a:spcPts val="1600"/>
              </a:spcAft>
            </a:pPr>
            <a:r>
              <a:rPr lang="ru-RU" dirty="0" smtClean="0"/>
              <a:t>Из 400 подавших заявку были отобраны 150 </a:t>
            </a:r>
            <a:r>
              <a:rPr lang="ru-RU" u="sng" dirty="0" smtClean="0"/>
              <a:t>аспирантов и научных сотрудников</a:t>
            </a:r>
            <a:r>
              <a:rPr lang="ru-RU" dirty="0" smtClean="0"/>
              <a:t>.</a:t>
            </a:r>
          </a:p>
          <a:p>
            <a:pPr>
              <a:spcAft>
                <a:spcPts val="1600"/>
              </a:spcAft>
            </a:pPr>
            <a:r>
              <a:rPr lang="ru-RU" dirty="0" smtClean="0"/>
              <a:t>Лекторы – звёзды компьютерного зрения; среди участников были представители организаций мирового уровня.</a:t>
            </a:r>
          </a:p>
          <a:p>
            <a:pPr>
              <a:spcAft>
                <a:spcPts val="1600"/>
              </a:spcAft>
            </a:pPr>
            <a:r>
              <a:rPr lang="ru-RU" dirty="0" smtClean="0"/>
              <a:t>Насыщенная 6-дневная программа.</a:t>
            </a:r>
          </a:p>
          <a:p>
            <a:pPr>
              <a:spcAft>
                <a:spcPts val="1600"/>
              </a:spcAft>
            </a:pPr>
            <a:r>
              <a:rPr lang="ru-RU" dirty="0" smtClean="0"/>
              <a:t>Огромный дорогой отель, чистое море, песчаный пляж и много вкусной итальянской еды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 smtClean="0"/>
          </a:p>
          <a:p>
            <a:pPr>
              <a:spcAft>
                <a:spcPts val="1600"/>
              </a:spcAft>
            </a:pPr>
            <a:endParaRPr lang="ru-RU" dirty="0" smtClean="0"/>
          </a:p>
          <a:p>
            <a:pPr>
              <a:spcAft>
                <a:spcPts val="1600"/>
              </a:spcAft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732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Революции в </a:t>
            </a:r>
            <a:r>
              <a:rPr lang="en-US" dirty="0" smtClean="0"/>
              <a:t>Computer Vision</a:t>
            </a:r>
            <a:r>
              <a:rPr lang="ru-RU" dirty="0" smtClean="0"/>
              <a:t> за 10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/>
          </a:bodyPr>
          <a:lstStyle/>
          <a:p>
            <a:pPr>
              <a:spcAft>
                <a:spcPts val="1600"/>
              </a:spcAft>
            </a:pPr>
            <a:r>
              <a:rPr lang="ru-RU" dirty="0" smtClean="0"/>
              <a:t>Появление </a:t>
            </a:r>
            <a:r>
              <a:rPr lang="ru-RU" b="1" dirty="0" smtClean="0">
                <a:solidFill>
                  <a:srgbClr val="FF0000"/>
                </a:solidFill>
              </a:rPr>
              <a:t>огромных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выборок</a:t>
            </a:r>
            <a:r>
              <a:rPr lang="ru-RU" dirty="0" smtClean="0"/>
              <a:t> изображений и видео</a:t>
            </a:r>
            <a:endParaRPr lang="en-US" dirty="0"/>
          </a:p>
          <a:p>
            <a:pPr>
              <a:spcAft>
                <a:spcPts val="1600"/>
              </a:spcAft>
            </a:pPr>
            <a:r>
              <a:rPr lang="ru-RU" dirty="0" smtClean="0"/>
              <a:t>Разметка изображений людьми </a:t>
            </a:r>
            <a:r>
              <a:rPr lang="en-US" dirty="0" smtClean="0"/>
              <a:t>(human </a:t>
            </a:r>
            <a:r>
              <a:rPr lang="en-US" b="1" dirty="0" smtClean="0">
                <a:solidFill>
                  <a:srgbClr val="FF0000"/>
                </a:solidFill>
              </a:rPr>
              <a:t>labelling</a:t>
            </a:r>
            <a:r>
              <a:rPr lang="en-US" dirty="0" smtClean="0"/>
              <a:t>)</a:t>
            </a:r>
            <a:endParaRPr lang="en-US" dirty="0"/>
          </a:p>
          <a:p>
            <a:pPr>
              <a:spcAft>
                <a:spcPts val="1600"/>
              </a:spcAft>
            </a:pPr>
            <a:r>
              <a:rPr lang="ru-RU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GPUs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Aft>
                <a:spcPts val="1600"/>
              </a:spcAft>
            </a:pPr>
            <a:r>
              <a:rPr lang="ru-RU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Deep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learning (Convolutional Neural </a:t>
            </a:r>
            <a:r>
              <a:rPr lang="en-US" dirty="0" smtClean="0"/>
              <a:t>Nets)</a:t>
            </a:r>
            <a:endParaRPr lang="en-US" dirty="0"/>
          </a:p>
          <a:p>
            <a:pPr>
              <a:spcAft>
                <a:spcPts val="1600"/>
              </a:spcAft>
            </a:pPr>
            <a:r>
              <a:rPr lang="ru-RU" dirty="0" smtClean="0"/>
              <a:t>Открытые </a:t>
            </a:r>
            <a:r>
              <a:rPr lang="ru-RU" b="1" dirty="0" smtClean="0">
                <a:solidFill>
                  <a:srgbClr val="FF0000"/>
                </a:solidFill>
              </a:rPr>
              <a:t>движки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3D </a:t>
            </a:r>
            <a:r>
              <a:rPr lang="ru-RU" dirty="0" smtClean="0"/>
              <a:t>рендеринга: </a:t>
            </a:r>
            <a:r>
              <a:rPr lang="en-US" dirty="0" smtClean="0"/>
              <a:t>Unity 3D, Unreal</a:t>
            </a:r>
            <a:r>
              <a:rPr lang="ru-RU" dirty="0" smtClean="0"/>
              <a:t> </a:t>
            </a:r>
            <a:r>
              <a:rPr lang="en-US" dirty="0" smtClean="0"/>
              <a:t>Engine, …</a:t>
            </a:r>
            <a:endParaRPr lang="en-US" dirty="0"/>
          </a:p>
          <a:p>
            <a:pPr>
              <a:spcAft>
                <a:spcPts val="1600"/>
              </a:spcAft>
            </a:pPr>
            <a:r>
              <a:rPr lang="en-US" dirty="0"/>
              <a:t>3D </a:t>
            </a:r>
            <a:r>
              <a:rPr lang="ru-RU" b="1" dirty="0" smtClean="0">
                <a:solidFill>
                  <a:srgbClr val="FF0000"/>
                </a:solidFill>
              </a:rPr>
              <a:t>сенсоры</a:t>
            </a:r>
            <a:r>
              <a:rPr lang="ru-RU" dirty="0" smtClean="0"/>
              <a:t>: </a:t>
            </a:r>
            <a:r>
              <a:rPr lang="en-US" dirty="0" smtClean="0"/>
              <a:t>Kinect, </a:t>
            </a:r>
            <a:r>
              <a:rPr lang="en-US" dirty="0" err="1" smtClean="0"/>
              <a:t>RealSense</a:t>
            </a:r>
            <a:r>
              <a:rPr lang="en-US" dirty="0" smtClean="0"/>
              <a:t>, …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7374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vk.me/c630216/v630216609/4a255/W3Cst73A_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7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1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" y="-174172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Тенденции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798287"/>
            <a:ext cx="11601450" cy="6059714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Использование </a:t>
            </a:r>
            <a:r>
              <a:rPr lang="en-US" dirty="0" smtClean="0"/>
              <a:t>Convolutional Neural Networks (CNN) </a:t>
            </a:r>
            <a:r>
              <a:rPr lang="ru-RU" dirty="0"/>
              <a:t>где </a:t>
            </a:r>
            <a:r>
              <a:rPr lang="ru-RU" dirty="0" smtClean="0"/>
              <a:t>только можно.</a:t>
            </a:r>
          </a:p>
          <a:p>
            <a:r>
              <a:rPr lang="ru-RU" dirty="0" smtClean="0"/>
              <a:t>Попытки понять, на какие изображения / области изображений </a:t>
            </a:r>
            <a:r>
              <a:rPr lang="ru-RU" u="sng" dirty="0" smtClean="0"/>
              <a:t>реагирует</a:t>
            </a:r>
            <a:r>
              <a:rPr lang="ru-RU" dirty="0" smtClean="0"/>
              <a:t> нейронная сеть.</a:t>
            </a:r>
          </a:p>
          <a:p>
            <a:endParaRPr lang="ru-RU" sz="1200" dirty="0" smtClean="0"/>
          </a:p>
          <a:p>
            <a:r>
              <a:rPr lang="ru-RU" dirty="0" smtClean="0"/>
              <a:t>Вместо перебора различных классификаторов и подбора их параметров </a:t>
            </a:r>
            <a:r>
              <a:rPr lang="ru-RU" b="1" dirty="0" smtClean="0">
                <a:solidFill>
                  <a:srgbClr val="FF0000"/>
                </a:solidFill>
              </a:rPr>
              <a:t>=</a:t>
            </a:r>
            <a:r>
              <a:rPr lang="en-US" b="1" dirty="0" smtClean="0">
                <a:solidFill>
                  <a:srgbClr val="FF0000"/>
                </a:solidFill>
              </a:rPr>
              <a:t>&gt;</a:t>
            </a:r>
            <a:r>
              <a:rPr lang="en-US" dirty="0" smtClean="0"/>
              <a:t> </a:t>
            </a:r>
            <a:r>
              <a:rPr lang="ru-RU" dirty="0" smtClean="0"/>
              <a:t>перебор различных готовых архитектур </a:t>
            </a:r>
            <a:r>
              <a:rPr lang="en-US" dirty="0" smtClean="0"/>
              <a:t>CNN </a:t>
            </a:r>
            <a:r>
              <a:rPr lang="ru-RU" dirty="0" smtClean="0"/>
              <a:t>(</a:t>
            </a:r>
            <a:r>
              <a:rPr lang="en-US" i="1" dirty="0" err="1" smtClean="0"/>
              <a:t>AlexNet</a:t>
            </a:r>
            <a:r>
              <a:rPr lang="en-US" dirty="0" smtClean="0"/>
              <a:t>, </a:t>
            </a:r>
            <a:r>
              <a:rPr lang="en-US" i="1" dirty="0" err="1" smtClean="0"/>
              <a:t>ResNet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VGGNet</a:t>
            </a:r>
            <a:r>
              <a:rPr lang="ru-RU" dirty="0" smtClean="0"/>
              <a:t>) с подбором их параметров: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 количество тех или иных слоёв;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размерности слоёв;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 функции активации.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ru-RU" sz="1200" dirty="0"/>
          </a:p>
          <a:p>
            <a:r>
              <a:rPr lang="en-US" dirty="0"/>
              <a:t>End-to-End training: </a:t>
            </a:r>
            <a:r>
              <a:rPr lang="ru-RU" dirty="0"/>
              <a:t>на вход – «сырые» данные; оптимизация функции </a:t>
            </a:r>
            <a:r>
              <a:rPr lang="ru-RU" dirty="0" smtClean="0"/>
              <a:t>потерь.</a:t>
            </a:r>
          </a:p>
          <a:p>
            <a:pPr marL="0" indent="0">
              <a:buNone/>
            </a:pPr>
            <a:endParaRPr lang="ru-RU" sz="1300" dirty="0" smtClean="0"/>
          </a:p>
          <a:p>
            <a:r>
              <a:rPr lang="ru-RU" dirty="0" smtClean="0"/>
              <a:t>Работа с </a:t>
            </a:r>
            <a:r>
              <a:rPr lang="ru-RU" dirty="0" err="1" smtClean="0"/>
              <a:t>мультимодальными</a:t>
            </a:r>
            <a:r>
              <a:rPr lang="ru-RU" dirty="0" smtClean="0"/>
              <a:t> данными.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8210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Human detection </a:t>
            </a:r>
            <a:r>
              <a:rPr lang="ru-RU" dirty="0" smtClean="0"/>
              <a:t>и </a:t>
            </a:r>
            <a:r>
              <a:rPr lang="en-US" dirty="0" smtClean="0"/>
              <a:t>Pose estimation</a:t>
            </a:r>
            <a:br>
              <a:rPr lang="en-US" dirty="0" smtClean="0"/>
            </a:br>
            <a:r>
              <a:rPr lang="en-US" b="1" dirty="0" smtClean="0"/>
              <a:t>B. </a:t>
            </a:r>
            <a:r>
              <a:rPr lang="en-US" b="1" dirty="0" err="1" smtClean="0"/>
              <a:t>Shiele</a:t>
            </a:r>
            <a:r>
              <a:rPr lang="ru-RU" b="1" dirty="0" smtClean="0"/>
              <a:t>, </a:t>
            </a:r>
            <a:r>
              <a:rPr lang="en-US" b="1" dirty="0" smtClean="0"/>
              <a:t>M. Black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Задача </a:t>
            </a:r>
            <a:r>
              <a:rPr lang="ru-RU" dirty="0" smtClean="0"/>
              <a:t>детектирования одного человека на изображении и определения его позы – </a:t>
            </a:r>
            <a:r>
              <a:rPr lang="ru-RU" dirty="0" smtClean="0">
                <a:solidFill>
                  <a:schemeClr val="accent2"/>
                </a:solidFill>
              </a:rPr>
              <a:t>решена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(для обычных поз).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Задача детектирования и определения позы 2+ людей – </a:t>
            </a:r>
            <a:r>
              <a:rPr lang="ru-RU" dirty="0" smtClean="0">
                <a:solidFill>
                  <a:srgbClr val="FF0000"/>
                </a:solidFill>
              </a:rPr>
              <a:t>мало проработана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Задача подгонки 3</a:t>
            </a:r>
            <a:r>
              <a:rPr lang="en-US" dirty="0" smtClean="0"/>
              <a:t>D </a:t>
            </a:r>
            <a:r>
              <a:rPr lang="ru-RU" dirty="0" smtClean="0"/>
              <a:t>модели человека на </a:t>
            </a:r>
            <a:r>
              <a:rPr lang="ru-RU" dirty="0" err="1" smtClean="0"/>
              <a:t>стереофото</a:t>
            </a:r>
            <a:r>
              <a:rPr lang="ru-RU" dirty="0" smtClean="0"/>
              <a:t> (</a:t>
            </a:r>
            <a:r>
              <a:rPr lang="en-US" dirty="0" smtClean="0"/>
              <a:t>Kinect) – </a:t>
            </a:r>
            <a:r>
              <a:rPr lang="ru-RU" dirty="0" smtClean="0">
                <a:solidFill>
                  <a:srgbClr val="00B050"/>
                </a:solidFill>
              </a:rPr>
              <a:t>решена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В том числе, определяют изменения </a:t>
            </a:r>
            <a:r>
              <a:rPr lang="ru-RU" dirty="0" smtClean="0">
                <a:solidFill>
                  <a:srgbClr val="00B050"/>
                </a:solidFill>
              </a:rPr>
              <a:t>формы</a:t>
            </a:r>
            <a:r>
              <a:rPr lang="ru-RU" dirty="0" smtClean="0"/>
              <a:t> тела, </a:t>
            </a:r>
            <a:r>
              <a:rPr lang="ru-RU" dirty="0" smtClean="0">
                <a:solidFill>
                  <a:srgbClr val="FF0000"/>
                </a:solidFill>
              </a:rPr>
              <a:t>волосы </a:t>
            </a:r>
            <a:r>
              <a:rPr lang="ru-RU" dirty="0" smtClean="0"/>
              <a:t>ещё не умеют отслеживать.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Задача подгонки 3</a:t>
            </a:r>
            <a:r>
              <a:rPr lang="en-US" dirty="0" smtClean="0"/>
              <a:t>D </a:t>
            </a:r>
            <a:r>
              <a:rPr lang="ru-RU" dirty="0" smtClean="0"/>
              <a:t>модели человека на обычном фото 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хорошо проработана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4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822</Words>
  <Application>Microsoft Office PowerPoint</Application>
  <PresentationFormat>Широкоэкранный</PresentationFormat>
  <Paragraphs>134</Paragraphs>
  <Slides>19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Wingdings</vt:lpstr>
      <vt:lpstr>Тема Office</vt:lpstr>
      <vt:lpstr>ICVSS-2016</vt:lpstr>
      <vt:lpstr>План доклада</vt:lpstr>
      <vt:lpstr>Презентация PowerPoint</vt:lpstr>
      <vt:lpstr>Презентация PowerPoint</vt:lpstr>
      <vt:lpstr>О школе</vt:lpstr>
      <vt:lpstr>Революции в Computer Vision за 10 лет</vt:lpstr>
      <vt:lpstr>Презентация PowerPoint</vt:lpstr>
      <vt:lpstr>Тенденции</vt:lpstr>
      <vt:lpstr>Human detection и Pose estimation B. Shiele, M. Black</vt:lpstr>
      <vt:lpstr>Fully automatic.  State of the art.</vt:lpstr>
      <vt:lpstr>Bodies from books</vt:lpstr>
      <vt:lpstr>Презентация PowerPoint</vt:lpstr>
      <vt:lpstr>Visual Question Answering D. Parikh, A. Karpathy </vt:lpstr>
      <vt:lpstr>Unsupervised Learning Y. LeCun, A. Torralba, A. Saxena, P. Perrona, S. Levine</vt:lpstr>
      <vt:lpstr>Synthetic bedrooms</vt:lpstr>
      <vt:lpstr>Победившие постеры A. Pinz, Naseer</vt:lpstr>
      <vt:lpstr>Постерные сессии</vt:lpstr>
      <vt:lpstr>Проблемы ближайшего будущего</vt:lpstr>
      <vt:lpstr>Мои выводы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Minkar</dc:creator>
  <cp:lastModifiedBy>User</cp:lastModifiedBy>
  <cp:revision>57</cp:revision>
  <dcterms:created xsi:type="dcterms:W3CDTF">2016-07-27T06:19:19Z</dcterms:created>
  <dcterms:modified xsi:type="dcterms:W3CDTF">2016-10-03T11:56:40Z</dcterms:modified>
</cp:coreProperties>
</file>