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7" r:id="rId2"/>
    <p:sldId id="258" r:id="rId3"/>
    <p:sldId id="261" r:id="rId4"/>
    <p:sldId id="260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4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989AD-B494-4774-A669-7F7287BD1F6B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31DB5-E76D-40A9-963D-BA005CCB5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233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6A7B4-683C-48E8-970C-73E83E285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8021A-1678-4546-BEC2-F35AF26D5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866666-CD9C-4359-BA59-5C46BC470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F6A3-EA7E-4C63-9612-E54DD5A94B29}" type="datetime1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95F8BF-64E6-4EE9-A312-E82671179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FF0DE9-6DBB-4F83-BF3F-0DFED2756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091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E34C5-5CE5-4FFE-844A-1BF717707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E74C446-121A-4C6A-AF63-CA2A59B65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6F910C-2D36-4BFF-B2EA-B934CE500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BDF6-8D25-47EE-80FB-40DA22FFA925}" type="datetime1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3C7C34-349B-4405-B577-4E0F6DE36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BDFBF8-CF1D-44B7-B0E8-39AED941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74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69B957E-0EC3-43C9-98B2-D2BF463E4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E22B36-BBBE-4B39-96C4-D859E2EEB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29BEEE-7468-4187-BA75-0282C03B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D3D1-011A-4829-98B3-07F0E8D574CC}" type="datetime1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C95CBB-4B77-4583-8B81-F923731B0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5DC7DC-1D85-4223-83FE-68C1D8E1E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8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9FCB37-45F9-4620-A490-0026B8E72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C6B55A-FCF1-454A-9B9B-F0D03B633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C75A4D-A758-4CAE-AE8C-98855CA84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D6D6-F004-4BE4-841D-A1A978B530E2}" type="datetime1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AC85CF-1378-4ACA-A5C4-33F224C17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17650F-1D44-4AC3-A8E8-D1705A9A2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80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C69B56-525D-4F67-8B35-19390EBC1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4DCA8C-4C1A-444D-8527-F8D6F2BAF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C17055-3809-4E71-91A7-2B71835C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477E-8AC9-40C0-BADA-C56013EC5473}" type="datetime1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C38A8C-4D42-45EE-9797-AC699563A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928E67-C138-4149-8D38-BBB274449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32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58085F-032F-46B8-988C-76B042196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DD779B-DA6F-4D8E-B306-DC744E57F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9B4ECC4-69EB-4629-90AC-4A1CFC976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CF5E9E-CCF3-4791-8F64-CEA390B0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89CE-FC95-4E5A-B81B-12DCAC6EA5F6}" type="datetime1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E0C37C-EB07-432E-B1B8-585B76829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6DBE0B-B00E-4C57-A2EB-925AC2A18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939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8A46BC-D1FD-4A6B-B41D-BF8BC0E8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377C20-7F70-436C-B325-24330FE2D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CC3201-7D41-44B0-BC56-98519D90A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AD1719F-4E8A-4BC5-970D-F2DFF13C3E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A51401-6CD4-4F23-A8E9-B54AEF835D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4CEE4B4-495B-4F50-8C3E-657412E92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9780-28C0-49F9-9F65-366A4450DA4E}" type="datetime1">
              <a:rPr lang="ru-RU" smtClean="0"/>
              <a:t>22.05.2024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FDE1396-80C4-4580-8335-69E1F4C52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C27D303-1DC1-4718-AFE9-DAB5CAEB2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04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31D9B4-42E5-4C2E-8B5D-1F09BDC94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97768B4-2DAD-4AE2-BA87-F9DF8E0C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BD4C3-3F7D-4A6B-9F28-48284ABCE615}" type="datetime1">
              <a:rPr lang="ru-RU" smtClean="0"/>
              <a:t>22.05.2024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DB8B2A-B4EB-44D3-8217-0B71529D2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6660F20-DBC2-4C50-A0A4-A7E827246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98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6176B19-97E8-43D2-A8B5-504D6FCA3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52EE-EF2A-4157-96B8-E15F9F7811F7}" type="datetime1">
              <a:rPr lang="ru-RU" smtClean="0"/>
              <a:t>22.05.2024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AFC4148-E7E1-4DF0-9367-77F157FFA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A2E874-A560-4673-A7DD-3EE50FC28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79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B6157-1894-4982-B3DE-DD3561AB8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36321D-3BBB-4EC6-9653-D1BE6F2D5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6341B6-8974-4FE7-89D6-103B74FE5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CFAC83-5A49-433A-A9EF-42029FCAC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CF4C-5DF7-402D-94D6-C29EE297FBE0}" type="datetime1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276C5C-43F8-4783-B861-E919C6F9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FC3B1A-881D-43EC-B707-1CDD5CFB2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26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77527D-7E4D-4176-B15A-7DE1AF87E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0A9E0AF-9631-404F-A5F6-5D3B8E2E4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D334F64-FB19-45BC-94CF-625FF8CC7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5C5DC8-3774-4A95-9E44-58FE55175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312C-EEC5-4F08-8B94-BC8A45D83726}" type="datetime1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F7219A-E503-4281-A5B4-EB2D120DF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8F439E-CFBB-4AD6-8A28-AD185F5D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50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8B19D5-AE7F-45DE-8199-75E4DAD0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58F9E7-91EC-4790-B7C6-CBE875BA8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981997-DCE0-4D47-B963-1D4B5BB3A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E7DEA-64DD-426C-B3BC-6DC11914D358}" type="datetime1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60279A-DC48-4DE8-958C-4279D1E77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62F6A1-F7E6-4532-A3C3-B4FFDF3612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49B98-EAF5-42F2-B3BC-CCE230DB3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623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10953C-6CFD-4B14-A1B1-DC09D527B1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55827"/>
            <a:ext cx="9144000" cy="1912667"/>
          </a:xfrm>
        </p:spPr>
        <p:txBody>
          <a:bodyPr>
            <a:normAutofit/>
          </a:bodyPr>
          <a:lstStyle/>
          <a:p>
            <a:r>
              <a:rPr lang="ru-RU" sz="4000" dirty="0"/>
              <a:t>Языки программирования</a:t>
            </a:r>
            <a:br>
              <a:rPr lang="ru-RU" sz="4000" dirty="0"/>
            </a:br>
            <a:r>
              <a:rPr lang="ru-RU" sz="4000" dirty="0"/>
              <a:t>Лекция </a:t>
            </a:r>
            <a:r>
              <a:rPr lang="en-US" sz="4000" dirty="0"/>
              <a:t>1</a:t>
            </a:r>
            <a:r>
              <a:rPr lang="ru-RU" sz="4000" dirty="0"/>
              <a:t>4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6121C21-C0F3-487D-8AB1-3E90943BA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21597"/>
            <a:ext cx="9144000" cy="129009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ПМИ Семестр 2</a:t>
            </a:r>
          </a:p>
          <a:p>
            <a:endParaRPr lang="ru-RU" dirty="0"/>
          </a:p>
          <a:p>
            <a:r>
              <a:rPr lang="ru-RU" dirty="0"/>
              <a:t>Демяненко Я.М. 						202</a:t>
            </a:r>
            <a:r>
              <a:rPr lang="en-US" dirty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536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7E1F1-D632-40DF-9B74-A17D1A4A7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Деструктор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A941CB6-7EC0-4D62-8FBF-AF7FCAF8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00C5A8D-8075-4EB7-938A-0ADB4B8D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10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E3F2C27-2A52-4187-9552-A324F248E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9077" y="1792653"/>
            <a:ext cx="2456901" cy="20423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A46FB20-8C52-4773-8206-A321A9E85D62}"/>
              </a:ext>
            </a:extLst>
          </p:cNvPr>
          <p:cNvSpPr txBox="1"/>
          <p:nvPr/>
        </p:nvSpPr>
        <p:spPr>
          <a:xfrm>
            <a:off x="749450" y="1548831"/>
            <a:ext cx="347776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List::~List() {</a:t>
            </a:r>
          </a:p>
          <a:p>
            <a:r>
              <a:rPr lang="en-US" sz="2000" dirty="0"/>
              <a:t>    if (dummy-&gt;next!=dummy) {</a:t>
            </a:r>
          </a:p>
          <a:p>
            <a:r>
              <a:rPr lang="en-US" sz="2000" dirty="0"/>
              <a:t>        node* t = dummy-&gt;next;</a:t>
            </a:r>
          </a:p>
          <a:p>
            <a:r>
              <a:rPr lang="en-US" sz="2000" dirty="0"/>
              <a:t>        while (t!=dummy) {</a:t>
            </a:r>
          </a:p>
          <a:p>
            <a:r>
              <a:rPr lang="en-US" sz="2000" dirty="0"/>
              <a:t>            node* cur = t;</a:t>
            </a:r>
          </a:p>
          <a:p>
            <a:r>
              <a:rPr lang="en-US" sz="2000" dirty="0"/>
              <a:t>            t = t-&gt;next;</a:t>
            </a:r>
          </a:p>
          <a:p>
            <a:r>
              <a:rPr lang="en-US" sz="2000" dirty="0"/>
              <a:t>            delete cur;</a:t>
            </a:r>
          </a:p>
          <a:p>
            <a:r>
              <a:rPr lang="en-US" sz="2000" dirty="0"/>
              <a:t>        }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delete dummy;</a:t>
            </a:r>
          </a:p>
          <a:p>
            <a:r>
              <a:rPr lang="en-US" sz="2000" dirty="0"/>
              <a:t>}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E9E53BF-BC07-4CB3-92FC-65695C8CF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3911" y="4112306"/>
            <a:ext cx="7100888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333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8F7E499-36B2-4959-8AFC-1A96FDEC0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54FAF2-E8F5-4DBB-951A-4D6D87AD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11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9ED54B-F679-4B7C-9953-AF24EB6C8E2F}"/>
              </a:ext>
            </a:extLst>
          </p:cNvPr>
          <p:cNvSpPr txBox="1"/>
          <p:nvPr/>
        </p:nvSpPr>
        <p:spPr>
          <a:xfrm>
            <a:off x="1024128" y="2609380"/>
            <a:ext cx="106771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/>
              <a:t>Алгоритмы добавления/удаления в позициях начала и конца списка становятся сложнее не только из-за наличия второго указателя, но и из-за необходимости учёта заглавного узла.</a:t>
            </a:r>
          </a:p>
        </p:txBody>
      </p:sp>
    </p:spTree>
    <p:extLst>
      <p:ext uri="{BB962C8B-B14F-4D97-AF65-F5344CB8AC3E}">
        <p14:creationId xmlns:p14="http://schemas.microsoft.com/office/powerpoint/2010/main" val="2837926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C51D3D-F01E-463C-982B-F933AEC79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Добавление в позиции начала списка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418359D-950E-4F01-A32C-4D74E785F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51846FA-C291-4D1D-AC2F-FBCDC4DC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12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15714E-8ECF-4B75-8F81-18A3813F223A}"/>
              </a:ext>
            </a:extLst>
          </p:cNvPr>
          <p:cNvSpPr txBox="1"/>
          <p:nvPr/>
        </p:nvSpPr>
        <p:spPr>
          <a:xfrm>
            <a:off x="838200" y="1594164"/>
            <a:ext cx="6032754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void List::</a:t>
            </a:r>
            <a:r>
              <a:rPr lang="en-US" sz="2000" b="1" dirty="0" err="1"/>
              <a:t>inHead</a:t>
            </a:r>
            <a:r>
              <a:rPr lang="en-US" sz="2000" dirty="0"/>
              <a:t>(int </a:t>
            </a:r>
            <a:r>
              <a:rPr lang="en-US" sz="2000" dirty="0" err="1"/>
              <a:t>val</a:t>
            </a:r>
            <a:r>
              <a:rPr lang="en-US" sz="2000" dirty="0"/>
              <a:t>) {</a:t>
            </a:r>
          </a:p>
          <a:p>
            <a:r>
              <a:rPr lang="en-US" sz="2000" dirty="0"/>
              <a:t>    node* t = new node(</a:t>
            </a:r>
            <a:r>
              <a:rPr lang="en-US" sz="2000" dirty="0" err="1"/>
              <a:t>val</a:t>
            </a:r>
            <a:r>
              <a:rPr lang="en-US" sz="2000" dirty="0"/>
              <a:t>, dummy-&gt;next, dummy);</a:t>
            </a:r>
          </a:p>
          <a:p>
            <a:r>
              <a:rPr lang="en-US" sz="2000" dirty="0"/>
              <a:t>    if (dummy-&gt;next==dummy) {</a:t>
            </a:r>
          </a:p>
          <a:p>
            <a:r>
              <a:rPr lang="en-US" sz="2000" dirty="0"/>
              <a:t>        dummy-&gt;</a:t>
            </a:r>
            <a:r>
              <a:rPr lang="en-US" sz="2000" dirty="0" err="1"/>
              <a:t>prev</a:t>
            </a:r>
            <a:r>
              <a:rPr lang="en-US" sz="2000" dirty="0"/>
              <a:t> = t;</a:t>
            </a:r>
          </a:p>
          <a:p>
            <a:r>
              <a:rPr lang="en-US" sz="2000" dirty="0"/>
              <a:t>        t-&gt;next = dummy;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else {</a:t>
            </a:r>
          </a:p>
          <a:p>
            <a:r>
              <a:rPr lang="en-US" sz="2000" dirty="0"/>
              <a:t>        t-&gt;next-&gt;</a:t>
            </a:r>
            <a:r>
              <a:rPr lang="en-US" sz="2000" dirty="0" err="1"/>
              <a:t>prev</a:t>
            </a:r>
            <a:r>
              <a:rPr lang="en-US" sz="2000" dirty="0"/>
              <a:t> = t;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dummy-&gt;next = t;</a:t>
            </a:r>
          </a:p>
          <a:p>
            <a:r>
              <a:rPr lang="en-US" sz="2000" dirty="0"/>
              <a:t>}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C254E63-37EC-479F-B70C-6A8550FFD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011" y="4279789"/>
            <a:ext cx="7100888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49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E6D6F18-E7A7-4D9D-BFAD-CC1CF37DF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05DC08-8C15-4BFA-B8A5-D24F9EB53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13</a:t>
            </a:fld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60C1B851-AC31-43AE-976A-FAA52BA2F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/>
              <a:t>Добавление в позиции конца списка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B2E5B1-99A4-432D-B60C-1FBE9DEB501A}"/>
              </a:ext>
            </a:extLst>
          </p:cNvPr>
          <p:cNvSpPr txBox="1"/>
          <p:nvPr/>
        </p:nvSpPr>
        <p:spPr>
          <a:xfrm>
            <a:off x="1282446" y="1709204"/>
            <a:ext cx="6094476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void List::</a:t>
            </a:r>
            <a:r>
              <a:rPr lang="en-US" sz="2000" b="1" dirty="0" err="1"/>
              <a:t>inTail</a:t>
            </a:r>
            <a:r>
              <a:rPr lang="en-US" sz="2000" dirty="0"/>
              <a:t>(int </a:t>
            </a:r>
            <a:r>
              <a:rPr lang="en-US" sz="2000" dirty="0" err="1"/>
              <a:t>val</a:t>
            </a:r>
            <a:r>
              <a:rPr lang="en-US" sz="2000" dirty="0"/>
              <a:t>) {</a:t>
            </a:r>
          </a:p>
          <a:p>
            <a:r>
              <a:rPr lang="en-US" sz="2000" dirty="0"/>
              <a:t>    if (dummy-&gt;next == dummy)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inHead</a:t>
            </a:r>
            <a:r>
              <a:rPr lang="en-US" sz="2000" dirty="0"/>
              <a:t>(</a:t>
            </a:r>
            <a:r>
              <a:rPr lang="en-US" sz="2000" dirty="0" err="1"/>
              <a:t>val</a:t>
            </a:r>
            <a:r>
              <a:rPr lang="en-US" sz="2000" dirty="0"/>
              <a:t>);</a:t>
            </a:r>
          </a:p>
          <a:p>
            <a:r>
              <a:rPr lang="en-US" sz="2000" dirty="0"/>
              <a:t>    else {</a:t>
            </a:r>
          </a:p>
          <a:p>
            <a:r>
              <a:rPr lang="en-US" sz="2000" dirty="0"/>
              <a:t>        node* t = new node(</a:t>
            </a:r>
            <a:r>
              <a:rPr lang="en-US" sz="2000" dirty="0" err="1"/>
              <a:t>val</a:t>
            </a:r>
            <a:r>
              <a:rPr lang="en-US" sz="2000" dirty="0"/>
              <a:t>, dummy, dummy-&gt;</a:t>
            </a:r>
            <a:r>
              <a:rPr lang="en-US" sz="2000" dirty="0" err="1"/>
              <a:t>prev</a:t>
            </a:r>
            <a:r>
              <a:rPr lang="en-US" sz="2000" dirty="0"/>
              <a:t>);</a:t>
            </a:r>
          </a:p>
          <a:p>
            <a:r>
              <a:rPr lang="en-US" sz="2000" dirty="0"/>
              <a:t>        t-&gt;</a:t>
            </a:r>
            <a:r>
              <a:rPr lang="en-US" sz="2000" dirty="0" err="1"/>
              <a:t>prev</a:t>
            </a:r>
            <a:r>
              <a:rPr lang="en-US" sz="2000" dirty="0"/>
              <a:t>-&gt;next = t;</a:t>
            </a:r>
          </a:p>
          <a:p>
            <a:r>
              <a:rPr lang="en-US" sz="2000" dirty="0"/>
              <a:t>        dummy -&gt; </a:t>
            </a:r>
            <a:r>
              <a:rPr lang="en-US" sz="2000" dirty="0" err="1"/>
              <a:t>prev</a:t>
            </a:r>
            <a:r>
              <a:rPr lang="en-US" sz="2000" dirty="0"/>
              <a:t> = t;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</a:t>
            </a:r>
          </a:p>
          <a:p>
            <a:r>
              <a:rPr lang="en-US" sz="2000" dirty="0"/>
              <a:t>}</a:t>
            </a:r>
          </a:p>
          <a:p>
            <a:endParaRPr lang="en-US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661F918-09D9-4A1D-8E62-8BD870B6B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982" y="4260418"/>
            <a:ext cx="7100888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318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E6D6F18-E7A7-4D9D-BFAD-CC1CF37DF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05DC08-8C15-4BFA-B8A5-D24F9EB53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14</a:t>
            </a:fld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60C1B851-AC31-43AE-976A-FAA52BA2F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883"/>
          </a:xfrm>
        </p:spPr>
        <p:txBody>
          <a:bodyPr>
            <a:normAutofit/>
          </a:bodyPr>
          <a:lstStyle/>
          <a:p>
            <a:r>
              <a:rPr lang="ru-RU" sz="3200" dirty="0"/>
              <a:t>Удаление в позиции начала списка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8565A5-F626-4590-93A1-AC480669E74E}"/>
              </a:ext>
            </a:extLst>
          </p:cNvPr>
          <p:cNvSpPr txBox="1"/>
          <p:nvPr/>
        </p:nvSpPr>
        <p:spPr>
          <a:xfrm>
            <a:off x="514350" y="1082608"/>
            <a:ext cx="442341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void List::</a:t>
            </a:r>
            <a:r>
              <a:rPr lang="en-US" sz="2000" b="1" dirty="0" err="1"/>
              <a:t>delFirst</a:t>
            </a:r>
            <a:r>
              <a:rPr lang="en-US" sz="2000" dirty="0"/>
              <a:t>() {</a:t>
            </a:r>
          </a:p>
          <a:p>
            <a:r>
              <a:rPr lang="en-US" sz="2000" dirty="0"/>
              <a:t>    if (dummy-&gt;next!=dummy) {</a:t>
            </a:r>
          </a:p>
          <a:p>
            <a:r>
              <a:rPr lang="en-US" sz="2000" dirty="0"/>
              <a:t>        node* t = dummy-&gt;next;</a:t>
            </a:r>
          </a:p>
          <a:p>
            <a:r>
              <a:rPr lang="en-US" sz="2000" dirty="0"/>
              <a:t>        if (t-&gt;next != dummy) {</a:t>
            </a:r>
          </a:p>
          <a:p>
            <a:r>
              <a:rPr lang="en-US" sz="2000" dirty="0"/>
              <a:t>            dummy-&gt;next = t-&gt;next;</a:t>
            </a:r>
          </a:p>
          <a:p>
            <a:r>
              <a:rPr lang="en-US" sz="2000" dirty="0"/>
              <a:t>            dummy-&gt;next-&gt;</a:t>
            </a:r>
            <a:r>
              <a:rPr lang="en-US" sz="2000" dirty="0" err="1"/>
              <a:t>prev</a:t>
            </a:r>
            <a:r>
              <a:rPr lang="en-US" sz="2000" dirty="0"/>
              <a:t> = dummy;</a:t>
            </a:r>
          </a:p>
          <a:p>
            <a:r>
              <a:rPr lang="en-US" sz="2000" dirty="0"/>
              <a:t>        }</a:t>
            </a:r>
          </a:p>
          <a:p>
            <a:r>
              <a:rPr lang="en-US" sz="2000" dirty="0"/>
              <a:t>        else {</a:t>
            </a:r>
          </a:p>
          <a:p>
            <a:r>
              <a:rPr lang="en-US" sz="2000" dirty="0"/>
              <a:t>            dummy-&gt;next = dummy;</a:t>
            </a:r>
          </a:p>
          <a:p>
            <a:r>
              <a:rPr lang="en-US" sz="2000" dirty="0"/>
              <a:t>            dummy-&gt;</a:t>
            </a:r>
            <a:r>
              <a:rPr lang="en-US" sz="2000" dirty="0" err="1"/>
              <a:t>prev</a:t>
            </a:r>
            <a:r>
              <a:rPr lang="en-US" sz="2000" dirty="0"/>
              <a:t> = dummy;</a:t>
            </a:r>
          </a:p>
          <a:p>
            <a:r>
              <a:rPr lang="en-US" sz="2000" dirty="0"/>
              <a:t>        }</a:t>
            </a:r>
          </a:p>
          <a:p>
            <a:r>
              <a:rPr lang="en-US" sz="2000" dirty="0"/>
              <a:t>        delete t;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else</a:t>
            </a:r>
          </a:p>
          <a:p>
            <a:r>
              <a:rPr lang="en-US" sz="2000" dirty="0"/>
              <a:t>        throw err;</a:t>
            </a:r>
          </a:p>
          <a:p>
            <a:r>
              <a:rPr lang="en-US" sz="2000" dirty="0"/>
              <a:t>}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128827C-DC83-4134-B49C-D6237F4E9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2956" y="4399058"/>
            <a:ext cx="7100888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506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E6D6F18-E7A7-4D9D-BFAD-CC1CF37DF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05DC08-8C15-4BFA-B8A5-D24F9EB53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15</a:t>
            </a:fld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60C1B851-AC31-43AE-976A-FAA52BA2F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587"/>
          </a:xfrm>
        </p:spPr>
        <p:txBody>
          <a:bodyPr>
            <a:normAutofit/>
          </a:bodyPr>
          <a:lstStyle/>
          <a:p>
            <a:r>
              <a:rPr lang="ru-RU" sz="3200" dirty="0"/>
              <a:t>Удаление в позиции конца списка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E3D758-6915-47AE-9A7D-CE098E2BAF8B}"/>
              </a:ext>
            </a:extLst>
          </p:cNvPr>
          <p:cNvSpPr txBox="1"/>
          <p:nvPr/>
        </p:nvSpPr>
        <p:spPr>
          <a:xfrm>
            <a:off x="662178" y="1232152"/>
            <a:ext cx="609447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void List::</a:t>
            </a:r>
            <a:r>
              <a:rPr lang="en-US" sz="2000" dirty="0" err="1"/>
              <a:t>delLast</a:t>
            </a:r>
            <a:r>
              <a:rPr lang="en-US" sz="2000" dirty="0"/>
              <a:t>() {</a:t>
            </a:r>
          </a:p>
          <a:p>
            <a:r>
              <a:rPr lang="en-US" sz="2000" dirty="0"/>
              <a:t>    if (dummy-&gt;next!=dummy) {</a:t>
            </a:r>
          </a:p>
          <a:p>
            <a:r>
              <a:rPr lang="en-US" sz="2000" dirty="0"/>
              <a:t>        node* t = dummy-&gt;</a:t>
            </a:r>
            <a:r>
              <a:rPr lang="en-US" sz="2000" dirty="0" err="1"/>
              <a:t>prev</a:t>
            </a:r>
            <a:r>
              <a:rPr lang="en-US" sz="2000" dirty="0"/>
              <a:t>;</a:t>
            </a:r>
            <a:endParaRPr lang="ru-RU" sz="2000" dirty="0"/>
          </a:p>
          <a:p>
            <a:r>
              <a:rPr lang="en-US" sz="2000" dirty="0"/>
              <a:t>        if (t-&gt;</a:t>
            </a:r>
            <a:r>
              <a:rPr lang="en-US" sz="2000" dirty="0" err="1"/>
              <a:t>prev</a:t>
            </a:r>
            <a:r>
              <a:rPr lang="en-US" sz="2000" dirty="0"/>
              <a:t>!=dummy) {            </a:t>
            </a:r>
          </a:p>
          <a:p>
            <a:r>
              <a:rPr lang="en-US" sz="2000" dirty="0"/>
              <a:t>            dummy-&gt;</a:t>
            </a:r>
            <a:r>
              <a:rPr lang="en-US" sz="2000" dirty="0" err="1"/>
              <a:t>prev</a:t>
            </a:r>
            <a:r>
              <a:rPr lang="en-US" sz="2000" dirty="0"/>
              <a:t> = t-&gt;</a:t>
            </a:r>
            <a:r>
              <a:rPr lang="en-US" sz="2000" dirty="0" err="1"/>
              <a:t>prev</a:t>
            </a:r>
            <a:r>
              <a:rPr lang="en-US" sz="2000" dirty="0"/>
              <a:t>;</a:t>
            </a:r>
          </a:p>
          <a:p>
            <a:r>
              <a:rPr lang="en-US" sz="2000" dirty="0"/>
              <a:t>            t-&gt;</a:t>
            </a:r>
            <a:r>
              <a:rPr lang="en-US" sz="2000" dirty="0" err="1"/>
              <a:t>prev</a:t>
            </a:r>
            <a:r>
              <a:rPr lang="en-US" sz="2000" dirty="0"/>
              <a:t>-&gt;next = dummy;</a:t>
            </a:r>
          </a:p>
          <a:p>
            <a:r>
              <a:rPr lang="en-US" sz="2000" dirty="0"/>
              <a:t>        }</a:t>
            </a:r>
          </a:p>
          <a:p>
            <a:r>
              <a:rPr lang="en-US" sz="2000" dirty="0"/>
              <a:t>        else{</a:t>
            </a:r>
          </a:p>
          <a:p>
            <a:r>
              <a:rPr lang="en-US" sz="2000" dirty="0"/>
              <a:t>         dummy-&gt;next = dummy;</a:t>
            </a:r>
          </a:p>
          <a:p>
            <a:r>
              <a:rPr lang="en-US" sz="2000" dirty="0"/>
              <a:t>         dummy-&gt;</a:t>
            </a:r>
            <a:r>
              <a:rPr lang="en-US" sz="2000" dirty="0" err="1"/>
              <a:t>prev</a:t>
            </a:r>
            <a:r>
              <a:rPr lang="en-US" sz="2000" dirty="0"/>
              <a:t> = dummy;</a:t>
            </a:r>
          </a:p>
          <a:p>
            <a:r>
              <a:rPr lang="en-US" sz="2000" dirty="0"/>
              <a:t>        }</a:t>
            </a:r>
          </a:p>
          <a:p>
            <a:r>
              <a:rPr lang="en-US" sz="2000" dirty="0"/>
              <a:t>    delete t;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else</a:t>
            </a:r>
          </a:p>
          <a:p>
            <a:r>
              <a:rPr lang="en-US" sz="2000" dirty="0"/>
              <a:t>        throw err;</a:t>
            </a:r>
          </a:p>
          <a:p>
            <a:r>
              <a:rPr lang="en-US" sz="2000" dirty="0"/>
              <a:t>}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0DD08CC-E23A-491C-9FEB-27FC548EE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5445" y="4413855"/>
            <a:ext cx="7114649" cy="183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821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4F23A2-B72D-45BB-A9CE-386878341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Доступ к значениям первого и последнего элементов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6856392-FCD1-4F38-BB84-8688120C8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1C1DD01-523C-41C2-B495-F82AD570C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16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CFD7C3-A2E1-40C5-B2B2-9ADE5A692B91}"/>
              </a:ext>
            </a:extLst>
          </p:cNvPr>
          <p:cNvSpPr txBox="1"/>
          <p:nvPr/>
        </p:nvSpPr>
        <p:spPr>
          <a:xfrm>
            <a:off x="1154430" y="2048917"/>
            <a:ext cx="392963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int List::</a:t>
            </a:r>
            <a:r>
              <a:rPr lang="en-US" sz="2000" dirty="0" err="1"/>
              <a:t>getFirst</a:t>
            </a:r>
            <a:r>
              <a:rPr lang="en-US" sz="2000" dirty="0"/>
              <a:t>() const {</a:t>
            </a:r>
          </a:p>
          <a:p>
            <a:r>
              <a:rPr lang="en-US" sz="2000" dirty="0"/>
              <a:t>    if (dummy-&gt;next!=dummy)</a:t>
            </a:r>
          </a:p>
          <a:p>
            <a:r>
              <a:rPr lang="en-US" sz="2000" dirty="0"/>
              <a:t>        return dummy-&gt;next-&gt;data;</a:t>
            </a:r>
          </a:p>
          <a:p>
            <a:r>
              <a:rPr lang="en-US" sz="2000" dirty="0"/>
              <a:t>    else</a:t>
            </a:r>
          </a:p>
          <a:p>
            <a:r>
              <a:rPr lang="en-US" sz="2000" dirty="0"/>
              <a:t>        throw err;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897881-DE5F-4C64-9C41-A9174D25C014}"/>
              </a:ext>
            </a:extLst>
          </p:cNvPr>
          <p:cNvSpPr txBox="1"/>
          <p:nvPr/>
        </p:nvSpPr>
        <p:spPr>
          <a:xfrm>
            <a:off x="6418326" y="2048917"/>
            <a:ext cx="372846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int List::</a:t>
            </a:r>
            <a:r>
              <a:rPr lang="en-US" dirty="0" err="1"/>
              <a:t>getLast</a:t>
            </a:r>
            <a:r>
              <a:rPr lang="en-US" dirty="0"/>
              <a:t>()const {</a:t>
            </a:r>
          </a:p>
          <a:p>
            <a:r>
              <a:rPr lang="en-US" dirty="0"/>
              <a:t>    if (dummy-&gt;next!=dummy)</a:t>
            </a:r>
          </a:p>
          <a:p>
            <a:r>
              <a:rPr lang="en-US" dirty="0"/>
              <a:t>        return dummy-&gt;</a:t>
            </a:r>
            <a:r>
              <a:rPr lang="en-US" dirty="0" err="1"/>
              <a:t>prev</a:t>
            </a:r>
            <a:r>
              <a:rPr lang="en-US" dirty="0"/>
              <a:t>-&gt;data;</a:t>
            </a:r>
          </a:p>
          <a:p>
            <a:r>
              <a:rPr lang="en-US" dirty="0"/>
              <a:t>    else</a:t>
            </a:r>
          </a:p>
          <a:p>
            <a:r>
              <a:rPr lang="en-US" dirty="0"/>
              <a:t>        throw err;</a:t>
            </a:r>
          </a:p>
          <a:p>
            <a:r>
              <a:rPr lang="en-US" dirty="0"/>
              <a:t>}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40E8E3B-3A2A-4409-9902-771ECE19A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675" y="4336629"/>
            <a:ext cx="7114649" cy="183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760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6E5AC7-B0B7-4E83-9796-40C552D45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Вывод в поток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75E3644-9AD2-4A97-B97A-BB369B64C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E77E614-BDA1-45F7-A06F-B1C3E97FC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17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38D278-7442-47CA-B40C-343ABFC90138}"/>
              </a:ext>
            </a:extLst>
          </p:cNvPr>
          <p:cNvSpPr txBox="1"/>
          <p:nvPr/>
        </p:nvSpPr>
        <p:spPr>
          <a:xfrm>
            <a:off x="1456182" y="2421142"/>
            <a:ext cx="803529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/>
              <a:t>ostream</a:t>
            </a:r>
            <a:r>
              <a:rPr lang="en-US" sz="2000" dirty="0"/>
              <a:t>&amp; operator&lt;&lt;(</a:t>
            </a:r>
            <a:r>
              <a:rPr lang="en-US" sz="2000" dirty="0" err="1"/>
              <a:t>ostream</a:t>
            </a:r>
            <a:r>
              <a:rPr lang="en-US" sz="2000" dirty="0"/>
              <a:t>&amp; </a:t>
            </a:r>
            <a:r>
              <a:rPr lang="en-US" sz="2000" dirty="0" err="1"/>
              <a:t>os</a:t>
            </a:r>
            <a:r>
              <a:rPr lang="en-US" sz="2000" dirty="0"/>
              <a:t>, const List&amp; l) {</a:t>
            </a:r>
          </a:p>
          <a:p>
            <a:r>
              <a:rPr lang="en-US" sz="2000" dirty="0"/>
              <a:t>    if (</a:t>
            </a:r>
            <a:r>
              <a:rPr lang="en-US" sz="2000" dirty="0" err="1"/>
              <a:t>l.dummy</a:t>
            </a:r>
            <a:r>
              <a:rPr lang="en-US" sz="2000" dirty="0"/>
              <a:t>-&gt;next!=</a:t>
            </a:r>
            <a:r>
              <a:rPr lang="en-US" sz="2000" dirty="0" err="1"/>
              <a:t>l.dummy</a:t>
            </a:r>
            <a:r>
              <a:rPr lang="en-US" sz="2000" dirty="0"/>
              <a:t>) {</a:t>
            </a:r>
          </a:p>
          <a:p>
            <a:r>
              <a:rPr lang="en-US" sz="2000" dirty="0"/>
              <a:t>        node* p = </a:t>
            </a:r>
            <a:r>
              <a:rPr lang="en-US" sz="2000" dirty="0" err="1"/>
              <a:t>l.dummy</a:t>
            </a:r>
            <a:r>
              <a:rPr lang="en-US" sz="2000" dirty="0"/>
              <a:t>-&gt;next;</a:t>
            </a:r>
          </a:p>
          <a:p>
            <a:r>
              <a:rPr lang="en-US" sz="2000" dirty="0"/>
              <a:t>        while (p != </a:t>
            </a:r>
            <a:r>
              <a:rPr lang="en-US" sz="2000" dirty="0" err="1"/>
              <a:t>l.dummy</a:t>
            </a:r>
            <a:r>
              <a:rPr lang="en-US" sz="2000" dirty="0"/>
              <a:t>) { </a:t>
            </a:r>
            <a:r>
              <a:rPr lang="en-US" sz="2000" dirty="0" err="1"/>
              <a:t>os</a:t>
            </a:r>
            <a:r>
              <a:rPr lang="en-US" sz="2000" dirty="0"/>
              <a:t> &lt;&lt; *p &lt;&lt; " "; p = p-&gt;next; }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os</a:t>
            </a:r>
            <a:r>
              <a:rPr lang="en-US" sz="2000" dirty="0"/>
              <a:t> &lt;&lt; </a:t>
            </a:r>
            <a:r>
              <a:rPr lang="en-US" sz="2000" dirty="0" err="1"/>
              <a:t>endl</a:t>
            </a:r>
            <a:r>
              <a:rPr lang="en-US" sz="2000" dirty="0"/>
              <a:t>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return </a:t>
            </a:r>
            <a:r>
              <a:rPr lang="en-US" sz="2000" dirty="0" err="1"/>
              <a:t>os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48303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4964992-DB34-4004-A299-F923D189C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098A4A7-206C-4F00-B14E-EA64DEE87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18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9C4339-0885-4BF5-9189-310044E8913C}"/>
              </a:ext>
            </a:extLst>
          </p:cNvPr>
          <p:cNvSpPr txBox="1"/>
          <p:nvPr/>
        </p:nvSpPr>
        <p:spPr>
          <a:xfrm>
            <a:off x="984504" y="1246924"/>
            <a:ext cx="1022299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/>
              <a:t>Реализация списка с использованием заглавного элемента не должна нарушать соглашение:</a:t>
            </a:r>
          </a:p>
          <a:p>
            <a:endParaRPr lang="ru-RU" sz="2400" dirty="0"/>
          </a:p>
          <a:p>
            <a:r>
              <a:rPr lang="ru-RU" sz="2400" b="1" dirty="0"/>
              <a:t>для пустого списка </a:t>
            </a:r>
            <a:r>
              <a:rPr lang="ru-RU" sz="2400" b="1" dirty="0" err="1"/>
              <a:t>begin</a:t>
            </a:r>
            <a:r>
              <a:rPr lang="ru-RU" sz="2400" b="1" dirty="0"/>
              <a:t>() == </a:t>
            </a:r>
            <a:r>
              <a:rPr lang="ru-RU" sz="2400" b="1" dirty="0" err="1"/>
              <a:t>end</a:t>
            </a:r>
            <a:r>
              <a:rPr lang="ru-RU" sz="2400" b="1" dirty="0"/>
              <a:t>()</a:t>
            </a:r>
          </a:p>
          <a:p>
            <a:endParaRPr lang="ru-RU" sz="2400" dirty="0"/>
          </a:p>
          <a:p>
            <a:r>
              <a:rPr lang="ru-RU" sz="2400" dirty="0"/>
              <a:t>Именно поэтому </a:t>
            </a:r>
            <a:r>
              <a:rPr lang="ru-RU" sz="2400" dirty="0" err="1"/>
              <a:t>next</a:t>
            </a:r>
            <a:r>
              <a:rPr lang="ru-RU" sz="2400" dirty="0"/>
              <a:t> и </a:t>
            </a:r>
            <a:r>
              <a:rPr lang="ru-RU" sz="2400" dirty="0" err="1"/>
              <a:t>prev</a:t>
            </a:r>
            <a:r>
              <a:rPr lang="ru-RU" sz="2400" dirty="0"/>
              <a:t> заглавного элемента равны </a:t>
            </a:r>
            <a:r>
              <a:rPr lang="ru-RU" sz="2400" dirty="0" err="1"/>
              <a:t>dummy</a:t>
            </a:r>
            <a:r>
              <a:rPr lang="ru-RU" sz="2400" dirty="0"/>
              <a:t>.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0A54250-6071-409F-AFDB-EAD8BC010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1205" y="3816007"/>
            <a:ext cx="2456901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248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F81613-AA8B-4A2C-98FE-EC26FDD4A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Методы </a:t>
            </a:r>
            <a:r>
              <a:rPr lang="en-US" sz="3200" dirty="0"/>
              <a:t>begin() </a:t>
            </a:r>
            <a:r>
              <a:rPr lang="ru-RU" sz="3200" dirty="0"/>
              <a:t>и </a:t>
            </a:r>
            <a:r>
              <a:rPr lang="en-US" sz="3200" dirty="0"/>
              <a:t>end()</a:t>
            </a:r>
            <a:endParaRPr lang="ru-RU" sz="32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BD7760A-A7F8-4355-A089-70DA54AFC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28A964E-7A95-489C-B54D-2B2B84AEB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19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6F6C7A-B526-4307-9744-6530646BC6F2}"/>
              </a:ext>
            </a:extLst>
          </p:cNvPr>
          <p:cNvSpPr txBox="1"/>
          <p:nvPr/>
        </p:nvSpPr>
        <p:spPr>
          <a:xfrm>
            <a:off x="838200" y="1690688"/>
            <a:ext cx="457504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/>
              <a:t>listIterator</a:t>
            </a:r>
            <a:r>
              <a:rPr lang="en-US" sz="2000" dirty="0"/>
              <a:t> List::begin() const {</a:t>
            </a:r>
          </a:p>
          <a:p>
            <a:r>
              <a:rPr lang="en-US" sz="2000" dirty="0"/>
              <a:t>    return </a:t>
            </a:r>
            <a:r>
              <a:rPr lang="en-US" sz="2000" dirty="0" err="1"/>
              <a:t>listIterator</a:t>
            </a:r>
            <a:r>
              <a:rPr lang="en-US" sz="2000" dirty="0"/>
              <a:t>(this, dummy-&gt;next);</a:t>
            </a:r>
          </a:p>
          <a:p>
            <a:r>
              <a:rPr lang="en-US" sz="2000" dirty="0"/>
              <a:t>}</a:t>
            </a:r>
          </a:p>
          <a:p>
            <a:r>
              <a:rPr lang="en-US" sz="2000" dirty="0" err="1"/>
              <a:t>listIterator</a:t>
            </a:r>
            <a:r>
              <a:rPr lang="en-US" sz="2000" dirty="0"/>
              <a:t> List::end() const {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listIterator</a:t>
            </a:r>
            <a:r>
              <a:rPr lang="en-US" sz="2000" dirty="0"/>
              <a:t> </a:t>
            </a:r>
            <a:r>
              <a:rPr lang="en-US" sz="2000" dirty="0" err="1"/>
              <a:t>iter</a:t>
            </a:r>
            <a:r>
              <a:rPr lang="en-US" sz="2000" dirty="0"/>
              <a:t>(this, dummy);</a:t>
            </a:r>
          </a:p>
          <a:p>
            <a:r>
              <a:rPr lang="en-US" sz="2000" dirty="0"/>
              <a:t>    return </a:t>
            </a:r>
            <a:r>
              <a:rPr lang="en-US" sz="2000" dirty="0" err="1"/>
              <a:t>iter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36752C0-7621-4A4A-AF56-48FC7499B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0057" y="4041250"/>
            <a:ext cx="7100888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9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8E9A81-C21A-443F-8BFE-316D8D6EA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Реализация итератора для двусвязного списка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FEF01D-59BB-4E2C-891D-EE0F6BA37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20FA542-7AC3-40FF-B40A-275AA41EC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2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55B60F-00B6-40BF-97EC-282C9DC12678}"/>
              </a:ext>
            </a:extLst>
          </p:cNvPr>
          <p:cNvSpPr txBox="1"/>
          <p:nvPr/>
        </p:nvSpPr>
        <p:spPr>
          <a:xfrm>
            <a:off x="838200" y="4083564"/>
            <a:ext cx="102077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/>
              <a:t>Для корректной реализации потребуется пересмотреть организацию списка и откорректировать реализацию итератора.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856B72-E641-44FE-A181-2FA5BA73C694}"/>
              </a:ext>
            </a:extLst>
          </p:cNvPr>
          <p:cNvSpPr txBox="1"/>
          <p:nvPr/>
        </p:nvSpPr>
        <p:spPr>
          <a:xfrm>
            <a:off x="838200" y="2021038"/>
            <a:ext cx="106702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/>
              <a:t>Задача.</a:t>
            </a:r>
          </a:p>
          <a:p>
            <a:r>
              <a:rPr lang="ru-RU" sz="2400" dirty="0"/>
              <a:t>Реализовать линейный двусвязный список и итератор для него с возможностью перемещения в двух направлениях.</a:t>
            </a:r>
          </a:p>
        </p:txBody>
      </p:sp>
    </p:spTree>
    <p:extLst>
      <p:ext uri="{BB962C8B-B14F-4D97-AF65-F5344CB8AC3E}">
        <p14:creationId xmlns:p14="http://schemas.microsoft.com/office/powerpoint/2010/main" val="31672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85C777-3B70-4B06-AB6C-F7AC6C5A5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class </a:t>
            </a:r>
            <a:r>
              <a:rPr lang="en-US" sz="3200" dirty="0" err="1"/>
              <a:t>listIterator</a:t>
            </a:r>
            <a:r>
              <a:rPr lang="en-US" sz="3200" dirty="0"/>
              <a:t> </a:t>
            </a:r>
            <a:endParaRPr lang="ru-RU" sz="32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6C033F6-D94B-4A4C-A08F-044AD863B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14F00FD-C8D4-4727-8EE0-0250BBFB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20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54EF2A-03C1-4289-B087-8215EA879742}"/>
              </a:ext>
            </a:extLst>
          </p:cNvPr>
          <p:cNvSpPr txBox="1"/>
          <p:nvPr/>
        </p:nvSpPr>
        <p:spPr>
          <a:xfrm>
            <a:off x="1520190" y="1595503"/>
            <a:ext cx="6094476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class </a:t>
            </a:r>
            <a:r>
              <a:rPr lang="en-US" sz="2000" dirty="0" err="1"/>
              <a:t>listIterator</a:t>
            </a:r>
            <a:r>
              <a:rPr lang="en-US" sz="2000" dirty="0"/>
              <a:t> {</a:t>
            </a:r>
            <a:endParaRPr lang="ru-RU" sz="2000" dirty="0"/>
          </a:p>
          <a:p>
            <a:r>
              <a:rPr lang="en-US" sz="2000" dirty="0"/>
              <a:t>public:</a:t>
            </a:r>
          </a:p>
          <a:p>
            <a:endParaRPr lang="en-US" sz="2000" dirty="0"/>
          </a:p>
          <a:p>
            <a:r>
              <a:rPr lang="en-US" sz="2000" dirty="0"/>
              <a:t>    class Error {</a:t>
            </a:r>
          </a:p>
          <a:p>
            <a:r>
              <a:rPr lang="en-US" sz="2000" dirty="0"/>
              <a:t>    public:</a:t>
            </a:r>
          </a:p>
          <a:p>
            <a:r>
              <a:rPr lang="en-US" sz="2000" dirty="0"/>
              <a:t>        void what() {</a:t>
            </a:r>
          </a:p>
          <a:p>
            <a:r>
              <a:rPr lang="en-US" sz="2000" dirty="0"/>
              <a:t>            </a:t>
            </a:r>
            <a:r>
              <a:rPr lang="en-US" sz="2000" dirty="0" err="1"/>
              <a:t>cout</a:t>
            </a:r>
            <a:r>
              <a:rPr lang="en-US" sz="2000" dirty="0"/>
              <a:t> &lt;&lt; "Iterator error" &lt;&lt; </a:t>
            </a:r>
            <a:r>
              <a:rPr lang="en-US" sz="2000" dirty="0" err="1"/>
              <a:t>endl</a:t>
            </a:r>
            <a:r>
              <a:rPr lang="en-US" sz="2000" dirty="0"/>
              <a:t>;</a:t>
            </a:r>
          </a:p>
          <a:p>
            <a:r>
              <a:rPr lang="en-US" sz="2000" dirty="0"/>
              <a:t>        }</a:t>
            </a:r>
          </a:p>
          <a:p>
            <a:r>
              <a:rPr lang="en-US" sz="2000" dirty="0"/>
              <a:t>    };</a:t>
            </a:r>
          </a:p>
          <a:p>
            <a:endParaRPr lang="en-US" sz="2000" dirty="0"/>
          </a:p>
          <a:p>
            <a:r>
              <a:rPr lang="en-US" sz="2000" dirty="0"/>
              <a:t>private:</a:t>
            </a:r>
          </a:p>
          <a:p>
            <a:r>
              <a:rPr lang="en-US" sz="2000" dirty="0"/>
              <a:t>    const List* collection;</a:t>
            </a:r>
          </a:p>
          <a:p>
            <a:r>
              <a:rPr lang="en-US" sz="2000" dirty="0"/>
              <a:t>    node* cur;</a:t>
            </a:r>
          </a:p>
        </p:txBody>
      </p:sp>
    </p:spTree>
    <p:extLst>
      <p:ext uri="{BB962C8B-B14F-4D97-AF65-F5344CB8AC3E}">
        <p14:creationId xmlns:p14="http://schemas.microsoft.com/office/powerpoint/2010/main" val="2574941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26FE1B-45A9-4949-9765-94319994F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AF6ADA0-029E-4D88-925C-09A903503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21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036A4C-1611-46CD-AB06-6F7D6F9A5F8F}"/>
              </a:ext>
            </a:extLst>
          </p:cNvPr>
          <p:cNvSpPr txBox="1"/>
          <p:nvPr/>
        </p:nvSpPr>
        <p:spPr>
          <a:xfrm>
            <a:off x="1858518" y="980176"/>
            <a:ext cx="6974586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public: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listIterator</a:t>
            </a:r>
            <a:r>
              <a:rPr lang="en-US" sz="2000" dirty="0"/>
              <a:t>(const List* s, node* e) :collection(s), cur(e) {}</a:t>
            </a:r>
          </a:p>
          <a:p>
            <a:r>
              <a:rPr lang="en-US" sz="2000" dirty="0"/>
              <a:t>    const int operator *() {</a:t>
            </a:r>
          </a:p>
          <a:p>
            <a:r>
              <a:rPr lang="en-US" sz="2000" dirty="0"/>
              <a:t>        if (cur == collection-&gt;dummy) throw Error();</a:t>
            </a:r>
          </a:p>
          <a:p>
            <a:r>
              <a:rPr lang="en-US" sz="2000" dirty="0"/>
              <a:t>        return cur-&gt;data;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listIterator</a:t>
            </a:r>
            <a:r>
              <a:rPr lang="en-US" sz="2000" dirty="0"/>
              <a:t> operator++(); //</a:t>
            </a:r>
            <a:r>
              <a:rPr lang="ru-RU" sz="2000" dirty="0"/>
              <a:t>префиксный ++</a:t>
            </a:r>
          </a:p>
          <a:p>
            <a:r>
              <a:rPr lang="ru-RU" sz="2000" dirty="0"/>
              <a:t>    </a:t>
            </a:r>
            <a:r>
              <a:rPr lang="en-US" sz="2000" dirty="0" err="1"/>
              <a:t>listIterator</a:t>
            </a:r>
            <a:r>
              <a:rPr lang="en-US" sz="2000" dirty="0"/>
              <a:t> operator--(); //</a:t>
            </a:r>
            <a:r>
              <a:rPr lang="ru-RU" sz="2000" dirty="0"/>
              <a:t>префиксный --</a:t>
            </a:r>
          </a:p>
          <a:p>
            <a:r>
              <a:rPr lang="ru-RU" sz="2000" dirty="0"/>
              <a:t>    </a:t>
            </a:r>
            <a:r>
              <a:rPr lang="en-US" sz="2000" dirty="0"/>
              <a:t>int operator == (const </a:t>
            </a:r>
            <a:r>
              <a:rPr lang="en-US" sz="2000" dirty="0" err="1"/>
              <a:t>listIterator</a:t>
            </a:r>
            <a:r>
              <a:rPr lang="en-US" sz="2000" dirty="0"/>
              <a:t>&amp; </a:t>
            </a:r>
            <a:r>
              <a:rPr lang="en-US" sz="2000" dirty="0" err="1"/>
              <a:t>ri</a:t>
            </a:r>
            <a:r>
              <a:rPr lang="en-US" sz="2000" dirty="0"/>
              <a:t>) const;</a:t>
            </a:r>
          </a:p>
          <a:p>
            <a:r>
              <a:rPr lang="en-US" sz="2000" dirty="0"/>
              <a:t>    int operator != (const </a:t>
            </a:r>
            <a:r>
              <a:rPr lang="en-US" sz="2000" dirty="0" err="1"/>
              <a:t>listIterator</a:t>
            </a:r>
            <a:r>
              <a:rPr lang="en-US" sz="2000" dirty="0"/>
              <a:t>&amp; </a:t>
            </a:r>
            <a:r>
              <a:rPr lang="en-US" sz="2000" dirty="0" err="1"/>
              <a:t>ri</a:t>
            </a:r>
            <a:r>
              <a:rPr lang="en-US" sz="2000" dirty="0"/>
              <a:t>) const;</a:t>
            </a:r>
          </a:p>
          <a:p>
            <a:r>
              <a:rPr lang="en-US" sz="2000" dirty="0"/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878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1A1F8A4-16BF-4FE1-85DA-D4844B14E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F5A5C3B-5A9C-41EA-BA0E-A3D0C1AB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22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CF07D9-9EAF-46BC-9277-787F951C480F}"/>
              </a:ext>
            </a:extLst>
          </p:cNvPr>
          <p:cNvSpPr txBox="1"/>
          <p:nvPr/>
        </p:nvSpPr>
        <p:spPr>
          <a:xfrm>
            <a:off x="991362" y="994678"/>
            <a:ext cx="609447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/>
              <a:t>listIterator</a:t>
            </a:r>
            <a:r>
              <a:rPr lang="en-US" sz="2000" dirty="0"/>
              <a:t> </a:t>
            </a:r>
            <a:r>
              <a:rPr lang="en-US" sz="2000" dirty="0" err="1"/>
              <a:t>listIterator</a:t>
            </a:r>
            <a:r>
              <a:rPr lang="en-US" sz="2000" dirty="0"/>
              <a:t>:: operator++() {</a:t>
            </a:r>
          </a:p>
          <a:p>
            <a:r>
              <a:rPr lang="en-US" sz="2000" dirty="0"/>
              <a:t>    if (cur!=collection-&gt;dummy) {</a:t>
            </a:r>
          </a:p>
          <a:p>
            <a:r>
              <a:rPr lang="en-US" sz="2000" dirty="0"/>
              <a:t>        cur = cur-&gt;next;</a:t>
            </a:r>
          </a:p>
          <a:p>
            <a:r>
              <a:rPr lang="en-US" sz="2000" dirty="0"/>
              <a:t>        return *this;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else throw Error();</a:t>
            </a:r>
          </a:p>
          <a:p>
            <a:r>
              <a:rPr lang="en-US" sz="2000" dirty="0"/>
              <a:t>// </a:t>
            </a:r>
            <a:r>
              <a:rPr lang="ru-RU" sz="2000" dirty="0"/>
              <a:t>или </a:t>
            </a:r>
            <a:r>
              <a:rPr lang="en-US" sz="2000" dirty="0" err="1"/>
              <a:t>collection.isEmpty</a:t>
            </a:r>
            <a:r>
              <a:rPr lang="en-US" sz="2000" dirty="0"/>
              <a:t>() </a:t>
            </a:r>
            <a:r>
              <a:rPr lang="ru-RU" sz="2000" dirty="0"/>
              <a:t>или </a:t>
            </a:r>
            <a:r>
              <a:rPr lang="en-US" sz="2000" dirty="0"/>
              <a:t>cur </a:t>
            </a:r>
            <a:r>
              <a:rPr lang="ru-RU" sz="2000" dirty="0"/>
              <a:t>достиг </a:t>
            </a:r>
            <a:r>
              <a:rPr lang="en-US" sz="2000" dirty="0"/>
              <a:t>end()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3109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F5CCC4-931A-4062-B019-7FDFA712E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6C4FB39-22A9-4E5F-9EB3-02BB5A5FE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23</a:t>
            </a:fld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0FF26F-E502-4458-9C99-FC5164B953D8}"/>
              </a:ext>
            </a:extLst>
          </p:cNvPr>
          <p:cNvSpPr txBox="1"/>
          <p:nvPr/>
        </p:nvSpPr>
        <p:spPr>
          <a:xfrm>
            <a:off x="1158109" y="1345677"/>
            <a:ext cx="595007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/>
              <a:t>listIterator</a:t>
            </a:r>
            <a:r>
              <a:rPr lang="en-US" sz="2000" dirty="0"/>
              <a:t> </a:t>
            </a:r>
            <a:r>
              <a:rPr lang="en-US" sz="2000" dirty="0" err="1"/>
              <a:t>listIterator</a:t>
            </a:r>
            <a:r>
              <a:rPr lang="en-US" sz="2000" dirty="0"/>
              <a:t>:: operator--() {</a:t>
            </a:r>
          </a:p>
          <a:p>
            <a:r>
              <a:rPr lang="en-US" sz="2000" dirty="0"/>
              <a:t>    if (cur-&gt;</a:t>
            </a:r>
            <a:r>
              <a:rPr lang="en-US" sz="2000" dirty="0" err="1"/>
              <a:t>prev</a:t>
            </a:r>
            <a:r>
              <a:rPr lang="en-US" sz="2000" dirty="0"/>
              <a:t> != collection-&gt;dummy) {</a:t>
            </a:r>
          </a:p>
          <a:p>
            <a:r>
              <a:rPr lang="en-US" sz="2000" dirty="0"/>
              <a:t>        cur = cur-&gt;</a:t>
            </a:r>
            <a:r>
              <a:rPr lang="en-US" sz="2000" dirty="0" err="1"/>
              <a:t>prev</a:t>
            </a:r>
            <a:r>
              <a:rPr lang="en-US" sz="2000" dirty="0"/>
              <a:t>;</a:t>
            </a:r>
          </a:p>
          <a:p>
            <a:r>
              <a:rPr lang="en-US" sz="2000" dirty="0"/>
              <a:t>        return *this;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else throw Error();</a:t>
            </a:r>
          </a:p>
          <a:p>
            <a:r>
              <a:rPr lang="en-US" sz="2000" dirty="0"/>
              <a:t>    // </a:t>
            </a:r>
            <a:r>
              <a:rPr lang="en-US" sz="2000" dirty="0" err="1"/>
              <a:t>или</a:t>
            </a:r>
            <a:r>
              <a:rPr lang="en-US" sz="2000" dirty="0"/>
              <a:t> </a:t>
            </a:r>
            <a:r>
              <a:rPr lang="en-US" sz="2000" dirty="0" err="1"/>
              <a:t>collection.isEmpty</a:t>
            </a:r>
            <a:r>
              <a:rPr lang="en-US" sz="2000" dirty="0"/>
              <a:t>() </a:t>
            </a:r>
            <a:r>
              <a:rPr lang="en-US" sz="2000" dirty="0" err="1"/>
              <a:t>или</a:t>
            </a:r>
            <a:r>
              <a:rPr lang="en-US" sz="2000" dirty="0"/>
              <a:t> cur </a:t>
            </a:r>
            <a:r>
              <a:rPr lang="en-US" sz="2000" dirty="0" err="1"/>
              <a:t>достиг</a:t>
            </a:r>
            <a:r>
              <a:rPr lang="en-US" sz="2000" dirty="0"/>
              <a:t> begin()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80921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2401DCF-0CD3-4BC7-B9C0-CCD7D630A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858D25-4CB4-4658-8ABF-AE9D54992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24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D405D8-698B-47AC-9CED-7BE2CEC858CF}"/>
              </a:ext>
            </a:extLst>
          </p:cNvPr>
          <p:cNvSpPr txBox="1"/>
          <p:nvPr/>
        </p:nvSpPr>
        <p:spPr>
          <a:xfrm>
            <a:off x="2157984" y="2122069"/>
            <a:ext cx="712089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int </a:t>
            </a:r>
            <a:r>
              <a:rPr lang="en-US" sz="2000" dirty="0" err="1"/>
              <a:t>listIterator</a:t>
            </a:r>
            <a:r>
              <a:rPr lang="en-US" sz="2000" dirty="0"/>
              <a:t>:: operator==(const </a:t>
            </a:r>
            <a:r>
              <a:rPr lang="en-US" sz="2000" dirty="0" err="1"/>
              <a:t>listIterator</a:t>
            </a:r>
            <a:r>
              <a:rPr lang="en-US" sz="2000" dirty="0"/>
              <a:t>&amp; </a:t>
            </a:r>
            <a:r>
              <a:rPr lang="en-US" sz="2000" dirty="0" err="1"/>
              <a:t>ri</a:t>
            </a:r>
            <a:r>
              <a:rPr lang="en-US" sz="2000" dirty="0"/>
              <a:t>) const {</a:t>
            </a:r>
          </a:p>
          <a:p>
            <a:r>
              <a:rPr lang="en-US" sz="2000" dirty="0"/>
              <a:t>    return ((collection == </a:t>
            </a:r>
            <a:r>
              <a:rPr lang="en-US" sz="2000" dirty="0" err="1"/>
              <a:t>ri.collection</a:t>
            </a:r>
            <a:r>
              <a:rPr lang="en-US" sz="2000" dirty="0"/>
              <a:t>) &amp;&amp; (cur == </a:t>
            </a:r>
            <a:r>
              <a:rPr lang="en-US" sz="2000" dirty="0" err="1"/>
              <a:t>ri.cur</a:t>
            </a:r>
            <a:r>
              <a:rPr lang="en-US" sz="2000" dirty="0"/>
              <a:t>));</a:t>
            </a:r>
          </a:p>
          <a:p>
            <a:r>
              <a:rPr lang="en-US" sz="2000" dirty="0"/>
              <a:t>}</a:t>
            </a:r>
          </a:p>
          <a:p>
            <a:endParaRPr lang="en-US" sz="2000" dirty="0"/>
          </a:p>
          <a:p>
            <a:r>
              <a:rPr lang="en-US" sz="2000" dirty="0"/>
              <a:t>int </a:t>
            </a:r>
            <a:r>
              <a:rPr lang="en-US" sz="2000" dirty="0" err="1"/>
              <a:t>listIterator</a:t>
            </a:r>
            <a:r>
              <a:rPr lang="en-US" sz="2000" dirty="0"/>
              <a:t>:: operator!=(const </a:t>
            </a:r>
            <a:r>
              <a:rPr lang="en-US" sz="2000" dirty="0" err="1"/>
              <a:t>listIterator</a:t>
            </a:r>
            <a:r>
              <a:rPr lang="en-US" sz="2000" dirty="0"/>
              <a:t>&amp; </a:t>
            </a:r>
            <a:r>
              <a:rPr lang="en-US" sz="2000" dirty="0" err="1"/>
              <a:t>ri</a:t>
            </a:r>
            <a:r>
              <a:rPr lang="en-US" sz="2000" dirty="0"/>
              <a:t>) const {</a:t>
            </a:r>
          </a:p>
          <a:p>
            <a:r>
              <a:rPr lang="en-US" sz="2000" dirty="0"/>
              <a:t>    return !(*this == </a:t>
            </a:r>
            <a:r>
              <a:rPr lang="en-US" sz="2000" dirty="0" err="1"/>
              <a:t>ri</a:t>
            </a:r>
            <a:r>
              <a:rPr lang="en-US" sz="2000" dirty="0"/>
              <a:t>);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52137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8AB3D4-A632-4C91-80EC-FD747B96F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Ищем сумму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EADB93B-3878-43E2-95BF-D4717C88E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C07C5C2-8EAE-42C6-8975-253304632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25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5BB1F1-2875-49DA-8969-D62309AA3331}"/>
              </a:ext>
            </a:extLst>
          </p:cNvPr>
          <p:cNvSpPr txBox="1"/>
          <p:nvPr/>
        </p:nvSpPr>
        <p:spPr>
          <a:xfrm>
            <a:off x="3047238" y="2274838"/>
            <a:ext cx="609447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int sum(</a:t>
            </a:r>
            <a:r>
              <a:rPr lang="en-US" sz="2000" dirty="0" err="1"/>
              <a:t>listIterator</a:t>
            </a:r>
            <a:r>
              <a:rPr lang="en-US" sz="2000" dirty="0"/>
              <a:t> b, </a:t>
            </a:r>
            <a:r>
              <a:rPr lang="en-US" sz="2000" dirty="0" err="1"/>
              <a:t>listIterator</a:t>
            </a:r>
            <a:r>
              <a:rPr lang="en-US" sz="2000" dirty="0"/>
              <a:t> e) {</a:t>
            </a:r>
          </a:p>
          <a:p>
            <a:r>
              <a:rPr lang="en-US" sz="2000" dirty="0"/>
              <a:t>    int sum = 0;</a:t>
            </a:r>
          </a:p>
          <a:p>
            <a:r>
              <a:rPr lang="en-US" sz="2000" dirty="0"/>
              <a:t>    while (b != e) {</a:t>
            </a:r>
          </a:p>
          <a:p>
            <a:r>
              <a:rPr lang="en-US" sz="2000" dirty="0"/>
              <a:t>        sum += *b;</a:t>
            </a:r>
          </a:p>
          <a:p>
            <a:r>
              <a:rPr lang="en-US" sz="2000" dirty="0"/>
              <a:t>        ++b;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return sum;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57091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05305C-0C99-4653-9A64-3E9599C58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Ищем максимум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6343B88-3F22-4A40-BE02-F74BA9054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00F23E7-B3C4-4D00-BF19-75D1EC514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26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03405E-B0F4-42D4-A718-F5E1F87FE668}"/>
              </a:ext>
            </a:extLst>
          </p:cNvPr>
          <p:cNvSpPr txBox="1"/>
          <p:nvPr/>
        </p:nvSpPr>
        <p:spPr>
          <a:xfrm>
            <a:off x="2928366" y="2346651"/>
            <a:ext cx="60944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/>
              <a:t>listIterator</a:t>
            </a:r>
            <a:r>
              <a:rPr lang="en-US" sz="2000" dirty="0"/>
              <a:t> max(</a:t>
            </a:r>
            <a:r>
              <a:rPr lang="en-US" sz="2000" dirty="0" err="1"/>
              <a:t>listIterator</a:t>
            </a:r>
            <a:r>
              <a:rPr lang="en-US" sz="2000" dirty="0"/>
              <a:t> b, </a:t>
            </a:r>
            <a:r>
              <a:rPr lang="en-US" sz="2000" dirty="0" err="1"/>
              <a:t>listIterator</a:t>
            </a:r>
            <a:r>
              <a:rPr lang="en-US" sz="2000" dirty="0"/>
              <a:t> e) {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listIterator</a:t>
            </a:r>
            <a:r>
              <a:rPr lang="en-US" sz="2000" dirty="0"/>
              <a:t> </a:t>
            </a:r>
            <a:r>
              <a:rPr lang="en-US" sz="2000" dirty="0" err="1"/>
              <a:t>maxx</a:t>
            </a:r>
            <a:r>
              <a:rPr lang="en-US" sz="2000" dirty="0"/>
              <a:t> = b;</a:t>
            </a:r>
          </a:p>
          <a:p>
            <a:r>
              <a:rPr lang="en-US" sz="2000" dirty="0"/>
              <a:t>    while (b != e) {</a:t>
            </a:r>
          </a:p>
          <a:p>
            <a:r>
              <a:rPr lang="en-US" sz="2000" dirty="0"/>
              <a:t>        if (*b &gt; *</a:t>
            </a:r>
            <a:r>
              <a:rPr lang="en-US" sz="2000" dirty="0" err="1"/>
              <a:t>maxx</a:t>
            </a:r>
            <a:r>
              <a:rPr lang="en-US" sz="2000" dirty="0"/>
              <a:t>)</a:t>
            </a:r>
          </a:p>
          <a:p>
            <a:r>
              <a:rPr lang="en-US" sz="2000" dirty="0"/>
              <a:t>            </a:t>
            </a:r>
            <a:r>
              <a:rPr lang="en-US" sz="2000" dirty="0" err="1"/>
              <a:t>maxx</a:t>
            </a:r>
            <a:r>
              <a:rPr lang="en-US" sz="2000" dirty="0"/>
              <a:t> = b;</a:t>
            </a:r>
          </a:p>
          <a:p>
            <a:r>
              <a:rPr lang="en-US" sz="2000" dirty="0"/>
              <a:t>        ++b;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return </a:t>
            </a:r>
            <a:r>
              <a:rPr lang="en-US" sz="2000" dirty="0" err="1"/>
              <a:t>maxx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4603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28566D-B144-48CA-B208-BCC394149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Выводим в обратном порядке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AE8492-9561-4E5E-864F-287301E84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EEF19C9-6AAF-47E8-B36F-AF4521C4F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27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BF2EED-71D1-48E8-818A-68D0DBBC4AC9}"/>
              </a:ext>
            </a:extLst>
          </p:cNvPr>
          <p:cNvSpPr txBox="1"/>
          <p:nvPr/>
        </p:nvSpPr>
        <p:spPr>
          <a:xfrm>
            <a:off x="3047238" y="2551837"/>
            <a:ext cx="609447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void </a:t>
            </a:r>
            <a:r>
              <a:rPr lang="en-US" sz="2000" dirty="0" err="1"/>
              <a:t>reverseprint</a:t>
            </a:r>
            <a:r>
              <a:rPr lang="en-US" sz="2000" dirty="0"/>
              <a:t>(</a:t>
            </a:r>
            <a:r>
              <a:rPr lang="en-US" sz="2000" dirty="0" err="1"/>
              <a:t>listIterator</a:t>
            </a:r>
            <a:r>
              <a:rPr lang="en-US" sz="2000" dirty="0"/>
              <a:t> b, </a:t>
            </a:r>
            <a:r>
              <a:rPr lang="en-US" sz="2000" dirty="0" err="1"/>
              <a:t>listIterator</a:t>
            </a:r>
            <a:r>
              <a:rPr lang="en-US" sz="2000" dirty="0"/>
              <a:t> be) {</a:t>
            </a:r>
          </a:p>
          <a:p>
            <a:r>
              <a:rPr lang="en-US" sz="2000" dirty="0"/>
              <a:t>    while (be != b) {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cout</a:t>
            </a:r>
            <a:r>
              <a:rPr lang="en-US" sz="2000" dirty="0"/>
              <a:t> &lt;&lt; *(--be) &lt;&lt; ' ';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cout</a:t>
            </a:r>
            <a:r>
              <a:rPr lang="en-US" sz="2000" dirty="0"/>
              <a:t> &lt;&lt; </a:t>
            </a:r>
            <a:r>
              <a:rPr lang="en-US" sz="2000" dirty="0" err="1"/>
              <a:t>endl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964790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5802542-EDC8-401B-B474-36CC9953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B158024-C582-44EF-906D-2C1723D15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28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C25F83-27C4-4582-AF2F-9C4368BC3C68}"/>
              </a:ext>
            </a:extLst>
          </p:cNvPr>
          <p:cNvSpPr txBox="1"/>
          <p:nvPr/>
        </p:nvSpPr>
        <p:spPr>
          <a:xfrm>
            <a:off x="1229106" y="620458"/>
            <a:ext cx="6094476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int main() {</a:t>
            </a:r>
          </a:p>
          <a:p>
            <a:r>
              <a:rPr lang="en-US" dirty="0"/>
              <a:t>    List l1;</a:t>
            </a:r>
          </a:p>
          <a:p>
            <a:r>
              <a:rPr lang="en-US" dirty="0"/>
              <a:t>    l1.inHead(100);    </a:t>
            </a:r>
          </a:p>
          <a:p>
            <a:r>
              <a:rPr lang="en-US" dirty="0"/>
              <a:t>    for (int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5; ++</a:t>
            </a:r>
            <a:r>
              <a:rPr lang="en-US" dirty="0" err="1"/>
              <a:t>i</a:t>
            </a:r>
            <a:r>
              <a:rPr lang="en-US" dirty="0"/>
              <a:t>)</a:t>
            </a:r>
            <a:r>
              <a:rPr lang="ru-RU" dirty="0"/>
              <a:t>  </a:t>
            </a:r>
            <a:r>
              <a:rPr lang="en-US" dirty="0"/>
              <a:t>l1.inHead(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r>
              <a:rPr lang="en-US" dirty="0"/>
              <a:t>    for (int </a:t>
            </a:r>
            <a:r>
              <a:rPr lang="en-US" dirty="0" err="1"/>
              <a:t>i</a:t>
            </a:r>
            <a:r>
              <a:rPr lang="en-US" dirty="0"/>
              <a:t> = 5; </a:t>
            </a:r>
            <a:r>
              <a:rPr lang="en-US" dirty="0" err="1"/>
              <a:t>i</a:t>
            </a:r>
            <a:r>
              <a:rPr lang="en-US" dirty="0"/>
              <a:t> &lt; 10; ++</a:t>
            </a:r>
            <a:r>
              <a:rPr lang="en-US" dirty="0" err="1"/>
              <a:t>i</a:t>
            </a:r>
            <a:r>
              <a:rPr lang="en-US" dirty="0"/>
              <a:t>)</a:t>
            </a:r>
            <a:r>
              <a:rPr lang="ru-RU" dirty="0"/>
              <a:t> </a:t>
            </a:r>
            <a:r>
              <a:rPr lang="en-US" dirty="0"/>
              <a:t> l1.inTail(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r>
              <a:rPr lang="ru-RU" dirty="0"/>
              <a:t>    </a:t>
            </a:r>
            <a:r>
              <a:rPr lang="en-US" dirty="0" err="1"/>
              <a:t>cout</a:t>
            </a:r>
            <a:r>
              <a:rPr lang="en-US" dirty="0"/>
              <a:t> &lt;&lt; " list \n" &lt;&lt; l1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List l2(l1); </a:t>
            </a:r>
          </a:p>
          <a:p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 list \n" &lt;&lt; l2 &lt;&lt; </a:t>
            </a:r>
            <a:r>
              <a:rPr lang="en-US" dirty="0" err="1"/>
              <a:t>endl</a:t>
            </a:r>
            <a:r>
              <a:rPr lang="en-US" dirty="0"/>
              <a:t>;</a:t>
            </a:r>
            <a:endParaRPr lang="ru-RU" dirty="0"/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sum(l2.begin(), l2.end())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listIterator</a:t>
            </a:r>
            <a:r>
              <a:rPr lang="en-US" dirty="0"/>
              <a:t> mt = max(l2.begin(), l2.end());</a:t>
            </a:r>
          </a:p>
          <a:p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*mt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</a:t>
            </a:r>
            <a:r>
              <a:rPr lang="en-US" dirty="0" err="1"/>
              <a:t>reverseprint</a:t>
            </a:r>
            <a:r>
              <a:rPr lang="en-US" dirty="0"/>
              <a:t>(l2.begin(), mt);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reverseprint</a:t>
            </a:r>
            <a:r>
              <a:rPr lang="en-US" dirty="0"/>
              <a:t>(mt, l2.end());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return 0;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6312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520A1-D2AE-4AFB-9B22-36CB4DFD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Структура узла двусвязного списка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FE0FCAD-5CAE-4B56-A850-13860772A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BFA55C2-A4DE-495D-A09A-353F07B74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3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F012DC-4C74-421D-BCF2-A9324F1A83A6}"/>
              </a:ext>
            </a:extLst>
          </p:cNvPr>
          <p:cNvSpPr txBox="1"/>
          <p:nvPr/>
        </p:nvSpPr>
        <p:spPr>
          <a:xfrm>
            <a:off x="991362" y="1560645"/>
            <a:ext cx="609447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struct node {</a:t>
            </a:r>
          </a:p>
          <a:p>
            <a:r>
              <a:rPr lang="en-US" sz="2000" dirty="0"/>
              <a:t>    int data;</a:t>
            </a:r>
          </a:p>
          <a:p>
            <a:r>
              <a:rPr lang="en-US" sz="2000" dirty="0"/>
              <a:t>    node* next;</a:t>
            </a:r>
          </a:p>
          <a:p>
            <a:r>
              <a:rPr lang="en-US" sz="2000" dirty="0"/>
              <a:t>    node* </a:t>
            </a:r>
            <a:r>
              <a:rPr lang="en-US" sz="2000" dirty="0" err="1"/>
              <a:t>prev</a:t>
            </a:r>
            <a:r>
              <a:rPr lang="en-US" sz="2000" dirty="0"/>
              <a:t>;</a:t>
            </a:r>
          </a:p>
          <a:p>
            <a:r>
              <a:rPr lang="en-US" sz="2000" dirty="0"/>
              <a:t>    node(int data, node* next, node* </a:t>
            </a:r>
            <a:r>
              <a:rPr lang="en-US" sz="2000" dirty="0" err="1"/>
              <a:t>prev</a:t>
            </a:r>
            <a:r>
              <a:rPr lang="en-US" sz="2000" dirty="0"/>
              <a:t>) {</a:t>
            </a:r>
          </a:p>
          <a:p>
            <a:r>
              <a:rPr lang="en-US" sz="2000" dirty="0"/>
              <a:t>        this-&gt;data = data;</a:t>
            </a:r>
          </a:p>
          <a:p>
            <a:r>
              <a:rPr lang="en-US" sz="2000" dirty="0"/>
              <a:t>        this-&gt;next = next;</a:t>
            </a:r>
          </a:p>
          <a:p>
            <a:r>
              <a:rPr lang="en-US" sz="2000" dirty="0"/>
              <a:t>        this-&gt;</a:t>
            </a:r>
            <a:r>
              <a:rPr lang="en-US" sz="2000" dirty="0" err="1"/>
              <a:t>prev</a:t>
            </a:r>
            <a:r>
              <a:rPr lang="en-US" sz="2000" dirty="0"/>
              <a:t> = </a:t>
            </a:r>
            <a:r>
              <a:rPr lang="en-US" sz="2000" dirty="0" err="1"/>
              <a:t>prev</a:t>
            </a:r>
            <a:r>
              <a:rPr lang="en-US" sz="2000" dirty="0"/>
              <a:t>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};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80F83D-51EA-419F-9A2D-3906472D038A}"/>
              </a:ext>
            </a:extLst>
          </p:cNvPr>
          <p:cNvSpPr txBox="1"/>
          <p:nvPr/>
        </p:nvSpPr>
        <p:spPr>
          <a:xfrm>
            <a:off x="5186934" y="4602825"/>
            <a:ext cx="609447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/>
              <a:t>ostream</a:t>
            </a:r>
            <a:r>
              <a:rPr lang="en-US" sz="2000" dirty="0"/>
              <a:t>&amp; operator&lt;&lt;(</a:t>
            </a:r>
            <a:r>
              <a:rPr lang="en-US" sz="2000" dirty="0" err="1"/>
              <a:t>ostream</a:t>
            </a:r>
            <a:r>
              <a:rPr lang="en-US" sz="2000" dirty="0"/>
              <a:t>&amp; out, const node&amp; X) {</a:t>
            </a:r>
          </a:p>
          <a:p>
            <a:r>
              <a:rPr lang="en-US" sz="2000" dirty="0"/>
              <a:t>    out &lt;&lt; </a:t>
            </a:r>
            <a:r>
              <a:rPr lang="en-US" sz="2000" dirty="0" err="1"/>
              <a:t>X.data</a:t>
            </a:r>
            <a:r>
              <a:rPr lang="en-US" sz="2000" dirty="0"/>
              <a:t>;</a:t>
            </a:r>
          </a:p>
          <a:p>
            <a:r>
              <a:rPr lang="en-US" sz="2000" dirty="0"/>
              <a:t>    return out;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4883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8E9A81-C21A-443F-8BFE-316D8D6EA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Фиктивный элемент в случае пустого списка</a:t>
            </a:r>
            <a:br>
              <a:rPr lang="ru-RU" sz="3200" dirty="0"/>
            </a:br>
            <a:r>
              <a:rPr lang="ru-RU" sz="3200" dirty="0"/>
              <a:t>(</a:t>
            </a:r>
            <a:r>
              <a:rPr lang="ru-RU" sz="3200" dirty="0" err="1"/>
              <a:t>dummy</a:t>
            </a:r>
            <a:r>
              <a:rPr lang="ru-RU" sz="3200" dirty="0"/>
              <a:t> </a:t>
            </a:r>
            <a:r>
              <a:rPr lang="ru-RU" sz="3200" dirty="0" err="1"/>
              <a:t>head</a:t>
            </a:r>
            <a:r>
              <a:rPr lang="ru-RU" sz="3200" dirty="0"/>
              <a:t> </a:t>
            </a:r>
            <a:r>
              <a:rPr lang="ru-RU" sz="3200" dirty="0" err="1"/>
              <a:t>node</a:t>
            </a:r>
            <a:r>
              <a:rPr lang="ru-RU" sz="3200" dirty="0"/>
              <a:t>)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FEF01D-59BB-4E2C-891D-EE0F6BA37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20FA542-7AC3-40FF-B40A-275AA41EC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4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55B60F-00B6-40BF-97EC-282C9DC12678}"/>
              </a:ext>
            </a:extLst>
          </p:cNvPr>
          <p:cNvSpPr txBox="1"/>
          <p:nvPr/>
        </p:nvSpPr>
        <p:spPr>
          <a:xfrm>
            <a:off x="992124" y="4946640"/>
            <a:ext cx="102077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/>
              <a:t>Он всегда существует, даже если список пуст.</a:t>
            </a:r>
          </a:p>
          <a:p>
            <a:r>
              <a:rPr lang="ru-RU" sz="2400" dirty="0"/>
              <a:t>В этом случае первый элемент в действительности является вторым.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E122C48-E788-4299-BF19-68F7C75CE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016" y="1750836"/>
            <a:ext cx="3758183" cy="311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9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190E1C3-E664-44BA-AA8D-87B4F2796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83716DA-85AE-43F9-8ED7-2EF9820C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5</a:t>
            </a:fld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C3042A-85A4-4548-8E59-3EE28F7C3FBD}"/>
              </a:ext>
            </a:extLst>
          </p:cNvPr>
          <p:cNvSpPr txBox="1"/>
          <p:nvPr/>
        </p:nvSpPr>
        <p:spPr>
          <a:xfrm>
            <a:off x="838200" y="2246067"/>
            <a:ext cx="105156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/>
              <a:t>В таком списке поля указателей не могут принимать значения </a:t>
            </a:r>
            <a:r>
              <a:rPr lang="ru-RU" sz="2400" dirty="0" err="1"/>
              <a:t>nullptr</a:t>
            </a:r>
            <a:r>
              <a:rPr lang="ru-RU" sz="2400" dirty="0"/>
              <a:t>.</a:t>
            </a:r>
            <a:endParaRPr lang="en-US" sz="2400" dirty="0"/>
          </a:p>
          <a:p>
            <a:endParaRPr lang="en-US" sz="2400" dirty="0"/>
          </a:p>
          <a:p>
            <a:r>
              <a:rPr lang="ru-RU" sz="2400" dirty="0"/>
              <a:t>Ссылка </a:t>
            </a:r>
            <a:r>
              <a:rPr lang="ru-RU" sz="2400" dirty="0" err="1"/>
              <a:t>prev</a:t>
            </a:r>
            <a:r>
              <a:rPr lang="ru-RU" sz="2400" dirty="0"/>
              <a:t> первого элемента списка указывает на заглавный узел </a:t>
            </a:r>
            <a:r>
              <a:rPr lang="ru-RU" sz="2400" dirty="0" err="1"/>
              <a:t>dummy</a:t>
            </a:r>
            <a:r>
              <a:rPr lang="ru-RU" sz="2400" dirty="0"/>
              <a:t>, а ссылка </a:t>
            </a:r>
            <a:r>
              <a:rPr lang="ru-RU" sz="2400" dirty="0" err="1"/>
              <a:t>next</a:t>
            </a:r>
            <a:r>
              <a:rPr lang="ru-RU" sz="2400" dirty="0"/>
              <a:t> последнего элемента тоже ссылается на заглавный узел </a:t>
            </a:r>
            <a:r>
              <a:rPr lang="ru-RU" sz="2400" dirty="0" err="1"/>
              <a:t>dummy</a:t>
            </a:r>
            <a:r>
              <a:rPr lang="ru-RU" sz="2400" dirty="0"/>
              <a:t>.</a:t>
            </a:r>
            <a:endParaRPr lang="en-US" sz="2400" dirty="0"/>
          </a:p>
          <a:p>
            <a:endParaRPr lang="en-US" sz="2400" dirty="0"/>
          </a:p>
          <a:p>
            <a:endParaRPr lang="ru-RU" sz="2400" dirty="0"/>
          </a:p>
          <a:p>
            <a:r>
              <a:rPr lang="ru-RU" sz="2400" dirty="0"/>
              <a:t>Признаком последнего элемента является тот факт, что </a:t>
            </a:r>
            <a:r>
              <a:rPr lang="ru-RU" sz="2400" dirty="0" err="1"/>
              <a:t>next</a:t>
            </a:r>
            <a:r>
              <a:rPr lang="ru-RU" sz="2400" dirty="0"/>
              <a:t> элемента равен </a:t>
            </a:r>
            <a:r>
              <a:rPr lang="ru-RU" sz="2400" dirty="0" err="1"/>
              <a:t>dummy</a:t>
            </a:r>
            <a:r>
              <a:rPr lang="ru-RU" sz="2400" dirty="0"/>
              <a:t>, а </a:t>
            </a:r>
            <a:r>
              <a:rPr lang="ru-RU" sz="2400" dirty="0" err="1"/>
              <a:t>dummy</a:t>
            </a:r>
            <a:r>
              <a:rPr lang="ru-RU" sz="2400" dirty="0"/>
              <a:t>-&gt;</a:t>
            </a:r>
            <a:r>
              <a:rPr lang="ru-RU" sz="2400" dirty="0" err="1"/>
              <a:t>prev</a:t>
            </a:r>
            <a:r>
              <a:rPr lang="ru-RU" sz="2400" dirty="0"/>
              <a:t> указывает на последний элемент списка.</a:t>
            </a:r>
            <a:endParaRPr lang="en-US" sz="2400" dirty="0"/>
          </a:p>
          <a:p>
            <a:endParaRPr lang="en-US" sz="2400" dirty="0"/>
          </a:p>
          <a:p>
            <a:r>
              <a:rPr lang="ru-RU" sz="2400" dirty="0"/>
              <a:t>Следовательно мы можем корректно определить операцию </a:t>
            </a:r>
            <a:r>
              <a:rPr lang="ru-RU" sz="2400" dirty="0" err="1"/>
              <a:t>operator</a:t>
            </a:r>
            <a:r>
              <a:rPr lang="en-US" sz="2400" dirty="0"/>
              <a:t> </a:t>
            </a:r>
            <a:r>
              <a:rPr lang="ru-RU" sz="2400" dirty="0"/>
              <a:t>–</a:t>
            </a:r>
            <a:r>
              <a:rPr lang="en-US" sz="2400" dirty="0"/>
              <a:t> </a:t>
            </a:r>
            <a:r>
              <a:rPr lang="ru-RU" sz="2400" dirty="0"/>
              <a:t>–().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3F2E259-22CB-474D-9ACF-331B83DDAC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750" y="359797"/>
            <a:ext cx="71151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86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F272F7-9D32-472E-9355-6C63522E0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905891"/>
          </a:xfrm>
        </p:spPr>
        <p:txBody>
          <a:bodyPr>
            <a:normAutofit/>
          </a:bodyPr>
          <a:lstStyle/>
          <a:p>
            <a:r>
              <a:rPr lang="ru-RU" sz="3200" dirty="0"/>
              <a:t>Изменения в организации списка List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1D62FF9-33EE-40FC-8EE0-EEF31AC5F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F5B5D46-7221-4BEF-A2C9-A0809AC89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6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B9A3C4-D46D-4112-9355-F808EB834B85}"/>
              </a:ext>
            </a:extLst>
          </p:cNvPr>
          <p:cNvSpPr txBox="1"/>
          <p:nvPr/>
        </p:nvSpPr>
        <p:spPr>
          <a:xfrm>
            <a:off x="486918" y="1114059"/>
            <a:ext cx="427710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class </a:t>
            </a:r>
            <a:r>
              <a:rPr lang="en-US" sz="2000" dirty="0" err="1"/>
              <a:t>listIterator</a:t>
            </a:r>
            <a:r>
              <a:rPr lang="en-US" sz="2000" dirty="0"/>
              <a:t>;</a:t>
            </a:r>
          </a:p>
          <a:p>
            <a:r>
              <a:rPr lang="en-US" sz="2000" dirty="0"/>
              <a:t>class List {</a:t>
            </a:r>
          </a:p>
          <a:p>
            <a:r>
              <a:rPr lang="en-US" sz="2000" dirty="0"/>
              <a:t>public:</a:t>
            </a:r>
          </a:p>
          <a:p>
            <a:r>
              <a:rPr lang="en-US" sz="2000" dirty="0"/>
              <a:t>    class Error {</a:t>
            </a:r>
          </a:p>
          <a:p>
            <a:r>
              <a:rPr lang="en-US" sz="2000" dirty="0"/>
              <a:t>    public:</a:t>
            </a:r>
          </a:p>
          <a:p>
            <a:r>
              <a:rPr lang="en-US" sz="2000" dirty="0"/>
              <a:t>        void what() {</a:t>
            </a:r>
          </a:p>
          <a:p>
            <a:r>
              <a:rPr lang="en-US" sz="2000" dirty="0"/>
              <a:t>            </a:t>
            </a:r>
            <a:r>
              <a:rPr lang="en-US" sz="2000" dirty="0" err="1"/>
              <a:t>cout</a:t>
            </a:r>
            <a:r>
              <a:rPr lang="en-US" sz="2000" dirty="0"/>
              <a:t> &lt;&lt; "List is empty" &lt;&lt; </a:t>
            </a:r>
            <a:r>
              <a:rPr lang="en-US" sz="2000" dirty="0" err="1"/>
              <a:t>endl</a:t>
            </a:r>
            <a:r>
              <a:rPr lang="en-US" sz="2000" dirty="0"/>
              <a:t>;</a:t>
            </a:r>
          </a:p>
          <a:p>
            <a:r>
              <a:rPr lang="en-US" sz="2000" dirty="0"/>
              <a:t>        }</a:t>
            </a:r>
          </a:p>
          <a:p>
            <a:r>
              <a:rPr lang="en-US" sz="2000" dirty="0"/>
              <a:t>    };</a:t>
            </a:r>
            <a:endParaRPr lang="ru-RU" sz="2000" dirty="0"/>
          </a:p>
          <a:p>
            <a:r>
              <a:rPr lang="ru-RU" sz="2000" dirty="0"/>
              <a:t>  </a:t>
            </a:r>
            <a:r>
              <a:rPr lang="en-US" sz="2000" dirty="0"/>
              <a:t>List();</a:t>
            </a:r>
          </a:p>
          <a:p>
            <a:r>
              <a:rPr lang="ru-RU" sz="2000" dirty="0"/>
              <a:t>  </a:t>
            </a:r>
            <a:r>
              <a:rPr lang="en-US" sz="2000" dirty="0"/>
              <a:t>List(const List&amp; l);</a:t>
            </a:r>
          </a:p>
          <a:p>
            <a:r>
              <a:rPr lang="ru-RU" sz="2000" dirty="0"/>
              <a:t>  </a:t>
            </a:r>
            <a:r>
              <a:rPr lang="en-US" sz="2000" dirty="0"/>
              <a:t>~List();</a:t>
            </a:r>
            <a:endParaRPr lang="ru-RU" sz="2000" dirty="0"/>
          </a:p>
          <a:p>
            <a:r>
              <a:rPr lang="ru-RU" sz="2000" dirty="0"/>
              <a:t>  </a:t>
            </a:r>
            <a:r>
              <a:rPr lang="en-US" sz="2000" dirty="0"/>
              <a:t>bool </a:t>
            </a:r>
            <a:r>
              <a:rPr lang="en-US" sz="2000" dirty="0" err="1"/>
              <a:t>isEmpty</a:t>
            </a:r>
            <a:r>
              <a:rPr lang="en-US" sz="2000" dirty="0"/>
              <a:t>() const;</a:t>
            </a:r>
          </a:p>
          <a:p>
            <a:r>
              <a:rPr lang="ru-RU" sz="2000" dirty="0"/>
              <a:t>  </a:t>
            </a:r>
            <a:r>
              <a:rPr lang="en-US" sz="2000" dirty="0"/>
              <a:t>void </a:t>
            </a:r>
            <a:r>
              <a:rPr lang="en-US" sz="2000" dirty="0" err="1"/>
              <a:t>inHead</a:t>
            </a:r>
            <a:r>
              <a:rPr lang="en-US" sz="2000" dirty="0"/>
              <a:t>(int </a:t>
            </a:r>
            <a:r>
              <a:rPr lang="en-US" sz="2000" dirty="0" err="1"/>
              <a:t>val</a:t>
            </a:r>
            <a:r>
              <a:rPr lang="en-US" sz="2000" dirty="0"/>
              <a:t>);</a:t>
            </a:r>
          </a:p>
          <a:p>
            <a:r>
              <a:rPr lang="ru-RU" sz="2000" dirty="0"/>
              <a:t>  </a:t>
            </a:r>
            <a:r>
              <a:rPr lang="en-US" sz="2000" dirty="0"/>
              <a:t>void </a:t>
            </a:r>
            <a:r>
              <a:rPr lang="en-US" sz="2000" dirty="0" err="1"/>
              <a:t>inTail</a:t>
            </a:r>
            <a:r>
              <a:rPr lang="en-US" sz="2000" dirty="0"/>
              <a:t>(int </a:t>
            </a:r>
            <a:r>
              <a:rPr lang="en-US" sz="2000" dirty="0" err="1"/>
              <a:t>val</a:t>
            </a:r>
            <a:r>
              <a:rPr lang="en-US" sz="2000" dirty="0"/>
              <a:t>);</a:t>
            </a:r>
          </a:p>
          <a:p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17A980-CDC6-4F27-93CD-1A76BEC46DF4}"/>
              </a:ext>
            </a:extLst>
          </p:cNvPr>
          <p:cNvSpPr txBox="1"/>
          <p:nvPr/>
        </p:nvSpPr>
        <p:spPr>
          <a:xfrm>
            <a:off x="5230368" y="1437224"/>
            <a:ext cx="6776466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endParaRPr lang="en-US" sz="2000" dirty="0"/>
          </a:p>
          <a:p>
            <a:r>
              <a:rPr lang="ru-RU" sz="2000" dirty="0"/>
              <a:t>    </a:t>
            </a:r>
            <a:r>
              <a:rPr lang="en-US" sz="2000" dirty="0"/>
              <a:t>int </a:t>
            </a:r>
            <a:r>
              <a:rPr lang="en-US" sz="2000" dirty="0" err="1"/>
              <a:t>getFirst</a:t>
            </a:r>
            <a:r>
              <a:rPr lang="en-US" sz="2000" dirty="0"/>
              <a:t>()const;</a:t>
            </a:r>
          </a:p>
          <a:p>
            <a:r>
              <a:rPr lang="en-US" sz="2000" dirty="0"/>
              <a:t>    int </a:t>
            </a:r>
            <a:r>
              <a:rPr lang="en-US" sz="2000" dirty="0" err="1"/>
              <a:t>getLast</a:t>
            </a:r>
            <a:r>
              <a:rPr lang="en-US" sz="2000" dirty="0"/>
              <a:t>()const;</a:t>
            </a:r>
          </a:p>
          <a:p>
            <a:r>
              <a:rPr lang="en-US" sz="2000" dirty="0"/>
              <a:t>    void </a:t>
            </a:r>
            <a:r>
              <a:rPr lang="en-US" sz="2000" dirty="0" err="1"/>
              <a:t>delFirst</a:t>
            </a:r>
            <a:r>
              <a:rPr lang="en-US" sz="2000" dirty="0"/>
              <a:t>();</a:t>
            </a:r>
          </a:p>
          <a:p>
            <a:r>
              <a:rPr lang="en-US" sz="2000" dirty="0"/>
              <a:t>    void </a:t>
            </a:r>
            <a:r>
              <a:rPr lang="en-US" sz="2000" dirty="0" err="1"/>
              <a:t>delLast</a:t>
            </a:r>
            <a:r>
              <a:rPr lang="en-US" sz="2000" dirty="0"/>
              <a:t>();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listIterator</a:t>
            </a:r>
            <a:r>
              <a:rPr lang="en-US" sz="2000" dirty="0"/>
              <a:t> begin() const;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listIterator</a:t>
            </a:r>
            <a:r>
              <a:rPr lang="en-US" sz="2000" dirty="0"/>
              <a:t> end() const;</a:t>
            </a:r>
          </a:p>
          <a:p>
            <a:r>
              <a:rPr lang="en-US" sz="2000" dirty="0"/>
              <a:t>    friend </a:t>
            </a:r>
            <a:r>
              <a:rPr lang="en-US" sz="2000" dirty="0" err="1"/>
              <a:t>ostream</a:t>
            </a:r>
            <a:r>
              <a:rPr lang="en-US" sz="2000" dirty="0"/>
              <a:t>&amp; operator&lt;&lt;(</a:t>
            </a:r>
            <a:r>
              <a:rPr lang="en-US" sz="2000" dirty="0" err="1"/>
              <a:t>ostream</a:t>
            </a:r>
            <a:r>
              <a:rPr lang="en-US" sz="2000" dirty="0"/>
              <a:t>&amp; </a:t>
            </a:r>
            <a:r>
              <a:rPr lang="en-US" sz="2000" dirty="0" err="1"/>
              <a:t>os</a:t>
            </a:r>
            <a:r>
              <a:rPr lang="en-US" sz="2000" dirty="0"/>
              <a:t>, const List&amp; l);</a:t>
            </a:r>
          </a:p>
          <a:p>
            <a:r>
              <a:rPr lang="en-US" sz="2000" dirty="0"/>
              <a:t>    //</a:t>
            </a:r>
            <a:r>
              <a:rPr lang="ru-RU" sz="2000" dirty="0"/>
              <a:t>в полной реализации могут быть еще методы</a:t>
            </a:r>
          </a:p>
          <a:p>
            <a:r>
              <a:rPr lang="en-US" sz="2000" dirty="0"/>
              <a:t>private:</a:t>
            </a:r>
          </a:p>
          <a:p>
            <a:r>
              <a:rPr lang="en-US" sz="2000" dirty="0"/>
              <a:t>    node *dummy;</a:t>
            </a:r>
          </a:p>
          <a:p>
            <a:r>
              <a:rPr lang="en-US" sz="2000" dirty="0"/>
              <a:t>    Error err;</a:t>
            </a:r>
          </a:p>
          <a:p>
            <a:r>
              <a:rPr lang="en-US" sz="2000" dirty="0"/>
              <a:t>    friend class </a:t>
            </a:r>
            <a:r>
              <a:rPr lang="en-US" sz="2000" dirty="0" err="1"/>
              <a:t>listIterator</a:t>
            </a:r>
            <a:r>
              <a:rPr lang="en-US" sz="2000" dirty="0"/>
              <a:t>;</a:t>
            </a:r>
          </a:p>
          <a:p>
            <a:r>
              <a:rPr lang="en-US" sz="2000" dirty="0"/>
              <a:t>};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64558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3681C-9D25-4916-B2D4-F4BD3C062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1923"/>
          </a:xfrm>
        </p:spPr>
        <p:txBody>
          <a:bodyPr>
            <a:normAutofit/>
          </a:bodyPr>
          <a:lstStyle/>
          <a:p>
            <a:r>
              <a:rPr lang="ru-RU" sz="3200" dirty="0"/>
              <a:t>Конструктор без параметров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59A8FA0-B821-441E-8D34-F4C7E1A56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3396FB7-28D0-4F17-AA39-BF2F9A8FB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7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957695-68D3-4069-8FC9-8D9A74402786}"/>
              </a:ext>
            </a:extLst>
          </p:cNvPr>
          <p:cNvSpPr txBox="1"/>
          <p:nvPr/>
        </p:nvSpPr>
        <p:spPr>
          <a:xfrm>
            <a:off x="991362" y="2388584"/>
            <a:ext cx="519912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List::List() {</a:t>
            </a:r>
          </a:p>
          <a:p>
            <a:r>
              <a:rPr lang="en-US" sz="2000" dirty="0"/>
              <a:t>    dummy = new node(0, </a:t>
            </a:r>
            <a:r>
              <a:rPr lang="en-US" sz="2000" dirty="0" err="1"/>
              <a:t>nullptr</a:t>
            </a:r>
            <a:r>
              <a:rPr lang="en-US" sz="2000" dirty="0"/>
              <a:t>, </a:t>
            </a:r>
            <a:r>
              <a:rPr lang="en-US" sz="2000" dirty="0" err="1"/>
              <a:t>nullptr</a:t>
            </a:r>
            <a:r>
              <a:rPr lang="en-US" sz="2000" dirty="0"/>
              <a:t>);</a:t>
            </a:r>
          </a:p>
          <a:p>
            <a:r>
              <a:rPr lang="en-US" sz="2000" dirty="0"/>
              <a:t>    dummy-&gt;next = dummy;</a:t>
            </a:r>
          </a:p>
          <a:p>
            <a:r>
              <a:rPr lang="en-US" sz="2000" dirty="0"/>
              <a:t>    dummy-&gt;</a:t>
            </a:r>
            <a:r>
              <a:rPr lang="en-US" sz="2000" dirty="0" err="1"/>
              <a:t>prev</a:t>
            </a:r>
            <a:r>
              <a:rPr lang="en-US" sz="2000" dirty="0"/>
              <a:t> = dummy;</a:t>
            </a:r>
          </a:p>
          <a:p>
            <a:r>
              <a:rPr lang="en-US" sz="2000" dirty="0"/>
              <a:t>}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DF98A34-14E8-483C-9C74-2E3FEFA90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0270" y="1739360"/>
            <a:ext cx="3131930" cy="25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703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C01E18-CC71-4CBF-AD1E-64207E387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Проверка на пустоту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AA84C30-FB84-494D-947E-80F22E82F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D740C0B-E398-4B1B-80F5-5160A4109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8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B706A7-645D-46D9-8B06-25638878766D}"/>
              </a:ext>
            </a:extLst>
          </p:cNvPr>
          <p:cNvSpPr txBox="1"/>
          <p:nvPr/>
        </p:nvSpPr>
        <p:spPr>
          <a:xfrm>
            <a:off x="907542" y="2217527"/>
            <a:ext cx="609447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bool List::</a:t>
            </a:r>
            <a:r>
              <a:rPr lang="en-US" sz="2000" dirty="0" err="1"/>
              <a:t>isEmpty</a:t>
            </a:r>
            <a:r>
              <a:rPr lang="en-US" sz="2000" dirty="0"/>
              <a:t>() const {</a:t>
            </a:r>
          </a:p>
          <a:p>
            <a:r>
              <a:rPr lang="en-US" sz="2000" dirty="0"/>
              <a:t>    return (dummy-&gt;next == dummy);</a:t>
            </a:r>
          </a:p>
          <a:p>
            <a:r>
              <a:rPr lang="en-US" sz="2000" dirty="0"/>
              <a:t>}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C815A51-9019-4D2A-95A4-0745F1110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580" y="2075687"/>
            <a:ext cx="2843627" cy="236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484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7E1F1-D632-40DF-9B74-A17D1A4A7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Конструктор копии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A941CB6-7EC0-4D62-8FBF-AF7FCAF8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Демяненко Я.М. ЮФУ Языки программирования 2 семестр 2022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00C5A8D-8075-4EB7-938A-0ADB4B8D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49B98-EAF5-42F2-B3BC-CCE230DB3829}" type="slidenum">
              <a:rPr lang="ru-RU" smtClean="0"/>
              <a:t>9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789BF9-0834-45BF-BA71-CAEEA9B7A0B9}"/>
              </a:ext>
            </a:extLst>
          </p:cNvPr>
          <p:cNvSpPr txBox="1"/>
          <p:nvPr/>
        </p:nvSpPr>
        <p:spPr>
          <a:xfrm>
            <a:off x="763045" y="1371522"/>
            <a:ext cx="485533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List::List(const List&amp; l): List() {</a:t>
            </a:r>
          </a:p>
          <a:p>
            <a:r>
              <a:rPr lang="en-US" sz="2000" dirty="0"/>
              <a:t>    dummy = new node(0, </a:t>
            </a:r>
            <a:r>
              <a:rPr lang="en-US" sz="2000" dirty="0" err="1"/>
              <a:t>nullptr</a:t>
            </a:r>
            <a:r>
              <a:rPr lang="en-US" sz="2000" dirty="0"/>
              <a:t>, </a:t>
            </a:r>
            <a:r>
              <a:rPr lang="en-US" sz="2000" dirty="0" err="1"/>
              <a:t>nullptr</a:t>
            </a:r>
            <a:r>
              <a:rPr lang="en-US" sz="2000" dirty="0"/>
              <a:t>);</a:t>
            </a:r>
          </a:p>
          <a:p>
            <a:r>
              <a:rPr lang="en-US" sz="2000" dirty="0"/>
              <a:t>    dummy-&gt;next = dummy;</a:t>
            </a:r>
          </a:p>
          <a:p>
            <a:r>
              <a:rPr lang="en-US" sz="2000" dirty="0"/>
              <a:t>    dummy-&gt;</a:t>
            </a:r>
            <a:r>
              <a:rPr lang="en-US" sz="2000" dirty="0" err="1"/>
              <a:t>prev</a:t>
            </a:r>
            <a:r>
              <a:rPr lang="en-US" sz="2000" dirty="0"/>
              <a:t> = dummy;</a:t>
            </a:r>
          </a:p>
          <a:p>
            <a:r>
              <a:rPr lang="en-US" sz="2000" dirty="0"/>
              <a:t>    if (</a:t>
            </a:r>
            <a:r>
              <a:rPr lang="en-US" sz="2000" dirty="0" err="1"/>
              <a:t>l.dummy</a:t>
            </a:r>
            <a:r>
              <a:rPr lang="en-US" sz="2000" dirty="0"/>
              <a:t>-&gt;next!=</a:t>
            </a:r>
            <a:r>
              <a:rPr lang="en-US" sz="2000" dirty="0" err="1"/>
              <a:t>l.dummy</a:t>
            </a:r>
            <a:r>
              <a:rPr lang="en-US" sz="2000" dirty="0"/>
              <a:t>) {</a:t>
            </a:r>
          </a:p>
          <a:p>
            <a:r>
              <a:rPr lang="en-US" sz="2000" dirty="0"/>
              <a:t>        node* q = </a:t>
            </a:r>
            <a:r>
              <a:rPr lang="en-US" sz="2000" dirty="0" err="1"/>
              <a:t>l.dummy</a:t>
            </a:r>
            <a:r>
              <a:rPr lang="en-US" sz="2000" dirty="0"/>
              <a:t>-&gt;next;</a:t>
            </a:r>
          </a:p>
          <a:p>
            <a:r>
              <a:rPr lang="en-US" sz="2000" dirty="0"/>
              <a:t>        while (q != </a:t>
            </a:r>
            <a:r>
              <a:rPr lang="en-US" sz="2000" dirty="0" err="1"/>
              <a:t>l.dummy</a:t>
            </a:r>
            <a:r>
              <a:rPr lang="en-US" sz="2000" dirty="0"/>
              <a:t>)</a:t>
            </a:r>
            <a:r>
              <a:rPr lang="ru-RU" sz="2000" dirty="0"/>
              <a:t> </a:t>
            </a:r>
            <a:r>
              <a:rPr lang="en-US" sz="2000" dirty="0"/>
              <a:t>{</a:t>
            </a:r>
          </a:p>
          <a:p>
            <a:r>
              <a:rPr lang="en-US" sz="2000" dirty="0"/>
              <a:t>            </a:t>
            </a:r>
            <a:r>
              <a:rPr lang="en-US" sz="2000" dirty="0" err="1"/>
              <a:t>inTail</a:t>
            </a:r>
            <a:r>
              <a:rPr lang="en-US" sz="2000" dirty="0"/>
              <a:t>(q-&gt;data);</a:t>
            </a:r>
          </a:p>
          <a:p>
            <a:r>
              <a:rPr lang="en-US" sz="2000" dirty="0"/>
              <a:t>            q = q-&gt;next;</a:t>
            </a:r>
          </a:p>
          <a:p>
            <a:r>
              <a:rPr lang="en-US" sz="2000" dirty="0"/>
              <a:t>        }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}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125AB6-51E2-4014-BED1-0AADA0C45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450" y="1601349"/>
            <a:ext cx="2459870" cy="204351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A1582C4-911B-4C42-BDC1-7F67C4EB5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515" y="4086205"/>
            <a:ext cx="7100888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238609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3968</TotalTime>
  <Words>2064</Words>
  <Application>Microsoft Office PowerPoint</Application>
  <PresentationFormat>Широкоэкранный</PresentationFormat>
  <Paragraphs>341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1_Тема Office</vt:lpstr>
      <vt:lpstr>Языки программирования Лекция 14 </vt:lpstr>
      <vt:lpstr>Реализация итератора для двусвязного списка</vt:lpstr>
      <vt:lpstr>Структура узла двусвязного списка </vt:lpstr>
      <vt:lpstr>Фиктивный элемент в случае пустого списка (dummy head node)</vt:lpstr>
      <vt:lpstr>Презентация PowerPoint</vt:lpstr>
      <vt:lpstr>Изменения в организации списка List</vt:lpstr>
      <vt:lpstr>Конструктор без параметров</vt:lpstr>
      <vt:lpstr>Проверка на пустоту </vt:lpstr>
      <vt:lpstr>Конструктор копии</vt:lpstr>
      <vt:lpstr>Деструктор</vt:lpstr>
      <vt:lpstr>Презентация PowerPoint</vt:lpstr>
      <vt:lpstr>Добавление в позиции начала списка </vt:lpstr>
      <vt:lpstr>Добавление в позиции конца списка </vt:lpstr>
      <vt:lpstr>Удаление в позиции начала списка </vt:lpstr>
      <vt:lpstr>Удаление в позиции конца списка </vt:lpstr>
      <vt:lpstr>Доступ к значениям первого и последнего элементов</vt:lpstr>
      <vt:lpstr>Вывод в поток</vt:lpstr>
      <vt:lpstr>Презентация PowerPoint</vt:lpstr>
      <vt:lpstr>Методы begin() и end()</vt:lpstr>
      <vt:lpstr>class listIterator </vt:lpstr>
      <vt:lpstr>Презентация PowerPoint</vt:lpstr>
      <vt:lpstr>Презентация PowerPoint</vt:lpstr>
      <vt:lpstr>Презентация PowerPoint</vt:lpstr>
      <vt:lpstr>Презентация PowerPoint</vt:lpstr>
      <vt:lpstr>Ищем сумму</vt:lpstr>
      <vt:lpstr>Ищем максимум</vt:lpstr>
      <vt:lpstr>Выводим в обратном порядке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Языки программирования Лекция 5</dc:title>
  <dc:creator>Демяненко Яна Михайловна</dc:creator>
  <cp:lastModifiedBy>Демяненко Яна Михайловна</cp:lastModifiedBy>
  <cp:revision>513</cp:revision>
  <dcterms:created xsi:type="dcterms:W3CDTF">2021-03-16T04:48:09Z</dcterms:created>
  <dcterms:modified xsi:type="dcterms:W3CDTF">2024-05-22T15:28:10Z</dcterms:modified>
</cp:coreProperties>
</file>