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F5933719-561E-472D-B947-66DC9545FE6D}" type="datetimeFigureOut">
              <a:rPr lang="ru-RU" smtClean="0"/>
              <a:pPr/>
              <a:t>16.12.2015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1DA7EA15-633C-463D-91FB-5FA840003F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Язык программирования и возможности среды разработки1С 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Циклы:</a:t>
            </a:r>
          </a:p>
          <a:p>
            <a:pPr marL="0" indent="0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Цикл с неопределенным количеством повторений:</a:t>
            </a:r>
          </a:p>
          <a:p>
            <a:pPr marL="0" indent="0">
              <a:buNone/>
            </a:pPr>
            <a:r>
              <a:rPr lang="ru-RU" sz="1600" dirty="0" smtClean="0"/>
              <a:t>	Этот вид циклов используется в тех случаях, когда количество повторов заранее неизвестно, например, перебор строк таблицы значений, количество которых может быть разным. Пока условие цикла выполняется будет выполняться блок кода в теле цикла.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dirty="0" smtClean="0"/>
              <a:t>	Пока Номер &lt;= 50 Цикл</a:t>
            </a:r>
            <a:br>
              <a:rPr lang="ru-RU" sz="1600" dirty="0" smtClean="0"/>
            </a:br>
            <a:r>
              <a:rPr lang="ru-RU" sz="1600" dirty="0" smtClean="0"/>
              <a:t>		//.. тело цикла...</a:t>
            </a:r>
            <a:br>
              <a:rPr lang="ru-RU" sz="1600" dirty="0" smtClean="0"/>
            </a:br>
            <a:r>
              <a:rPr lang="ru-RU" sz="1600" dirty="0" smtClean="0"/>
              <a:t>	</a:t>
            </a:r>
            <a:r>
              <a:rPr lang="ru-RU" sz="1600" dirty="0" err="1" smtClean="0"/>
              <a:t>КонецЦикла</a:t>
            </a:r>
            <a:r>
              <a:rPr lang="ru-RU" sz="1600" dirty="0" smtClean="0"/>
              <a:t>;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dirty="0" smtClean="0">
                <a:solidFill>
                  <a:schemeClr val="bg1"/>
                </a:solidFill>
              </a:rPr>
              <a:t>Цикл с заданным количеством повторов:</a:t>
            </a:r>
          </a:p>
          <a:p>
            <a:pPr marL="0" indent="0">
              <a:buNone/>
            </a:pPr>
            <a:r>
              <a:rPr lang="ru-RU" sz="1600" dirty="0" smtClean="0"/>
              <a:t>Этот вид циклов используется в тех случаях, когда количество повторов ограничено каким-то пределом, например, выполнить какие-то действия для каждого месяца в году.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dirty="0" smtClean="0"/>
              <a:t>	Для Номер = 1 По 12 Цикл</a:t>
            </a:r>
            <a:br>
              <a:rPr lang="ru-RU" sz="1600" dirty="0" smtClean="0"/>
            </a:br>
            <a:r>
              <a:rPr lang="ru-RU" sz="1600" dirty="0" smtClean="0"/>
              <a:t>		//.. тело цикла...</a:t>
            </a:r>
            <a:br>
              <a:rPr lang="ru-RU" sz="1600" dirty="0" smtClean="0"/>
            </a:br>
            <a:r>
              <a:rPr lang="ru-RU" sz="1600" dirty="0" smtClean="0"/>
              <a:t>	</a:t>
            </a:r>
            <a:r>
              <a:rPr lang="ru-RU" sz="1600" dirty="0" err="1" smtClean="0"/>
              <a:t>КонецЦикла</a:t>
            </a:r>
            <a:r>
              <a:rPr lang="ru-RU" sz="1600" dirty="0" smtClean="0"/>
              <a:t>;</a:t>
            </a:r>
          </a:p>
          <a:p>
            <a:pPr marL="0" indent="0">
              <a:buNone/>
            </a:pPr>
            <a:endParaRPr lang="ru-R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Цикл для обхода коллекции значений:</a:t>
            </a: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400" dirty="0" smtClean="0"/>
              <a:t>Этот вид циклов используется для циклического обхода коллекций значений. При каждой итерации цикла возвращается новый элемент коллекции. Обход осуществляется до тех пор, пока не будут перебраны все элементы коллекции.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/>
              <a:t>	Для Каждого </a:t>
            </a:r>
            <a:r>
              <a:rPr lang="ru-RU" sz="1400" dirty="0" err="1" smtClean="0"/>
              <a:t>Стр</a:t>
            </a:r>
            <a:r>
              <a:rPr lang="ru-RU" sz="1400" dirty="0" smtClean="0"/>
              <a:t> Из Товары Цикл</a:t>
            </a:r>
            <a:br>
              <a:rPr lang="ru-RU" sz="1400" dirty="0" smtClean="0"/>
            </a:br>
            <a:r>
              <a:rPr lang="ru-RU" sz="1400" dirty="0" smtClean="0"/>
              <a:t>		//.. тело цикла...</a:t>
            </a:r>
            <a:br>
              <a:rPr lang="ru-RU" sz="1400" dirty="0" smtClean="0"/>
            </a:br>
            <a:r>
              <a:rPr lang="ru-RU" sz="1400" dirty="0" smtClean="0"/>
              <a:t>		</a:t>
            </a:r>
            <a:r>
              <a:rPr lang="ru-RU" sz="1400" dirty="0" err="1" smtClean="0"/>
              <a:t>Номенклатура=</a:t>
            </a:r>
            <a:r>
              <a:rPr lang="ru-RU" sz="1400" dirty="0" smtClean="0"/>
              <a:t> Стр.Товар;</a:t>
            </a:r>
            <a:br>
              <a:rPr lang="ru-RU" sz="1400" dirty="0" smtClean="0"/>
            </a:br>
            <a:r>
              <a:rPr lang="ru-RU" sz="1400" dirty="0" smtClean="0"/>
              <a:t>		</a:t>
            </a:r>
            <a:r>
              <a:rPr lang="ru-RU" sz="1400" dirty="0" err="1" smtClean="0"/>
              <a:t>КоличествоНоменклатуры=</a:t>
            </a:r>
            <a:r>
              <a:rPr lang="ru-RU" sz="1400" dirty="0" smtClean="0"/>
              <a:t> Стр.Количество;</a:t>
            </a:r>
            <a:br>
              <a:rPr lang="ru-RU" sz="1400" dirty="0" smtClean="0"/>
            </a:br>
            <a:r>
              <a:rPr lang="ru-RU" sz="1400" dirty="0" smtClean="0"/>
              <a:t>	</a:t>
            </a:r>
            <a:r>
              <a:rPr lang="ru-RU" sz="1400" dirty="0" err="1" smtClean="0"/>
              <a:t>КонецЦикла</a:t>
            </a:r>
            <a:r>
              <a:rPr lang="ru-RU" sz="1400" dirty="0" smtClean="0"/>
              <a:t>;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/>
              <a:t>Где "Товары" - табличная часть. В переменную "</a:t>
            </a:r>
            <a:r>
              <a:rPr lang="ru-RU" sz="1400" dirty="0" err="1" smtClean="0"/>
              <a:t>Стр</a:t>
            </a:r>
            <a:r>
              <a:rPr lang="ru-RU" sz="1400" dirty="0" smtClean="0"/>
              <a:t>" для каждого прохода цикла будет возвращаться объект с типом "Строка табличной части". Таким образом цикл будет выполнен столько раз, сколько строк в табличной части.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Обработка исключений:</a:t>
            </a:r>
          </a:p>
          <a:p>
            <a:pPr marL="0" indent="0"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	</a:t>
            </a:r>
            <a:r>
              <a:rPr lang="ru-RU" sz="2000" dirty="0" smtClean="0"/>
              <a:t> </a:t>
            </a:r>
            <a:r>
              <a:rPr lang="ru-RU" sz="1600" dirty="0" smtClean="0"/>
              <a:t>Применяется для предотвращения аварийного завершения программы в случае возникновения исключительной ситуации (ошибки), при которой программа не может продолжить нормально работать дальше. Например, в случае деления на ноль.</a:t>
            </a: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400" dirty="0" smtClean="0"/>
              <a:t> Попытка</a:t>
            </a:r>
            <a:br>
              <a:rPr lang="ru-RU" sz="1400" dirty="0" smtClean="0"/>
            </a:br>
            <a:r>
              <a:rPr lang="ru-RU" sz="1400" dirty="0" smtClean="0"/>
              <a:t>		а = 10 / </a:t>
            </a:r>
            <a:r>
              <a:rPr lang="ru-RU" sz="1400" dirty="0" err="1" smtClean="0"/>
              <a:t>b</a:t>
            </a:r>
            <a:r>
              <a:rPr lang="ru-RU" sz="1400" dirty="0" smtClean="0"/>
              <a:t>;</a:t>
            </a:r>
            <a:br>
              <a:rPr lang="ru-RU" sz="1400" dirty="0" smtClean="0"/>
            </a:br>
            <a:r>
              <a:rPr lang="ru-RU" sz="1400" dirty="0" smtClean="0"/>
              <a:t>		Сообщить("Операция выполнена успешно");</a:t>
            </a:r>
            <a:br>
              <a:rPr lang="ru-RU" sz="1400" dirty="0" smtClean="0"/>
            </a:br>
            <a:r>
              <a:rPr lang="ru-RU" sz="1400" dirty="0" smtClean="0"/>
              <a:t>	Исключение</a:t>
            </a:r>
            <a:br>
              <a:rPr lang="ru-RU" sz="1400" dirty="0" smtClean="0"/>
            </a:br>
            <a:r>
              <a:rPr lang="ru-RU" sz="1400" dirty="0" smtClean="0"/>
              <a:t>		Предупреждение("Деление на ноль!");</a:t>
            </a:r>
            <a:br>
              <a:rPr lang="ru-RU" sz="1400" dirty="0" smtClean="0"/>
            </a:br>
            <a:r>
              <a:rPr lang="ru-RU" sz="1400" dirty="0" smtClean="0"/>
              <a:t>	</a:t>
            </a:r>
            <a:r>
              <a:rPr lang="ru-RU" sz="1400" dirty="0" err="1" smtClean="0"/>
              <a:t>КонецПопытки</a:t>
            </a:r>
            <a:r>
              <a:rPr lang="ru-RU" sz="1400" dirty="0" smtClean="0"/>
              <a:t>;</a:t>
            </a: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/>
              <a:t>Если </a:t>
            </a:r>
            <a:r>
              <a:rPr lang="ru-RU" sz="1400" dirty="0" smtClean="0"/>
              <a:t>переменная </a:t>
            </a:r>
            <a:r>
              <a:rPr lang="ru-RU" sz="1400" dirty="0" err="1" smtClean="0"/>
              <a:t>b</a:t>
            </a:r>
            <a:r>
              <a:rPr lang="ru-RU" sz="1400" dirty="0" smtClean="0"/>
              <a:t> не равна нулю, то операция деления будет выполнена успешно, о чем будет выведено сообщение "Операция выполнена успешно" и программа перейдет к выполнению кода, стоящего после строки "</a:t>
            </a:r>
            <a:r>
              <a:rPr lang="ru-RU" sz="1400" dirty="0" err="1" smtClean="0"/>
              <a:t>КонецПопытки</a:t>
            </a:r>
            <a:r>
              <a:rPr lang="ru-RU" sz="1400" dirty="0" smtClean="0"/>
              <a:t>". Если переменная </a:t>
            </a:r>
            <a:r>
              <a:rPr lang="ru-RU" sz="1400" dirty="0" err="1" smtClean="0"/>
              <a:t>b</a:t>
            </a:r>
            <a:r>
              <a:rPr lang="ru-RU" sz="1400" dirty="0" smtClean="0"/>
              <a:t> будет равна нулю, то будет вызвана исключительная ситуация и программа перейдет на выполнение операторов, стоящих после слова "Исключение" - в нашем примере это вывод предупреждения - после чего перейдет к выполнению кода, стоящего после строки "</a:t>
            </a:r>
            <a:r>
              <a:rPr lang="ru-RU" sz="1400" dirty="0" err="1" smtClean="0"/>
              <a:t>КонецПопытки</a:t>
            </a:r>
            <a:r>
              <a:rPr lang="ru-RU" sz="1400" dirty="0" smtClean="0"/>
              <a:t>". Операторы, стоящие ниже строки, вызвавшей ошибку, выполнены не будут.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языка запросов 1С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	Как говорилось выше, язык 1С обладает собственным языком запросов, который в целом очень похож на </a:t>
            </a:r>
            <a:r>
              <a:rPr lang="en-US" sz="1600" dirty="0" err="1" smtClean="0"/>
              <a:t>sql</a:t>
            </a:r>
            <a:r>
              <a:rPr lang="ru-RU" sz="1600" dirty="0" smtClean="0"/>
              <a:t>, но написание команд русскими буквами мягко говоря смущает программистов :-) 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chemeClr val="bg1"/>
                </a:solidFill>
              </a:rPr>
              <a:t>Несколько функций и конструкций языка запросов 1С: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dirty="0" smtClean="0"/>
              <a:t>Функция РАЗНОСТЬДАТ</a:t>
            </a:r>
            <a:r>
              <a:rPr lang="ru-RU" sz="1600" dirty="0" smtClean="0"/>
              <a:t> - возвращает разность двух дат в одном из измерений (год, месяц, день, час, минута, секунда). Измерение передается в параметре.</a:t>
            </a:r>
          </a:p>
          <a:p>
            <a:pPr marL="0" indent="0">
              <a:buNone/>
            </a:pPr>
            <a:r>
              <a:rPr lang="ru-RU" sz="1600" dirty="0" smtClean="0"/>
              <a:t>	</a:t>
            </a:r>
            <a:r>
              <a:rPr lang="ru-RU" sz="1600" dirty="0" err="1" smtClean="0"/>
              <a:t>Запрос.Текст</a:t>
            </a:r>
            <a:r>
              <a:rPr lang="ru-RU" sz="1600" dirty="0" smtClean="0"/>
              <a:t> =</a:t>
            </a:r>
            <a:br>
              <a:rPr lang="ru-RU" sz="1600" dirty="0" smtClean="0"/>
            </a:br>
            <a:r>
              <a:rPr lang="ru-RU" sz="1600" dirty="0" smtClean="0"/>
              <a:t>       	 "ВЫБРАТЬ</a:t>
            </a:r>
            <a:br>
              <a:rPr lang="ru-RU" sz="1600" dirty="0" smtClean="0"/>
            </a:br>
            <a:r>
              <a:rPr lang="ru-RU" sz="1600" dirty="0" smtClean="0"/>
              <a:t>       	 |    РАЗНОСТЬДАТ(ДАТАВРЕМЯ(2015, 4, 17), ДАТАВРЕМЯ(2015, 2, 1), ДЕНЬ)</a:t>
            </a:r>
            <a:br>
              <a:rPr lang="ru-RU" sz="1600" dirty="0" smtClean="0"/>
            </a:br>
            <a:r>
              <a:rPr lang="ru-RU" sz="1600" dirty="0" smtClean="0"/>
              <a:t>      	 |    КАК </a:t>
            </a:r>
            <a:r>
              <a:rPr lang="ru-RU" sz="1600" dirty="0" err="1" smtClean="0"/>
              <a:t>КолвоДней</a:t>
            </a:r>
            <a:r>
              <a:rPr lang="ru-RU" sz="1600" dirty="0" smtClean="0"/>
              <a:t>";</a:t>
            </a:r>
          </a:p>
          <a:p>
            <a:pPr marL="0" indent="0">
              <a:buNone/>
            </a:pPr>
            <a:r>
              <a:rPr lang="ru-RU" sz="1600" b="1" dirty="0" smtClean="0"/>
              <a:t>Функция ВЫБОР</a:t>
            </a:r>
            <a:r>
              <a:rPr lang="ru-RU" sz="1600" dirty="0" smtClean="0"/>
              <a:t> - аналог конструкции ЕСЛИ который используется в коде, только эта используется в запросах 1С.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chemeClr val="bg1"/>
                </a:solidFill>
              </a:rPr>
              <a:t>	</a:t>
            </a:r>
            <a:r>
              <a:rPr lang="ru-RU" sz="1600" dirty="0" smtClean="0"/>
              <a:t> ВЫБОР</a:t>
            </a:r>
            <a:br>
              <a:rPr lang="ru-RU" sz="1600" dirty="0" smtClean="0"/>
            </a:br>
            <a:r>
              <a:rPr lang="ru-RU" sz="1600" dirty="0" smtClean="0"/>
              <a:t>                                                КОГДА &lt;Выражение&gt; ТОГДА &lt;Выражение&gt;</a:t>
            </a:r>
            <a:br>
              <a:rPr lang="ru-RU" sz="1600" dirty="0" smtClean="0"/>
            </a:br>
            <a:r>
              <a:rPr lang="ru-RU" sz="1600" dirty="0" smtClean="0"/>
              <a:t>                                                ИНАЧЕ &lt;Выражение&gt;</a:t>
            </a:r>
            <a:br>
              <a:rPr lang="ru-RU" sz="1600" dirty="0" smtClean="0"/>
            </a:br>
            <a:r>
              <a:rPr lang="ru-RU" sz="1600" dirty="0" smtClean="0"/>
              <a:t>                     КОНЕЦ</a:t>
            </a:r>
            <a:endParaRPr lang="ru-RU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языка запросов 1С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600" b="1" dirty="0" smtClean="0"/>
              <a:t>Функция ВЫРАЗИТЬ</a:t>
            </a:r>
            <a:r>
              <a:rPr lang="ru-RU" sz="1600" dirty="0" smtClean="0"/>
              <a:t> - позволяет выразить константное поле определенным типом. 	 </a:t>
            </a:r>
            <a:r>
              <a:rPr lang="ru-RU" sz="1600" dirty="0" err="1" smtClean="0"/>
              <a:t>Запрос.Текст</a:t>
            </a:r>
            <a:r>
              <a:rPr lang="ru-RU" sz="1600" dirty="0" smtClean="0"/>
              <a:t> =</a:t>
            </a:r>
            <a:br>
              <a:rPr lang="ru-RU" sz="1600" dirty="0" smtClean="0"/>
            </a:br>
            <a:r>
              <a:rPr lang="ru-RU" sz="1600" dirty="0" smtClean="0"/>
              <a:t>        		</a:t>
            </a:r>
            <a:r>
              <a:rPr lang="ru-RU" sz="1200" dirty="0" smtClean="0"/>
              <a:t>"ВЫБРАТЬ</a:t>
            </a:r>
            <a:br>
              <a:rPr lang="ru-RU" sz="1200" dirty="0" smtClean="0"/>
            </a:br>
            <a:r>
              <a:rPr lang="ru-RU" sz="1200" dirty="0" smtClean="0"/>
              <a:t>        		|  ВЫРАЗИТЬ(</a:t>
            </a:r>
            <a:r>
              <a:rPr lang="ru-RU" sz="1200" dirty="0" err="1" smtClean="0"/>
              <a:t>Номенклатура.Комментарий</a:t>
            </a:r>
            <a:r>
              <a:rPr lang="ru-RU" sz="1200" dirty="0" smtClean="0"/>
              <a:t> КАК Строка(300)) КАК Комментарий,</a:t>
            </a:r>
            <a:br>
              <a:rPr lang="ru-RU" sz="1200" dirty="0" smtClean="0"/>
            </a:br>
            <a:r>
              <a:rPr lang="ru-RU" sz="1200" dirty="0" smtClean="0"/>
              <a:t>      		|  ВЫРАЗИТЬ(</a:t>
            </a:r>
            <a:r>
              <a:rPr lang="ru-RU" sz="1200" dirty="0" err="1" smtClean="0"/>
              <a:t>Номенклатура.Сумма</a:t>
            </a:r>
            <a:r>
              <a:rPr lang="ru-RU" sz="1200" dirty="0" smtClean="0"/>
              <a:t> КАК Число(15,2)) КАК Сумма</a:t>
            </a:r>
            <a:br>
              <a:rPr lang="ru-RU" sz="1200" dirty="0" smtClean="0"/>
            </a:br>
            <a:r>
              <a:rPr lang="ru-RU" sz="1200" dirty="0" smtClean="0"/>
              <a:t>       		|ИЗ</a:t>
            </a:r>
            <a:br>
              <a:rPr lang="ru-RU" sz="1200" dirty="0" smtClean="0"/>
            </a:br>
            <a:r>
              <a:rPr lang="ru-RU" sz="1200" dirty="0" smtClean="0"/>
              <a:t>      		|    </a:t>
            </a:r>
            <a:r>
              <a:rPr lang="ru-RU" sz="1200" dirty="0" err="1" smtClean="0"/>
              <a:t>Справочник.Номенклатура</a:t>
            </a:r>
            <a:r>
              <a:rPr lang="ru-RU" sz="1200" dirty="0" smtClean="0"/>
              <a:t> КАК Номенклатура"; </a:t>
            </a:r>
            <a:r>
              <a:rPr lang="ru-RU" sz="1600" dirty="0" smtClean="0"/>
              <a:t>	</a:t>
            </a:r>
          </a:p>
          <a:p>
            <a:pPr marL="0" indent="0">
              <a:buNone/>
            </a:pPr>
            <a:endParaRPr lang="ru-RU" sz="16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600" b="1" dirty="0" smtClean="0"/>
              <a:t>Функция ISNULL</a:t>
            </a:r>
            <a:r>
              <a:rPr lang="ru-RU" sz="1600" dirty="0" smtClean="0"/>
              <a:t> (альтернативное написание ЕСТЬNULL) - если поле имеет тип NULL, то оно заменяется на второй параметр функции.</a:t>
            </a:r>
          </a:p>
          <a:p>
            <a:pPr marL="0" indent="0">
              <a:buNone/>
            </a:pPr>
            <a:r>
              <a:rPr lang="en-US" sz="1600" dirty="0" smtClean="0"/>
              <a:t>   </a:t>
            </a:r>
            <a:r>
              <a:rPr lang="ru-RU" sz="1500" dirty="0" err="1" smtClean="0"/>
              <a:t>Запрос.Текст</a:t>
            </a:r>
            <a:r>
              <a:rPr lang="ru-RU" sz="1500" dirty="0" smtClean="0"/>
              <a:t> =</a:t>
            </a:r>
            <a:br>
              <a:rPr lang="ru-RU" sz="1500" dirty="0" smtClean="0"/>
            </a:br>
            <a:r>
              <a:rPr lang="ru-RU" sz="1500" dirty="0" smtClean="0"/>
              <a:t>    	//Выбираем всю номенклатуру и остатки по ней</a:t>
            </a:r>
            <a:br>
              <a:rPr lang="ru-RU" sz="1500" dirty="0" smtClean="0"/>
            </a:br>
            <a:r>
              <a:rPr lang="ru-RU" sz="1500" dirty="0" smtClean="0"/>
              <a:t>    	//если </a:t>
            </a:r>
            <a:r>
              <a:rPr lang="ru-RU" sz="1500" dirty="0" err="1" smtClean="0"/>
              <a:t>остатокв</a:t>
            </a:r>
            <a:r>
              <a:rPr lang="ru-RU" sz="1500" dirty="0" smtClean="0"/>
              <a:t> но какой-то номенклатуре нет то будет поле</a:t>
            </a:r>
            <a:br>
              <a:rPr lang="ru-RU" sz="1500" dirty="0" smtClean="0"/>
            </a:br>
            <a:r>
              <a:rPr lang="ru-RU" sz="1500" dirty="0" smtClean="0"/>
              <a:t>    	//NULL которое заменится значением 0</a:t>
            </a:r>
            <a:br>
              <a:rPr lang="ru-RU" sz="1500" dirty="0" smtClean="0"/>
            </a:br>
            <a:r>
              <a:rPr lang="ru-RU" sz="1500" dirty="0" smtClean="0"/>
              <a:t>    </a:t>
            </a:r>
            <a:r>
              <a:rPr lang="en-US" sz="1500" dirty="0" smtClean="0"/>
              <a:t>    	 </a:t>
            </a:r>
            <a:r>
              <a:rPr lang="ru-RU" sz="1500" dirty="0" smtClean="0"/>
              <a:t>"ВЫБРАТЬ</a:t>
            </a:r>
            <a:br>
              <a:rPr lang="ru-RU" sz="1500" dirty="0" smtClean="0"/>
            </a:br>
            <a:r>
              <a:rPr lang="ru-RU" sz="1500" dirty="0" smtClean="0"/>
              <a:t>   </a:t>
            </a:r>
            <a:r>
              <a:rPr lang="en-US" sz="1500" dirty="0" smtClean="0"/>
              <a:t>    	  </a:t>
            </a:r>
            <a:r>
              <a:rPr lang="ru-RU" sz="1500" dirty="0" smtClean="0"/>
              <a:t> |    </a:t>
            </a:r>
            <a:r>
              <a:rPr lang="ru-RU" sz="1500" dirty="0" err="1" smtClean="0"/>
              <a:t>Ном.Ссылка</a:t>
            </a:r>
            <a:r>
              <a:rPr lang="ru-RU" sz="1500" dirty="0" smtClean="0"/>
              <a:t>,</a:t>
            </a:r>
            <a:br>
              <a:rPr lang="ru-RU" sz="1500" dirty="0" smtClean="0"/>
            </a:br>
            <a:r>
              <a:rPr lang="ru-RU" sz="1500" dirty="0" smtClean="0"/>
              <a:t>  </a:t>
            </a:r>
            <a:r>
              <a:rPr lang="en-US" sz="1500" dirty="0" smtClean="0"/>
              <a:t>     	  </a:t>
            </a:r>
            <a:r>
              <a:rPr lang="ru-RU" sz="1500" dirty="0" smtClean="0"/>
              <a:t> |    ЕСТЬNULL(</a:t>
            </a:r>
            <a:r>
              <a:rPr lang="ru-RU" sz="1500" dirty="0" err="1" smtClean="0"/>
              <a:t>ТоварыНаСкладахОстатки.ВНаличииОстаток</a:t>
            </a:r>
            <a:r>
              <a:rPr lang="ru-RU" sz="1500" dirty="0" smtClean="0"/>
              <a:t>, 0) КАК Остаток</a:t>
            </a:r>
            <a:br>
              <a:rPr lang="ru-RU" sz="1500" dirty="0" smtClean="0"/>
            </a:br>
            <a:r>
              <a:rPr lang="ru-RU" sz="1500" dirty="0" smtClean="0"/>
              <a:t> </a:t>
            </a:r>
            <a:r>
              <a:rPr lang="en-US" sz="1500" dirty="0" smtClean="0"/>
              <a:t>      	</a:t>
            </a:r>
            <a:r>
              <a:rPr lang="ru-RU" sz="1500" dirty="0" smtClean="0"/>
              <a:t>   |ИЗ</a:t>
            </a:r>
            <a:br>
              <a:rPr lang="ru-RU" sz="1500" dirty="0" smtClean="0"/>
            </a:br>
            <a:r>
              <a:rPr lang="ru-RU" sz="1500" dirty="0" smtClean="0"/>
              <a:t>   </a:t>
            </a:r>
            <a:r>
              <a:rPr lang="en-US" sz="1500" dirty="0" smtClean="0"/>
              <a:t>     	  </a:t>
            </a:r>
            <a:r>
              <a:rPr lang="ru-RU" sz="1500" dirty="0" smtClean="0"/>
              <a:t> |    </a:t>
            </a:r>
            <a:r>
              <a:rPr lang="ru-RU" sz="1500" dirty="0" err="1" smtClean="0"/>
              <a:t>Справочник.Номенклатура</a:t>
            </a:r>
            <a:r>
              <a:rPr lang="ru-RU" sz="1500" dirty="0" smtClean="0"/>
              <a:t> КАК Ном</a:t>
            </a:r>
            <a:br>
              <a:rPr lang="ru-RU" sz="1500" dirty="0" smtClean="0"/>
            </a:br>
            <a:r>
              <a:rPr lang="ru-RU" sz="1500" dirty="0" smtClean="0"/>
              <a:t> </a:t>
            </a:r>
            <a:r>
              <a:rPr lang="en-US" sz="1500" dirty="0" smtClean="0"/>
              <a:t>        	  </a:t>
            </a:r>
            <a:r>
              <a:rPr lang="ru-RU" sz="1500" dirty="0" smtClean="0"/>
              <a:t> |     ЛЕВОЕ СОЕДИНЕНИЕ </a:t>
            </a:r>
            <a:r>
              <a:rPr lang="ru-RU" sz="1500" dirty="0" err="1" smtClean="0"/>
              <a:t>РегистрНакопления.ТоварыНаСкладах.Остатки</a:t>
            </a:r>
            <a:r>
              <a:rPr lang="ru-RU" sz="1500" dirty="0" smtClean="0"/>
              <a:t> КАК </a:t>
            </a:r>
            <a:r>
              <a:rPr lang="en-US" sz="1500" dirty="0" smtClean="0"/>
              <a:t>    	   |</a:t>
            </a:r>
            <a:r>
              <a:rPr lang="ru-RU" sz="1500" dirty="0" err="1" smtClean="0"/>
              <a:t>ТоварыНаСкладахОстатки</a:t>
            </a:r>
            <a:r>
              <a:rPr lang="ru-RU" sz="1500" dirty="0" smtClean="0"/>
              <a:t/>
            </a:r>
            <a:br>
              <a:rPr lang="ru-RU" sz="1500" dirty="0" smtClean="0"/>
            </a:br>
            <a:r>
              <a:rPr lang="ru-RU" sz="1500" dirty="0" smtClean="0"/>
              <a:t> 	   |        ПО (</a:t>
            </a:r>
            <a:r>
              <a:rPr lang="ru-RU" sz="1500" dirty="0" err="1" smtClean="0"/>
              <a:t>ТоварыНаСкладахОстатки.Номенклатура</a:t>
            </a:r>
            <a:r>
              <a:rPr lang="ru-RU" sz="1500" dirty="0" smtClean="0"/>
              <a:t> = </a:t>
            </a:r>
            <a:r>
              <a:rPr lang="ru-RU" sz="1500" dirty="0" err="1" smtClean="0"/>
              <a:t>Ном.Ссылка</a:t>
            </a:r>
            <a:r>
              <a:rPr lang="ru-RU" sz="1500" dirty="0" smtClean="0"/>
              <a:t>)"</a:t>
            </a:r>
            <a:endParaRPr lang="ru-RU" sz="15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языка запросов 1С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sz="1500" dirty="0" smtClean="0">
                <a:solidFill>
                  <a:schemeClr val="bg1"/>
                </a:solidFill>
              </a:rPr>
              <a:t>Конструкции языка запросов:</a:t>
            </a:r>
          </a:p>
          <a:p>
            <a:pPr marL="0" indent="0">
              <a:buNone/>
            </a:pPr>
            <a:r>
              <a:rPr lang="ru-RU" sz="1600" b="1" dirty="0" smtClean="0"/>
              <a:t>Конструкция ССЫЛКА</a:t>
            </a:r>
            <a:r>
              <a:rPr lang="ru-RU" sz="1600" dirty="0" smtClean="0"/>
              <a:t> - представляет из себя логический оператор проверки ссылочного типа. Наиболее часто встречается при проверки поля составного типа на конкретный тип.</a:t>
            </a:r>
          </a:p>
          <a:p>
            <a:pPr marL="0" indent="0">
              <a:buNone/>
            </a:pPr>
            <a:r>
              <a:rPr lang="ru-RU" sz="1400" dirty="0" err="1" smtClean="0"/>
              <a:t>Запрос.Текст</a:t>
            </a:r>
            <a:r>
              <a:rPr lang="ru-RU" sz="1400" dirty="0" smtClean="0"/>
              <a:t> =</a:t>
            </a:r>
            <a:br>
              <a:rPr lang="ru-RU" sz="1400" dirty="0" smtClean="0"/>
            </a:br>
            <a:r>
              <a:rPr lang="ru-RU" sz="1400" dirty="0" smtClean="0"/>
              <a:t>        "ВЫБРАТЬ</a:t>
            </a:r>
            <a:br>
              <a:rPr lang="ru-RU" sz="1400" dirty="0" smtClean="0"/>
            </a:br>
            <a:r>
              <a:rPr lang="ru-RU" sz="1400" dirty="0" smtClean="0"/>
              <a:t>        //если тип значения регистратора документ Приходная,</a:t>
            </a:r>
            <a:br>
              <a:rPr lang="ru-RU" sz="1400" dirty="0" smtClean="0"/>
            </a:br>
            <a:r>
              <a:rPr lang="ru-RU" sz="1400" dirty="0" smtClean="0"/>
              <a:t>        //тогда запрос вернет "Поступление товаров", иначе "Реализация товаров"</a:t>
            </a:r>
            <a:br>
              <a:rPr lang="ru-RU" sz="1400" dirty="0" smtClean="0"/>
            </a:br>
            <a:r>
              <a:rPr lang="ru-RU" sz="1400" dirty="0" smtClean="0"/>
              <a:t>        |    ВЫБОР</a:t>
            </a:r>
            <a:br>
              <a:rPr lang="ru-RU" sz="1400" dirty="0" smtClean="0"/>
            </a:br>
            <a:r>
              <a:rPr lang="ru-RU" sz="1400" dirty="0" smtClean="0"/>
              <a:t>        |        КОГДА </a:t>
            </a:r>
            <a:r>
              <a:rPr lang="ru-RU" sz="1400" dirty="0" err="1" smtClean="0"/>
              <a:t>Остатки.Регистратор</a:t>
            </a:r>
            <a:r>
              <a:rPr lang="ru-RU" sz="1400" dirty="0" smtClean="0"/>
              <a:t> ССЫЛКА </a:t>
            </a:r>
            <a:r>
              <a:rPr lang="ru-RU" sz="1400" dirty="0" err="1" smtClean="0"/>
              <a:t>Документ.ПоступлениеТоваровУслуг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 |            ТОГДА ""Приход""</a:t>
            </a:r>
            <a:br>
              <a:rPr lang="ru-RU" sz="1400" dirty="0" smtClean="0"/>
            </a:br>
            <a:r>
              <a:rPr lang="ru-RU" sz="1400" dirty="0" smtClean="0"/>
              <a:t>        |        ИНАЧЕ ""Расход""</a:t>
            </a:r>
            <a:br>
              <a:rPr lang="ru-RU" sz="1400" dirty="0" smtClean="0"/>
            </a:br>
            <a:r>
              <a:rPr lang="ru-RU" sz="1400" dirty="0" smtClean="0"/>
              <a:t>        |    КОНЕЦ КАК </a:t>
            </a:r>
            <a:r>
              <a:rPr lang="ru-RU" sz="1400" dirty="0" err="1" smtClean="0"/>
              <a:t>ВидДвижения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 |ИЗ</a:t>
            </a:r>
            <a:br>
              <a:rPr lang="ru-RU" sz="1400" dirty="0" smtClean="0"/>
            </a:br>
            <a:r>
              <a:rPr lang="ru-RU" sz="1400" dirty="0" smtClean="0"/>
              <a:t>        |    </a:t>
            </a:r>
            <a:r>
              <a:rPr lang="ru-RU" sz="1400" dirty="0" err="1" smtClean="0"/>
              <a:t>РегистрНакопления.ОстаткиТоваровНаСкладах</a:t>
            </a:r>
            <a:r>
              <a:rPr lang="ru-RU" sz="1400" dirty="0" smtClean="0"/>
              <a:t> КАК Остатки";</a:t>
            </a:r>
          </a:p>
          <a:p>
            <a:pPr marL="0" indent="0">
              <a:buNone/>
            </a:pPr>
            <a:r>
              <a:rPr lang="ru-RU" sz="1400" b="1" dirty="0" smtClean="0"/>
              <a:t>Конструкция МЕЖДУ</a:t>
            </a:r>
            <a:r>
              <a:rPr lang="ru-RU" sz="1400" dirty="0" smtClean="0"/>
              <a:t> - данный оператор проверяет входит ли значение в указанный диапазон.</a:t>
            </a:r>
          </a:p>
          <a:p>
            <a:pPr marL="0" indent="0">
              <a:buNone/>
            </a:pPr>
            <a:r>
              <a:rPr lang="ru-RU" sz="1400" dirty="0" err="1" smtClean="0"/>
              <a:t>Запрос.Текст</a:t>
            </a:r>
            <a:r>
              <a:rPr lang="ru-RU" sz="1400" dirty="0" smtClean="0"/>
              <a:t> =</a:t>
            </a:r>
            <a:br>
              <a:rPr lang="ru-RU" sz="1400" dirty="0" smtClean="0"/>
            </a:br>
            <a:r>
              <a:rPr lang="ru-RU" sz="1400" dirty="0" smtClean="0"/>
              <a:t>         //получим всю номенклатуру код которой лежит в диапазоне от 1 до 100</a:t>
            </a:r>
            <a:br>
              <a:rPr lang="ru-RU" sz="1400" dirty="0" smtClean="0"/>
            </a:br>
            <a:r>
              <a:rPr lang="ru-RU" sz="1400" dirty="0" smtClean="0"/>
              <a:t>        "ВЫБРАТЬ</a:t>
            </a:r>
            <a:br>
              <a:rPr lang="ru-RU" sz="1400" dirty="0" smtClean="0"/>
            </a:br>
            <a:r>
              <a:rPr lang="ru-RU" sz="1400" dirty="0" smtClean="0"/>
              <a:t>        |    </a:t>
            </a:r>
            <a:r>
              <a:rPr lang="ru-RU" sz="1400" dirty="0" err="1" smtClean="0"/>
              <a:t>Номенклатура.Ссылка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 |ИЗ</a:t>
            </a:r>
            <a:br>
              <a:rPr lang="ru-RU" sz="1400" dirty="0" smtClean="0"/>
            </a:br>
            <a:r>
              <a:rPr lang="ru-RU" sz="1400" dirty="0" smtClean="0"/>
              <a:t>        |    </a:t>
            </a:r>
            <a:r>
              <a:rPr lang="ru-RU" sz="1400" dirty="0" err="1" smtClean="0"/>
              <a:t>Справочник.Номенклатура</a:t>
            </a:r>
            <a:r>
              <a:rPr lang="ru-RU" sz="1400" dirty="0" smtClean="0"/>
              <a:t> КАК Номенклатура</a:t>
            </a:r>
            <a:br>
              <a:rPr lang="ru-RU" sz="1400" dirty="0" smtClean="0"/>
            </a:br>
            <a:r>
              <a:rPr lang="ru-RU" sz="1400" dirty="0" smtClean="0"/>
              <a:t>        |ГДЕ</a:t>
            </a:r>
            <a:br>
              <a:rPr lang="ru-RU" sz="1400" dirty="0" smtClean="0"/>
            </a:br>
            <a:r>
              <a:rPr lang="ru-RU" sz="1400" dirty="0" smtClean="0"/>
              <a:t>        |    </a:t>
            </a:r>
            <a:r>
              <a:rPr lang="ru-RU" sz="1400" dirty="0" err="1" smtClean="0"/>
              <a:t>Номенклатура.Код</a:t>
            </a:r>
            <a:r>
              <a:rPr lang="ru-RU" sz="1400" dirty="0" smtClean="0"/>
              <a:t> МЕЖДУ 1 И 100";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Функции языка запросов 1С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3509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sz="1600" b="1" dirty="0" smtClean="0"/>
              <a:t>Конструкция ДЛЯ ИЗМЕНЕНИЯ</a:t>
            </a:r>
            <a:r>
              <a:rPr lang="ru-RU" sz="1600" dirty="0" smtClean="0"/>
              <a:t> - позволяет заблокировать таблицу, работает только в транзакциях (актуально только для автоматических блокировок)</a:t>
            </a:r>
          </a:p>
          <a:p>
            <a:pPr marL="0" indent="0">
              <a:buNone/>
            </a:pPr>
            <a:r>
              <a:rPr lang="ru-RU" sz="1400" dirty="0" err="1" smtClean="0"/>
              <a:t>Запрос.Текст</a:t>
            </a:r>
            <a:r>
              <a:rPr lang="ru-RU" sz="1400" dirty="0" smtClean="0"/>
              <a:t> =</a:t>
            </a:r>
            <a:br>
              <a:rPr lang="ru-RU" sz="1400" dirty="0" smtClean="0"/>
            </a:br>
            <a:r>
              <a:rPr lang="ru-RU" sz="1400" dirty="0" smtClean="0"/>
              <a:t>                "ВЫБРАТЬ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СвободныеОстаткиОстатки.Номенклатура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СвободныеОстаткиОстатки.Склад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СвободныеОстаткиОстатки.ВНаличииОстаток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         |ИЗ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РегистрНакопления.СвободныеОстатки.Остатки</a:t>
            </a:r>
            <a:r>
              <a:rPr lang="ru-RU" sz="1400" dirty="0" smtClean="0"/>
              <a:t> КАК </a:t>
            </a:r>
            <a:r>
              <a:rPr lang="ru-RU" sz="1400" dirty="0" err="1" smtClean="0"/>
              <a:t>СвободныеОстаткиОстатки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         |ДЛЯ ИЗМЕНЕНИЯ  </a:t>
            </a:r>
            <a:br>
              <a:rPr lang="ru-RU" sz="1400" dirty="0" smtClean="0"/>
            </a:br>
            <a:r>
              <a:rPr lang="ru-RU" sz="1400" dirty="0" smtClean="0"/>
              <a:t>                |   </a:t>
            </a:r>
            <a:r>
              <a:rPr lang="ru-RU" sz="1400" dirty="0" err="1" smtClean="0"/>
              <a:t>РегистрНакопления.СвободныеОстатки.Остатки</a:t>
            </a:r>
            <a:r>
              <a:rPr lang="ru-RU" sz="1400" dirty="0" smtClean="0"/>
              <a:t>";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700" b="1" dirty="0" smtClean="0"/>
              <a:t>Конструкция ИМЕЮЩИЕ</a:t>
            </a:r>
            <a:r>
              <a:rPr lang="ru-RU" sz="1700" dirty="0" smtClean="0"/>
              <a:t> - позволяет применить агрегатную функцию к условию выборки данных, похожа на конструкцию ГДЕ</a:t>
            </a:r>
          </a:p>
          <a:p>
            <a:pPr marL="0" indent="0">
              <a:buNone/>
            </a:pPr>
            <a:r>
              <a:rPr lang="ru-RU" sz="1400" dirty="0" err="1" smtClean="0"/>
              <a:t>Запрос.Текст</a:t>
            </a:r>
            <a:r>
              <a:rPr lang="ru-RU" sz="1400" dirty="0" smtClean="0"/>
              <a:t> =</a:t>
            </a:r>
            <a:br>
              <a:rPr lang="ru-RU" sz="1400" dirty="0" smtClean="0"/>
            </a:br>
            <a:r>
              <a:rPr lang="ru-RU" sz="1400" dirty="0" smtClean="0"/>
              <a:t>                //выбирает сгруппированные записи где поле </a:t>
            </a:r>
            <a:r>
              <a:rPr lang="ru-RU" sz="1400" dirty="0" err="1" smtClean="0"/>
              <a:t>ВНаличии</a:t>
            </a:r>
            <a:r>
              <a:rPr lang="ru-RU" sz="1400" dirty="0" smtClean="0"/>
              <a:t> больше 3</a:t>
            </a:r>
            <a:br>
              <a:rPr lang="ru-RU" sz="1400" dirty="0" smtClean="0"/>
            </a:br>
            <a:r>
              <a:rPr lang="ru-RU" sz="1400" dirty="0" smtClean="0"/>
              <a:t>                "ВЫБРАТЬ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ТоварыНаСкладах.Номенклатура</a:t>
            </a:r>
            <a:r>
              <a:rPr lang="ru-RU" sz="1400" dirty="0" smtClean="0"/>
              <a:t> КАК Номенклатура,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ТоварыНаСкладах.Склад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СУММА(</a:t>
            </a:r>
            <a:r>
              <a:rPr lang="ru-RU" sz="1400" dirty="0" err="1" smtClean="0"/>
              <a:t>ТоварыНаСкладах.ВНаличии</a:t>
            </a:r>
            <a:r>
              <a:rPr lang="ru-RU" sz="1400" dirty="0" smtClean="0"/>
              <a:t>) КАК </a:t>
            </a:r>
            <a:r>
              <a:rPr lang="ru-RU" sz="1400" dirty="0" err="1" smtClean="0"/>
              <a:t>ВНаличии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         |ИЗ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РегистрНакопления.ТоварыНаСкладах</a:t>
            </a:r>
            <a:r>
              <a:rPr lang="ru-RU" sz="1400" dirty="0" smtClean="0"/>
              <a:t> КАК </a:t>
            </a:r>
            <a:r>
              <a:rPr lang="ru-RU" sz="1400" dirty="0" err="1" smtClean="0"/>
              <a:t>ТоварыНаСкладах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         |</a:t>
            </a:r>
            <a:br>
              <a:rPr lang="ru-RU" sz="1400" dirty="0" smtClean="0"/>
            </a:br>
            <a:r>
              <a:rPr lang="ru-RU" sz="1400" dirty="0" smtClean="0"/>
              <a:t>                |СГРУППИРОВАТЬ ПО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ТоварыНаСкладах.Номенклатура</a:t>
            </a:r>
            <a:r>
              <a:rPr lang="ru-RU" sz="1400" dirty="0" smtClean="0"/>
              <a:t>,</a:t>
            </a:r>
            <a:br>
              <a:rPr lang="ru-RU" sz="1400" dirty="0" smtClean="0"/>
            </a:br>
            <a:r>
              <a:rPr lang="ru-RU" sz="1400" dirty="0" smtClean="0"/>
              <a:t>                |             </a:t>
            </a:r>
            <a:r>
              <a:rPr lang="ru-RU" sz="1400" dirty="0" err="1" smtClean="0"/>
              <a:t>ТоварыНаСкладах.Склад</a:t>
            </a: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                |ИМЕЮЩИЕ СУММА(</a:t>
            </a:r>
            <a:r>
              <a:rPr lang="ru-RU" sz="1400" dirty="0" err="1" smtClean="0"/>
              <a:t>ТоварыНаСкладах.ВНаличии</a:t>
            </a:r>
            <a:r>
              <a:rPr lang="ru-RU" sz="1400" dirty="0" smtClean="0"/>
              <a:t>) &gt; 3 ";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компоновки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35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dirty="0" smtClean="0"/>
              <a:t>Система компоновки данных представляет собой механизм, основанный на декларативном описании отчетов. Он предназначен для построения отчетов, а также вывода информации, имеющей сложную структуру и содержащий произвольный набор таблиц и диаграмм.</a:t>
            </a:r>
          </a:p>
          <a:p>
            <a:pPr marL="0" indent="0">
              <a:buNone/>
            </a:pPr>
            <a:endParaRPr lang="ru-RU" sz="1600" dirty="0" smtClean="0"/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Устройство системы компоновки данных:</a:t>
            </a:r>
          </a:p>
          <a:p>
            <a:r>
              <a:rPr lang="ru-RU" sz="1400" dirty="0" smtClean="0"/>
              <a:t>Система компоновки данных позволяет реализовать следующие возможности:</a:t>
            </a:r>
          </a:p>
          <a:p>
            <a:r>
              <a:rPr lang="ru-RU" sz="1400" dirty="0" smtClean="0"/>
              <a:t>создание отчета без программирования;</a:t>
            </a:r>
          </a:p>
          <a:p>
            <a:r>
              <a:rPr lang="ru-RU" sz="1400" dirty="0" smtClean="0"/>
              <a:t>использование автоматически генерируемых форм просмотра и настройки отчета;</a:t>
            </a:r>
          </a:p>
          <a:p>
            <a:r>
              <a:rPr lang="ru-RU" sz="1400" dirty="0" smtClean="0"/>
              <a:t>разбиение исполнения отчета на этапы;</a:t>
            </a:r>
          </a:p>
          <a:p>
            <a:r>
              <a:rPr lang="ru-RU" sz="1400" dirty="0" smtClean="0"/>
              <a:t>исполнение отдельных этапов построения отчета на различных компьютерах;</a:t>
            </a:r>
          </a:p>
          <a:p>
            <a:r>
              <a:rPr lang="ru-RU" sz="1400" dirty="0" smtClean="0"/>
              <a:t>независимое использование отдельных частей системы компоновки данных;</a:t>
            </a:r>
          </a:p>
          <a:p>
            <a:r>
              <a:rPr lang="ru-RU" sz="1400" dirty="0" smtClean="0"/>
              <a:t>программное управление процессом выполнения отчета.</a:t>
            </a:r>
          </a:p>
          <a:p>
            <a:endParaRPr lang="ru-RU" sz="1400" dirty="0" smtClean="0"/>
          </a:p>
          <a:p>
            <a:pPr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Схема компоновки данных:</a:t>
            </a:r>
          </a:p>
          <a:p>
            <a:pPr marL="0" indent="0">
              <a:buNone/>
            </a:pPr>
            <a:r>
              <a:rPr lang="ru-RU" sz="1400" dirty="0" smtClean="0"/>
              <a:t>Схема компоновки данных описывает суть данных, которые предоставляются отчету (откуда получать данные и как можно управлять компоновкой данных). Представляет собой базу, на основе которой могут быть сформированы всевозможные отчеты. Схема компоновки данных может содержать: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Система компоновки данных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35091"/>
          </a:xfrm>
        </p:spPr>
        <p:txBody>
          <a:bodyPr>
            <a:normAutofit lnSpcReduction="10000"/>
          </a:bodyPr>
          <a:lstStyle/>
          <a:p>
            <a:r>
              <a:rPr lang="ru-RU" sz="1400" dirty="0" smtClean="0"/>
              <a:t>Текст запроса с инструкциями системы компоновки данных;</a:t>
            </a:r>
          </a:p>
          <a:p>
            <a:r>
              <a:rPr lang="ru-RU" sz="1400" dirty="0" smtClean="0"/>
              <a:t>описание нескольких наборов данных;</a:t>
            </a:r>
          </a:p>
          <a:p>
            <a:r>
              <a:rPr lang="ru-RU" sz="1400" dirty="0" smtClean="0"/>
              <a:t>подробное описание доступных полей;</a:t>
            </a:r>
          </a:p>
          <a:p>
            <a:r>
              <a:rPr lang="ru-RU" sz="1400" dirty="0" smtClean="0"/>
              <a:t>описание связей между несколькими наборами данных;</a:t>
            </a:r>
          </a:p>
          <a:p>
            <a:r>
              <a:rPr lang="ru-RU" sz="1400" dirty="0" smtClean="0"/>
              <a:t>описание параметров получения данных;</a:t>
            </a:r>
          </a:p>
          <a:p>
            <a:r>
              <a:rPr lang="ru-RU" sz="1400" dirty="0" smtClean="0"/>
              <a:t>описание макетов полей и группировок;</a:t>
            </a:r>
          </a:p>
          <a:p>
            <a:r>
              <a:rPr lang="ru-RU" sz="1400" dirty="0" smtClean="0"/>
              <a:t>и др.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Настройки компоновки данных: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r>
              <a:rPr lang="ru-RU" sz="1400" dirty="0" smtClean="0"/>
              <a:t>отбор;</a:t>
            </a:r>
          </a:p>
          <a:p>
            <a:r>
              <a:rPr lang="ru-RU" sz="1400" dirty="0" smtClean="0"/>
              <a:t>упорядочивание;</a:t>
            </a:r>
          </a:p>
          <a:p>
            <a:r>
              <a:rPr lang="ru-RU" sz="1400" dirty="0" smtClean="0"/>
              <a:t>условное оформление;</a:t>
            </a:r>
          </a:p>
          <a:p>
            <a:r>
              <a:rPr lang="ru-RU" sz="1400" dirty="0" smtClean="0"/>
              <a:t>структуру отчета (составные части будущего отчета);</a:t>
            </a:r>
          </a:p>
          <a:p>
            <a:r>
              <a:rPr lang="ru-RU" sz="1400" dirty="0" smtClean="0"/>
              <a:t>параметры получения данных;</a:t>
            </a:r>
          </a:p>
          <a:p>
            <a:r>
              <a:rPr lang="ru-RU" sz="1400" dirty="0" smtClean="0"/>
              <a:t>параметры вывода данных;</a:t>
            </a:r>
          </a:p>
          <a:p>
            <a:r>
              <a:rPr lang="ru-RU" sz="1400" dirty="0" smtClean="0"/>
              <a:t>и др.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/>
              <a:t>Вообще СКД очень крутая штука, но я к сожалению данным </a:t>
            </a:r>
            <a:r>
              <a:rPr lang="ru-RU" sz="1400" dirty="0" err="1" smtClean="0"/>
              <a:t>скиллом</a:t>
            </a:r>
            <a:r>
              <a:rPr lang="ru-RU" sz="1400" dirty="0" smtClean="0"/>
              <a:t> не владею, хотя если уметь профессионально пользоваться этой системой, то формирование отчетов будет проходить просто на порядок быстрей и сам код будет более оптимизирован, т.к. платформа на основании визуальных настроек сама оформит необходимый код.</a:t>
            </a:r>
            <a:endParaRPr lang="ru-RU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Выводы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46236"/>
            <a:ext cx="8229600" cy="47350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400" dirty="0" smtClean="0"/>
              <a:t>	Конечно, не являясь объектно-ориентированным языком программирования «из коробки», 1С во многом уступает таким языкам как С или </a:t>
            </a:r>
            <a:r>
              <a:rPr lang="en-US" sz="1400" dirty="0" smtClean="0"/>
              <a:t>java</a:t>
            </a:r>
            <a:r>
              <a:rPr lang="ru-RU" sz="1400" dirty="0" smtClean="0"/>
              <a:t>, однако вся платформа заточена на решение конкретных задач, для программиста  предоставлен мощный механизм, позволяющий «на коленке», сидя у клиента, дописывать необходимый функционал. Не стоит забывать что сделать «вот эту кнопочку побольше, вот эту поменьше, а чтобы когда я нажала на эту – все сделалось само» в 1С очень просто- платформа имеет очень простой, но на самом деле мощный редактор форм, программисту больше не нужно думать как его доработки будут смотреться в разных браузерах, платформа это все предусмотрит. В общем вывод – для задач близких к финансовым, где есть куча таблиц, недовольные бабушки бухгалтера и низкий бюджет – платформа 1С:Предприятие подходит как нельзя лучше </a:t>
            </a:r>
            <a:r>
              <a:rPr lang="ru-RU" sz="1400" dirty="0" smtClean="0">
                <a:sym typeface="Wingdings" pitchFamily="2" charset="2"/>
              </a:rPr>
              <a:t></a:t>
            </a:r>
          </a:p>
          <a:p>
            <a:pPr marL="0" indent="0">
              <a:buNone/>
            </a:pPr>
            <a:endParaRPr lang="ru-RU" sz="1400" dirty="0" smtClean="0">
              <a:sym typeface="Wingdings" pitchFamily="2" charset="2"/>
            </a:endParaRPr>
          </a:p>
          <a:p>
            <a:pPr marL="0" indent="0" algn="ctr">
              <a:buNone/>
            </a:pPr>
            <a:endParaRPr lang="ru-RU" sz="2400" smtClean="0">
              <a:sym typeface="Wingdings" pitchFamily="2" charset="2"/>
            </a:endParaRPr>
          </a:p>
          <a:p>
            <a:pPr marL="0" indent="0" algn="ctr">
              <a:buNone/>
            </a:pPr>
            <a:r>
              <a:rPr lang="ru-RU" sz="2400" smtClean="0">
                <a:sym typeface="Wingdings" pitchFamily="2" charset="2"/>
              </a:rPr>
              <a:t>Спасибо за внимание!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развития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5974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	</a:t>
            </a:r>
            <a:r>
              <a:rPr lang="ru-RU" sz="1200" dirty="0" smtClean="0"/>
              <a:t>	</a:t>
            </a:r>
            <a:r>
              <a:rPr lang="ru-RU" sz="1300" dirty="0" smtClean="0"/>
              <a:t>История 1С начинается с начала девяностых — первые версии 1С выпускались под DOS — это были 3.0, 4.0, 5,0. В них только начинает зарождаться принцип отражения хозяйственных операций «документами. Появился первый вариант встроенного языка, который использовался для редактирования проводок в системе. Естественно версии под DOS в те времена не получили особой популярности.</a:t>
            </a:r>
          </a:p>
          <a:p>
            <a:pPr>
              <a:buNone/>
            </a:pPr>
            <a:r>
              <a:rPr lang="ru-RU" sz="1300" dirty="0" smtClean="0"/>
              <a:t>		</a:t>
            </a:r>
            <a:r>
              <a:rPr lang="ru-RU" sz="1400" dirty="0" smtClean="0"/>
              <a:t>В 1995 1С начинает  продажи очередной версии 1С предприятия — 6.0. Программа написанная для ОС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  становится настоящим хитом в своей сфере.</a:t>
            </a:r>
          </a:p>
          <a:p>
            <a:pPr>
              <a:buNone/>
            </a:pPr>
            <a:r>
              <a:rPr lang="ru-RU" sz="1400" dirty="0" smtClean="0"/>
              <a:t>		Следующим шагом в истории стала выпущенная в 1998 году новая версия под </a:t>
            </a:r>
            <a:r>
              <a:rPr lang="ru-RU" sz="1400" dirty="0" err="1" smtClean="0"/>
              <a:t>Windows</a:t>
            </a:r>
            <a:r>
              <a:rPr lang="ru-RU" sz="1400" dirty="0" smtClean="0"/>
              <a:t> 95 — 1С 7.0, появилась совместимость с MS SQL, полноценный конфигуратор и отладчик.</a:t>
            </a:r>
            <a:r>
              <a:rPr lang="ru-RU" sz="1300" dirty="0" smtClean="0"/>
              <a:t>	</a:t>
            </a:r>
          </a:p>
          <a:p>
            <a:pPr>
              <a:buNone/>
            </a:pPr>
            <a:r>
              <a:rPr lang="ru-RU" sz="1300" dirty="0" smtClean="0"/>
              <a:t>		</a:t>
            </a:r>
            <a:r>
              <a:rPr lang="ru-RU" sz="1400" dirty="0" smtClean="0"/>
              <a:t>А в 2002 году появляется на свет версия 1С предприятия — 8.0. Восьмерка отличалась от предшественником улучшенной производительностью — 1С готовилась соревноваться с мировыми гигантами в области</a:t>
            </a:r>
            <a:r>
              <a:rPr lang="en-US" sz="1400" dirty="0" smtClean="0"/>
              <a:t> ERP.</a:t>
            </a:r>
            <a:r>
              <a:rPr lang="ru-RU" sz="1400" dirty="0" smtClean="0"/>
              <a:t> Среди новшеств в 8 — уникальный язык запросов, система компоновки данных и многое другое. Позже была версия 8.1, которая отличалась от старшего собрата полностью переработанной системой клиент-серверного взаимодействия, наличием </a:t>
            </a:r>
            <a:r>
              <a:rPr lang="ru-RU" sz="1400" dirty="0" err="1" smtClean="0"/>
              <a:t>веб-сервисов</a:t>
            </a:r>
            <a:r>
              <a:rPr lang="ru-RU" sz="1400" dirty="0" smtClean="0"/>
              <a:t>, </a:t>
            </a:r>
            <a:r>
              <a:rPr lang="ru-RU" sz="1400" dirty="0" err="1" smtClean="0"/>
              <a:t>усовершенстванным</a:t>
            </a:r>
            <a:r>
              <a:rPr lang="ru-RU" sz="1400" dirty="0" smtClean="0"/>
              <a:t> СКД и </a:t>
            </a:r>
            <a:r>
              <a:rPr lang="ru-RU" sz="1400" dirty="0" err="1" smtClean="0"/>
              <a:t>тп</a:t>
            </a:r>
            <a:r>
              <a:rPr lang="ru-RU" sz="1400" dirty="0" smtClean="0"/>
              <a:t>.</a:t>
            </a:r>
            <a:endParaRPr lang="en-US" sz="1400" dirty="0" smtClean="0"/>
          </a:p>
          <a:p>
            <a:pPr>
              <a:buNone/>
            </a:pPr>
            <a:endParaRPr lang="en-US" sz="1400" dirty="0" smtClean="0"/>
          </a:p>
          <a:p>
            <a:pPr>
              <a:buNone/>
            </a:pPr>
            <a:r>
              <a:rPr lang="en-US" sz="1400" dirty="0" smtClean="0"/>
              <a:t>		</a:t>
            </a:r>
            <a:r>
              <a:rPr lang="ru-RU" sz="1400" dirty="0" smtClean="0"/>
              <a:t>Выход платформы 8.2 дал нам новые  понятия в сфере 1С — тонкий клиент, </a:t>
            </a:r>
            <a:r>
              <a:rPr lang="ru-RU" sz="1400" dirty="0" err="1" smtClean="0"/>
              <a:t>веб-приложение</a:t>
            </a:r>
            <a:r>
              <a:rPr lang="ru-RU" sz="1400" dirty="0" smtClean="0"/>
              <a:t>. Теперь система могла стабильно работать на узких каналах связи. 8.2 так же принесла нам новый объект метаданных — «Внешние источники данных», с помощью которых вы можете напрямую подключаться к сторонним источникам: базам </a:t>
            </a:r>
            <a:r>
              <a:rPr lang="ru-RU" sz="1400" dirty="0" err="1" smtClean="0"/>
              <a:t>sql</a:t>
            </a:r>
            <a:r>
              <a:rPr lang="ru-RU" sz="1400" dirty="0" smtClean="0"/>
              <a:t>, </a:t>
            </a:r>
            <a:r>
              <a:rPr lang="ru-RU" sz="1400" dirty="0" err="1" smtClean="0"/>
              <a:t>dbf</a:t>
            </a:r>
            <a:r>
              <a:rPr lang="ru-RU" sz="1400" dirty="0" smtClean="0"/>
              <a:t>, </a:t>
            </a:r>
            <a:r>
              <a:rPr lang="ru-RU" sz="1400" dirty="0" err="1" smtClean="0"/>
              <a:t>excel</a:t>
            </a:r>
            <a:r>
              <a:rPr lang="ru-RU" sz="1400" dirty="0" smtClean="0"/>
              <a:t> и </a:t>
            </a:r>
            <a:r>
              <a:rPr lang="ru-RU" sz="1400" dirty="0" err="1" smtClean="0"/>
              <a:t>тд</a:t>
            </a:r>
            <a:r>
              <a:rPr lang="ru-RU" sz="1400" dirty="0" smtClean="0"/>
              <a:t>.</a:t>
            </a:r>
            <a:endParaRPr lang="ru-RU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же 1С предлагает сейчас?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1С:Предприятие – это одновременно и среда разработки и пользовательский режим работы;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Возможность работы с базами данных архитектуры </a:t>
            </a:r>
            <a:r>
              <a:rPr lang="en-US" sz="2000" dirty="0" err="1" smtClean="0"/>
              <a:t>MySQL</a:t>
            </a:r>
            <a:r>
              <a:rPr lang="en-US" sz="2000" dirty="0" smtClean="0"/>
              <a:t>, </a:t>
            </a:r>
            <a:r>
              <a:rPr lang="en-US" sz="2000" dirty="0" err="1" smtClean="0"/>
              <a:t>MsSQL</a:t>
            </a:r>
            <a:r>
              <a:rPr lang="en-US" sz="2000" dirty="0" smtClean="0"/>
              <a:t>, Oracle, IBM DB2, </a:t>
            </a:r>
            <a:r>
              <a:rPr lang="en-US" sz="2000" dirty="0" err="1" smtClean="0"/>
              <a:t>PostgreSQL</a:t>
            </a:r>
            <a:r>
              <a:rPr lang="en-US" sz="2000" dirty="0" smtClean="0"/>
              <a:t>, </a:t>
            </a:r>
            <a:r>
              <a:rPr lang="ru-RU" sz="2000" dirty="0" smtClean="0"/>
              <a:t>а также хранить данные в </a:t>
            </a:r>
            <a:r>
              <a:rPr lang="en-US" sz="2000" dirty="0" smtClean="0"/>
              <a:t>DBF</a:t>
            </a:r>
            <a:r>
              <a:rPr lang="ru-RU" sz="2000" dirty="0" smtClean="0"/>
              <a:t>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Полноценная работоспособность в файловом и клиент-серверном режиме работы в ОС </a:t>
            </a:r>
            <a:r>
              <a:rPr lang="en-US" sz="2000" dirty="0" smtClean="0"/>
              <a:t>Windows </a:t>
            </a:r>
            <a:r>
              <a:rPr lang="ru-RU" sz="2000" dirty="0" smtClean="0"/>
              <a:t>и</a:t>
            </a:r>
            <a:r>
              <a:rPr lang="en-US" sz="2000" dirty="0" smtClean="0"/>
              <a:t> Linux</a:t>
            </a:r>
            <a:r>
              <a:rPr lang="ru-RU" sz="2000" dirty="0" smtClean="0"/>
              <a:t>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Работа в </a:t>
            </a:r>
            <a:r>
              <a:rPr lang="ru-RU" sz="2000" dirty="0" err="1" smtClean="0"/>
              <a:t>веб-клиенте</a:t>
            </a:r>
            <a:r>
              <a:rPr lang="ru-RU" sz="2000" dirty="0" smtClean="0"/>
              <a:t>, что позволяет работать в пользовательском режиме в любом современном браузере без корректировки кода – 1С:Пердприятие на платформенном уровне поддерживает </a:t>
            </a:r>
            <a:r>
              <a:rPr lang="ru-RU" sz="2000" dirty="0" err="1" smtClean="0"/>
              <a:t>кросс-браузерность</a:t>
            </a:r>
            <a:r>
              <a:rPr lang="ru-RU" sz="2000" dirty="0" smtClean="0"/>
              <a:t>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Подключение к внешним источникам данных по средствам </a:t>
            </a:r>
            <a:r>
              <a:rPr lang="en-US" sz="2000" dirty="0" smtClean="0"/>
              <a:t>COM</a:t>
            </a:r>
            <a:r>
              <a:rPr lang="ru-RU" sz="2000" dirty="0" smtClean="0"/>
              <a:t>-соединения;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Отдельная мобильная платформа для мобильных приложений на ОС </a:t>
            </a:r>
            <a:r>
              <a:rPr lang="en-US" sz="2000" dirty="0" smtClean="0"/>
              <a:t>Android </a:t>
            </a:r>
            <a:r>
              <a:rPr lang="ru-RU" sz="2000" dirty="0" smtClean="0"/>
              <a:t>и</a:t>
            </a:r>
            <a:r>
              <a:rPr lang="en-US" sz="2000" dirty="0" smtClean="0"/>
              <a:t> </a:t>
            </a:r>
            <a:r>
              <a:rPr lang="en-US" sz="2000" dirty="0" err="1" smtClean="0"/>
              <a:t>iOS</a:t>
            </a:r>
            <a:r>
              <a:rPr lang="ru-RU" sz="2000" dirty="0" smtClean="0"/>
              <a:t>;</a:t>
            </a:r>
          </a:p>
          <a:p>
            <a:pPr marL="514350" indent="-514350">
              <a:buClr>
                <a:schemeClr val="bg1"/>
              </a:buClr>
              <a:buFont typeface="+mj-lt"/>
              <a:buAutoNum type="arabicPeriod"/>
            </a:pPr>
            <a:r>
              <a:rPr lang="ru-RU" sz="2000" dirty="0" smtClean="0"/>
              <a:t>Возможность добавления собственных классов, что делает 1С объектно-ориентируемым языком.</a:t>
            </a:r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Для чего предназначена платформа 1С:Предприятие?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bg1"/>
              </a:buClr>
              <a:buNone/>
            </a:pPr>
            <a:r>
              <a:rPr lang="ru-RU" dirty="0" smtClean="0"/>
              <a:t>		</a:t>
            </a:r>
            <a:r>
              <a:rPr lang="ru-RU" sz="2000" dirty="0" smtClean="0"/>
              <a:t>Хоть платформа и дает возможность создания собственных объектов, в 99% случаев это не используется и программист работает созданными по умолчанию классами. </a:t>
            </a:r>
          </a:p>
          <a:p>
            <a:pPr marL="514350" indent="-514350">
              <a:buClr>
                <a:schemeClr val="bg1"/>
              </a:buClr>
              <a:buNone/>
            </a:pPr>
            <a:r>
              <a:rPr lang="ru-RU" sz="2000" dirty="0" smtClean="0"/>
              <a:t>		Стандартно платформа дает возможность создавать только  классы наследники, однако поставляемых «по умолчанию» классов вполне достаточно для реализации практически любой задачи связанной с автоматизацией таких видов учета как управленческий, бухгалтерский, налоговый. </a:t>
            </a:r>
          </a:p>
          <a:p>
            <a:pPr marL="514350" indent="-514350">
              <a:buClr>
                <a:schemeClr val="bg1"/>
              </a:buClr>
              <a:buNone/>
            </a:pPr>
            <a:r>
              <a:rPr lang="ru-RU" sz="2000" dirty="0" smtClean="0"/>
              <a:t>		Также, платформа обладает мощными инструментами для создания графических объектов, а также СКД – Системой </a:t>
            </a:r>
            <a:r>
              <a:rPr lang="ru-RU" sz="2000" dirty="0" err="1" smtClean="0"/>
              <a:t>Компановки</a:t>
            </a:r>
            <a:r>
              <a:rPr lang="ru-RU" sz="2000" dirty="0" smtClean="0"/>
              <a:t> Данных, что позволяет крайне эффективно создавать всякие отчеты, выводить статистику в графическом или текстовом виде.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dirty="0" smtClean="0"/>
              <a:t>		</a:t>
            </a:r>
            <a:r>
              <a:rPr lang="ru-RU" sz="1700" dirty="0" smtClean="0"/>
              <a:t>Язык программирования, который используется в семействе программ 1С:Предприятие, является интерпретируемым языком высокого уровня. Интерпретация текста программного модуля в байт-код выполняется в момент обращения к этому модулю в процессе работы, таким образом обычно интерпретируется только часть текстов программных модулей. Основными видами объектов метаданных являются: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 Справочники,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 Документы,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Отчёты,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Обработки,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Планы видов характеристик,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Планы счетов,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Планы видов расчёта,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Регистры сведений,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Регистры накопления,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Регистры расчёта,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Бизнес-процессы, </a:t>
            </a:r>
          </a:p>
          <a:p>
            <a:pPr lvl="1">
              <a:buClr>
                <a:schemeClr val="bg1"/>
              </a:buClr>
            </a:pPr>
            <a:r>
              <a:rPr lang="ru-RU" sz="1400" dirty="0" smtClean="0"/>
              <a:t>Задачи.</a:t>
            </a:r>
          </a:p>
          <a:p>
            <a:pPr lvl="1">
              <a:buClr>
                <a:schemeClr val="bg1"/>
              </a:buClr>
              <a:buNone/>
            </a:pPr>
            <a:endParaRPr lang="ru-RU" sz="1400" dirty="0" smtClean="0"/>
          </a:p>
          <a:p>
            <a:pPr lvl="1">
              <a:buClr>
                <a:schemeClr val="bg1"/>
              </a:buClr>
              <a:buNone/>
            </a:pPr>
            <a:r>
              <a:rPr lang="ru-RU" sz="1700" dirty="0" smtClean="0"/>
              <a:t>Язык программирования поддерживает русский и английский синтаксис команд.</a:t>
            </a:r>
          </a:p>
          <a:p>
            <a:pPr lvl="1">
              <a:buClr>
                <a:schemeClr val="bg1"/>
              </a:buClr>
              <a:buNone/>
            </a:pPr>
            <a:endParaRPr lang="ru-RU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79388" lvl="1" indent="231775">
              <a:buNone/>
            </a:pPr>
            <a:r>
              <a:rPr lang="ru-RU" sz="1800" dirty="0" smtClean="0"/>
              <a:t>Синтаксис более приближен к языку </a:t>
            </a:r>
            <a:r>
              <a:rPr lang="en-US" sz="1800" dirty="0" smtClean="0"/>
              <a:t>VB. </a:t>
            </a:r>
            <a:r>
              <a:rPr lang="ru-RU" sz="1800" dirty="0" smtClean="0"/>
              <a:t>В языке реализованы основные операторы объекты присущие современным языкам, но названия в некоторых случаях могут отличаться:</a:t>
            </a:r>
          </a:p>
          <a:p>
            <a:pPr marL="754380" lvl="1" indent="-342900">
              <a:buNone/>
            </a:pPr>
            <a:r>
              <a:rPr lang="ru-RU" sz="1800" dirty="0" smtClean="0">
                <a:solidFill>
                  <a:schemeClr val="bg1"/>
                </a:solidFill>
              </a:rPr>
              <a:t>Процедуры:</a:t>
            </a:r>
          </a:p>
          <a:p>
            <a:pPr marL="754380" lvl="1" indent="-342900">
              <a:buNone/>
            </a:pPr>
            <a:r>
              <a:rPr lang="ru-RU" sz="1800" dirty="0" smtClean="0"/>
              <a:t>	</a:t>
            </a:r>
            <a:r>
              <a:rPr lang="ru-RU" sz="1600" dirty="0" smtClean="0"/>
              <a:t>Процедура </a:t>
            </a:r>
            <a:r>
              <a:rPr lang="ru-RU" sz="1600" dirty="0" err="1" smtClean="0"/>
              <a:t>ВашеИмяПроцедуры</a:t>
            </a:r>
            <a:r>
              <a:rPr lang="ru-RU" sz="1600" dirty="0" smtClean="0"/>
              <a:t>(Параметр1,Параметр2,...,ПараметрN ) </a:t>
            </a:r>
            <a:br>
              <a:rPr lang="ru-RU" sz="1600" dirty="0" smtClean="0"/>
            </a:br>
            <a:r>
              <a:rPr lang="ru-RU" sz="1600" dirty="0" smtClean="0"/>
              <a:t>//... операторы программы....</a:t>
            </a:r>
            <a:br>
              <a:rPr lang="ru-RU" sz="1600" dirty="0" smtClean="0"/>
            </a:br>
            <a:r>
              <a:rPr lang="ru-RU" sz="1600" dirty="0" err="1" smtClean="0"/>
              <a:t>КонецПроцедуры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600" dirty="0" smtClean="0"/>
              <a:t>Процедура ВашеИмяПроцедуры2( ) // Процедура без параметров</a:t>
            </a:r>
            <a:br>
              <a:rPr lang="ru-RU" sz="1600" dirty="0" smtClean="0"/>
            </a:br>
            <a:r>
              <a:rPr lang="ru-RU" sz="1600" dirty="0" smtClean="0"/>
              <a:t>//... операторы программы....</a:t>
            </a:r>
            <a:br>
              <a:rPr lang="ru-RU" sz="1600" dirty="0" smtClean="0"/>
            </a:br>
            <a:r>
              <a:rPr lang="ru-RU" sz="1600" dirty="0" err="1" smtClean="0"/>
              <a:t>КонецПроцедуры</a:t>
            </a:r>
            <a:endParaRPr lang="ru-RU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Переменные:</a:t>
            </a:r>
          </a:p>
          <a:p>
            <a:pPr marL="0" indent="0">
              <a:buNone/>
            </a:pPr>
            <a:r>
              <a:rPr lang="ru-RU" sz="1800" dirty="0" smtClean="0"/>
              <a:t>	Переменные в 1С могут объявляться либо явным образом - переменная начинает свое существование в момент ее объявления с помощью служебного слова "</a:t>
            </a:r>
            <a:r>
              <a:rPr lang="ru-RU" sz="1800" dirty="0" err="1" smtClean="0"/>
              <a:t>Перем</a:t>
            </a:r>
            <a:r>
              <a:rPr lang="ru-RU" sz="1800" dirty="0" smtClean="0"/>
              <a:t>", либо неявным - переменная начинает свое существование в момент присвоения ей какого-то значения.</a:t>
            </a:r>
          </a:p>
          <a:p>
            <a:pPr marL="0" indent="0">
              <a:buNone/>
            </a:pPr>
            <a:r>
              <a:rPr lang="ru-RU" sz="1600" dirty="0" smtClean="0">
                <a:solidFill>
                  <a:schemeClr val="bg1"/>
                </a:solidFill>
              </a:rPr>
              <a:t>Явно:</a:t>
            </a:r>
          </a:p>
          <a:p>
            <a:pPr marL="0" indent="0">
              <a:buNone/>
            </a:pPr>
            <a:r>
              <a:rPr lang="ru-RU" sz="1400" dirty="0" smtClean="0"/>
              <a:t>Процедура </a:t>
            </a:r>
            <a:r>
              <a:rPr lang="ru-RU" sz="1400" dirty="0" err="1" smtClean="0"/>
              <a:t>ВашеИмяПроцедуры</a:t>
            </a:r>
            <a:r>
              <a:rPr lang="ru-RU" sz="1400" dirty="0" smtClean="0"/>
              <a:t>( )</a:t>
            </a:r>
            <a:br>
              <a:rPr lang="ru-RU" sz="1400" dirty="0" smtClean="0"/>
            </a:br>
            <a:r>
              <a:rPr lang="ru-RU" sz="1400" dirty="0" err="1" smtClean="0"/>
              <a:t>Перем</a:t>
            </a:r>
            <a:r>
              <a:rPr lang="ru-RU" sz="1400" dirty="0" smtClean="0"/>
              <a:t> Итог; // Переменная итог объявлена и существует в пределах процедуры //</a:t>
            </a:r>
            <a:r>
              <a:rPr lang="ru-RU" sz="1400" dirty="0" err="1" smtClean="0"/>
              <a:t>ВашеИмяПроцедуры</a:t>
            </a:r>
            <a:r>
              <a:rPr lang="ru-RU" sz="1400" dirty="0" smtClean="0"/>
              <a:t>( ).</a:t>
            </a:r>
            <a:br>
              <a:rPr lang="ru-RU" sz="1400" dirty="0" smtClean="0"/>
            </a:br>
            <a:r>
              <a:rPr lang="ru-RU" sz="1400" dirty="0" smtClean="0"/>
              <a:t>//В этот момент имеет значение неопределенного типа.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//... операторы программы....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КонецПроцедуры</a:t>
            </a:r>
            <a:endParaRPr lang="ru-RU" sz="1400" dirty="0" smtClean="0"/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Неявно:</a:t>
            </a:r>
          </a:p>
          <a:p>
            <a:pPr marL="0" indent="0">
              <a:buNone/>
            </a:pPr>
            <a:r>
              <a:rPr lang="ru-RU" sz="1400" dirty="0" smtClean="0"/>
              <a:t>Процедура </a:t>
            </a:r>
            <a:r>
              <a:rPr lang="ru-RU" sz="1400" dirty="0" err="1" smtClean="0"/>
              <a:t>ВашеИмяПроцедуры</a:t>
            </a:r>
            <a:r>
              <a:rPr lang="ru-RU" sz="1400" dirty="0" smtClean="0"/>
              <a:t>( )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//... операторы программы....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Итог=0; // Переменная итог объявлена в момент присвоения значения. В этот момент</a:t>
            </a:r>
            <a:br>
              <a:rPr lang="ru-RU" sz="1400" dirty="0" smtClean="0"/>
            </a:br>
            <a:r>
              <a:rPr lang="ru-RU" sz="1400" dirty="0" smtClean="0"/>
              <a:t>//имеет значение присваиваемого типа (в данном случае числовое, равное нулю)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smtClean="0"/>
              <a:t>//... операторы программы....</a:t>
            </a:r>
            <a:br>
              <a:rPr lang="ru-RU" sz="1400" dirty="0" smtClean="0"/>
            </a:br>
            <a:r>
              <a:rPr lang="ru-RU" sz="1400" dirty="0" smtClean="0"/>
              <a:t/>
            </a:r>
            <a:br>
              <a:rPr lang="ru-RU" sz="1400" dirty="0" smtClean="0"/>
            </a:br>
            <a:r>
              <a:rPr lang="ru-RU" sz="1400" dirty="0" err="1" smtClean="0"/>
              <a:t>КонецПроцедуры</a:t>
            </a: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Конструкции перехода по условию:</a:t>
            </a:r>
          </a:p>
          <a:p>
            <a:pPr marL="0" indent="0">
              <a:buNone/>
            </a:pPr>
            <a:r>
              <a:rPr lang="ru-RU" sz="1800" dirty="0" smtClean="0"/>
              <a:t>	Если условие выполняется, то выполняется блок кода 1, а блок кода 2 игнорируется. Если условие НЕ выполняется, то выполняется блок кода 2, а блок кода 1 игнорируется:</a:t>
            </a:r>
          </a:p>
          <a:p>
            <a:pPr marL="0" indent="0">
              <a:buNone/>
            </a:pPr>
            <a:endParaRPr lang="ru-RU" sz="1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400" dirty="0" smtClean="0"/>
              <a:t> Если Рейтинг &gt; 7 Тогда</a:t>
            </a:r>
            <a:br>
              <a:rPr lang="ru-RU" sz="1400" dirty="0" smtClean="0"/>
            </a:br>
            <a:r>
              <a:rPr lang="ru-RU" sz="1400" dirty="0" smtClean="0"/>
              <a:t>		//блок кода 1</a:t>
            </a:r>
            <a:br>
              <a:rPr lang="ru-RU" sz="1400" dirty="0" smtClean="0"/>
            </a:br>
            <a:r>
              <a:rPr lang="ru-RU" sz="1400" dirty="0" smtClean="0"/>
              <a:t>		Результат = "Хороший фильм!";</a:t>
            </a:r>
            <a:br>
              <a:rPr lang="ru-RU" sz="1400" dirty="0" smtClean="0"/>
            </a:br>
            <a:r>
              <a:rPr lang="ru-RU" sz="1400" dirty="0" smtClean="0"/>
              <a:t>	Иначе</a:t>
            </a:r>
            <a:br>
              <a:rPr lang="ru-RU" sz="1400" dirty="0" smtClean="0"/>
            </a:br>
            <a:r>
              <a:rPr lang="ru-RU" sz="1400" dirty="0" smtClean="0"/>
              <a:t>		//блок кода 2</a:t>
            </a:r>
            <a:br>
              <a:rPr lang="ru-RU" sz="1400" dirty="0" smtClean="0"/>
            </a:br>
            <a:r>
              <a:rPr lang="ru-RU" sz="1400" dirty="0" smtClean="0"/>
              <a:t>		Результат = "Фильм на один раз.";</a:t>
            </a:r>
            <a:br>
              <a:rPr lang="ru-RU" sz="1400" dirty="0" smtClean="0"/>
            </a:br>
            <a:r>
              <a:rPr lang="ru-RU" sz="1400" dirty="0" smtClean="0"/>
              <a:t>	</a:t>
            </a:r>
            <a:r>
              <a:rPr lang="ru-RU" sz="1400" dirty="0" err="1" smtClean="0"/>
              <a:t>КонецЕсли</a:t>
            </a:r>
            <a:r>
              <a:rPr lang="ru-RU" sz="1400" dirty="0" smtClean="0"/>
              <a:t>;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Краткая запись условия: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/>
              <a:t>Результат = ?(Рейтинг &gt; 7, "Хороший фильм!","Фильм на один раз.");</a:t>
            </a:r>
            <a:br>
              <a:rPr lang="ru-RU" sz="1400" dirty="0" smtClean="0"/>
            </a:b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Собственно язык программирования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>
                <a:solidFill>
                  <a:schemeClr val="bg1"/>
                </a:solidFill>
              </a:rPr>
              <a:t>Множественные условия:</a:t>
            </a: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600" dirty="0" smtClean="0"/>
              <a:t> Если первое условие не выполняется, то проверяется второе. Если второе условие не выполняется, то третье. Если ни одно из условий не выполняется то выполняется блок Иначе.</a:t>
            </a:r>
          </a:p>
          <a:p>
            <a:pPr marL="0" indent="0">
              <a:buNone/>
            </a:pPr>
            <a:endParaRPr lang="ru-RU" sz="18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800" dirty="0" smtClean="0"/>
              <a:t>	</a:t>
            </a:r>
            <a:r>
              <a:rPr lang="ru-RU" sz="1400" dirty="0" smtClean="0"/>
              <a:t> Если Рейтинг &gt; 7 Тогда</a:t>
            </a:r>
            <a:br>
              <a:rPr lang="ru-RU" sz="1400" dirty="0" smtClean="0"/>
            </a:br>
            <a:r>
              <a:rPr lang="ru-RU" sz="1400" dirty="0" smtClean="0"/>
              <a:t>		Результат = "Хороший фильм!";</a:t>
            </a:r>
            <a:br>
              <a:rPr lang="ru-RU" sz="1400" dirty="0" smtClean="0"/>
            </a:br>
            <a:r>
              <a:rPr lang="ru-RU" sz="1400" dirty="0" smtClean="0"/>
              <a:t>	</a:t>
            </a:r>
            <a:r>
              <a:rPr lang="ru-RU" sz="1400" dirty="0" err="1" smtClean="0"/>
              <a:t>ИначеЕсли</a:t>
            </a:r>
            <a:r>
              <a:rPr lang="ru-RU" sz="1400" dirty="0" smtClean="0"/>
              <a:t> (Рейтинг &lt; 7) и (Рейтинг &gt; 4) Тогда // В составном логическом выражении</a:t>
            </a:r>
            <a:br>
              <a:rPr lang="ru-RU" sz="1400" dirty="0" smtClean="0"/>
            </a:br>
            <a:r>
              <a:rPr lang="ru-RU" sz="1400" dirty="0" smtClean="0"/>
              <a:t>				//скобки обязательны! (в версии 8.0 необязательны)</a:t>
            </a:r>
            <a:br>
              <a:rPr lang="ru-RU" sz="1400" dirty="0" smtClean="0"/>
            </a:br>
            <a:r>
              <a:rPr lang="ru-RU" sz="1400" dirty="0" smtClean="0"/>
              <a:t>		Результат = "Смотреть можно";</a:t>
            </a:r>
            <a:br>
              <a:rPr lang="ru-RU" sz="1400" dirty="0" smtClean="0"/>
            </a:br>
            <a:r>
              <a:rPr lang="ru-RU" sz="1400" dirty="0" smtClean="0"/>
              <a:t>	Иначе</a:t>
            </a:r>
            <a:br>
              <a:rPr lang="ru-RU" sz="1400" dirty="0" smtClean="0"/>
            </a:br>
            <a:r>
              <a:rPr lang="ru-RU" sz="1400" dirty="0" smtClean="0"/>
              <a:t>		Результат = "Не тратьте зря время!";</a:t>
            </a:r>
            <a:br>
              <a:rPr lang="ru-RU" sz="1400" dirty="0" smtClean="0"/>
            </a:br>
            <a:r>
              <a:rPr lang="ru-RU" sz="1400" dirty="0" smtClean="0"/>
              <a:t>	</a:t>
            </a:r>
            <a:r>
              <a:rPr lang="ru-RU" sz="1400" dirty="0" err="1" smtClean="0"/>
              <a:t>КонецЕсли</a:t>
            </a:r>
            <a:r>
              <a:rPr lang="ru-RU" sz="1400" dirty="0" smtClean="0"/>
              <a:t>;</a:t>
            </a:r>
          </a:p>
          <a:p>
            <a:pPr marL="0" indent="0">
              <a:buNone/>
            </a:pPr>
            <a:endParaRPr lang="ru-RU" sz="1400" dirty="0" smtClean="0"/>
          </a:p>
          <a:p>
            <a:pPr marL="0" indent="0">
              <a:buNone/>
            </a:pPr>
            <a:r>
              <a:rPr lang="ru-RU" sz="1400" dirty="0" smtClean="0">
                <a:solidFill>
                  <a:schemeClr val="bg1"/>
                </a:solidFill>
              </a:rPr>
              <a:t>Краткая запись условия:</a:t>
            </a:r>
          </a:p>
          <a:p>
            <a:pPr marL="0" indent="0">
              <a:buNone/>
            </a:pPr>
            <a:endParaRPr lang="ru-RU" sz="1400" dirty="0" smtClean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ru-RU" sz="1400" dirty="0" smtClean="0"/>
              <a:t>Результат = ?(Рейтинг &gt; 7, "Хороший фильм!","Фильм на один раз.");</a:t>
            </a:r>
            <a:br>
              <a:rPr lang="ru-RU" sz="1400" dirty="0" smtClean="0"/>
            </a:br>
            <a:endParaRPr lang="ru-RU" sz="1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128</TotalTime>
  <Words>377</Words>
  <Application>Microsoft Office PowerPoint</Application>
  <PresentationFormat>Экран (4:3)</PresentationFormat>
  <Paragraphs>153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Литейная</vt:lpstr>
      <vt:lpstr>Язык программирования и возможности среды разработки1С </vt:lpstr>
      <vt:lpstr>История развития</vt:lpstr>
      <vt:lpstr>Что же 1С предлагает сейчас?</vt:lpstr>
      <vt:lpstr>Для чего предназначена платформа 1С:Предприятие?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Собственно язык программирования</vt:lpstr>
      <vt:lpstr>Функции языка запросов 1С</vt:lpstr>
      <vt:lpstr>Функции языка запросов 1С</vt:lpstr>
      <vt:lpstr>Функции языка запросов 1С</vt:lpstr>
      <vt:lpstr>Функции языка запросов 1С</vt:lpstr>
      <vt:lpstr>Система компоновки данных</vt:lpstr>
      <vt:lpstr>Система компоновки данных</vt:lpstr>
      <vt:lpstr>Выводы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Язык программирования и возможности среды разработки1С</dc:title>
  <dc:creator>Егор</dc:creator>
  <cp:lastModifiedBy>Егор</cp:lastModifiedBy>
  <cp:revision>16</cp:revision>
  <dcterms:created xsi:type="dcterms:W3CDTF">2015-12-13T09:24:47Z</dcterms:created>
  <dcterms:modified xsi:type="dcterms:W3CDTF">2015-12-16T17:11:56Z</dcterms:modified>
</cp:coreProperties>
</file>