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96" r:id="rId3"/>
    <p:sldId id="297" r:id="rId4"/>
    <p:sldId id="300" r:id="rId5"/>
    <p:sldId id="299" r:id="rId6"/>
    <p:sldId id="302" r:id="rId7"/>
    <p:sldId id="303" r:id="rId8"/>
    <p:sldId id="305" r:id="rId9"/>
    <p:sldId id="304" r:id="rId10"/>
    <p:sldId id="306" r:id="rId11"/>
    <p:sldId id="308" r:id="rId12"/>
    <p:sldId id="309" r:id="rId13"/>
    <p:sldId id="310" r:id="rId14"/>
    <p:sldId id="311" r:id="rId15"/>
    <p:sldId id="312" r:id="rId16"/>
    <p:sldId id="314" r:id="rId17"/>
    <p:sldId id="313" r:id="rId18"/>
    <p:sldId id="315" r:id="rId19"/>
    <p:sldId id="316" r:id="rId20"/>
    <p:sldId id="30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CCDF8-3C44-47E1-999E-8179328FDE53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F07A-3FC8-4DF8-B51A-9FF9705E5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4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A07EC-EBB3-4CE7-9AB7-D4D079456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23E757-2BC0-4BA1-95B3-CACE0C18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2F65E9-6A59-419F-B06C-2175203A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3C99-E358-4909-8FB8-D5265F268A73}" type="datetime1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CCB160-021A-4F64-86AA-07F3F6EE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2D1E03-7078-4605-9A1A-B1D44C8A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62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94F09-7ECA-47F4-9DB2-1C2E1DC1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97AE07-AD5C-4B16-B007-EFC1D5364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683B4A-DD23-438C-A6EE-830E2DB71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AB0C-0049-45D4-9BD0-63BDB92170C2}" type="datetime1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6BFB04-72FD-4119-B794-2792A7DC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4899C-B053-46A1-A62E-A5D3C0FB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6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487DD9-15D0-43B1-86A3-8ACC386A1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3830AA-4730-4836-AA4E-219897F4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E5BF39-CC6F-49AC-B196-0AF1D4AF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FC60-B3CB-4F42-BC66-9033B5784DEA}" type="datetime1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BCD395-2958-4391-8CE2-CF32F0436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C6D001-3C7B-44FC-BB70-0629630B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50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8367B-7D84-4226-9AEF-C63062FC2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A094EC-BDD0-41CE-B06F-C52572EFD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18E60-14EF-4842-BC42-F6103EF0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25A86-0C59-4796-A458-0660D543AB1B}" type="datetime1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873AAB-EC9C-4D5A-81ED-6DE5BCC3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0760EC-D7F4-4FCA-85B0-1E7A92C4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3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FD4C7-34F7-442F-987E-AB0EE1942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35AD70-8E1A-4A1C-8A5E-9D846AB1C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4560C9-8F71-4530-BF87-BC2EF50B2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C466-5F30-404D-9098-FEDEC0E0971B}" type="datetime1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F45F09-EE94-47A9-BEBB-7FFCE0F9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9E044F-7695-4918-8C34-B3B3A3C8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0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00054-2D6F-4314-8611-C3AB382DD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EEC990-3868-4D8E-904B-D53F59116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4421C3-111D-4F85-ABBF-899F9AD54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739CE4-7EDF-4E7F-9D36-297272DE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75E2-A3CB-4ABF-95F8-B5A2EE20A424}" type="datetime1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895DD1-5235-42A9-9B47-0772DF18D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FFFE0C-0A4F-4FC9-AC4A-11075399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BDEC1-085C-4841-A501-13261E3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06DB0C-49F6-4F00-A372-DFA8FA8E5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4EA313-A5FD-417B-8BE1-64129CCE7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0CE760-2898-4D7F-9B93-6605D7A08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DF4D6E-B6A9-43CB-819D-322B05348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70E3A2-F4E6-4F5B-990D-C02844D3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0124-6BC5-40D4-9E5A-62AFA4E5B12B}" type="datetime1">
              <a:rPr lang="ru-RU" smtClean="0"/>
              <a:t>08.03.2021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C487BD-9B5A-46E5-9B79-F7A49818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49EE76-FF58-4F1C-854F-A6DF05D2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D8578-4BB1-409C-BEB7-0D4E7E89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7E3462-1ACE-4FBE-AB8F-0A7F4223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9611-0ECE-4C12-B12F-0C1CB88F3866}" type="datetime1">
              <a:rPr lang="ru-RU" smtClean="0"/>
              <a:t>08.03.2021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8500B1-9104-404C-AF91-7C12CE15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65CEBC-2DFF-438E-9DCC-07F89266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4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44A163-C28F-4087-A42C-0B37D2F32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1B0D-CBEF-47FF-8813-196EC9547180}" type="datetime1">
              <a:rPr lang="ru-RU" smtClean="0"/>
              <a:t>08.03.2021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140260-AE99-48A5-B585-B1404A8C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98CB49-DC38-4E81-960F-2482D4D0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08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3DFC1-3F83-4CF3-9E07-7F8D206D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96D2DD-5B2B-4DDE-8DE8-70F4C4585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091EE5-C664-4CED-A9DD-120D52D01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87C9E0-B9F6-40FD-A5DD-C5C558584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50D3-DEBE-48E5-AAAC-8D2314666BFA}" type="datetime1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80D232-824B-45A2-ACEA-2DE49BA0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6CE5FD-4AE0-4380-9EF8-24218F02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0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AB9A4-6F7B-4D88-A6E2-8024D5D17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19FC5F-9EE5-4FB0-BDC5-92EEE3A98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F174FA-0017-45B2-A458-57A361C4D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598468-C040-44AB-A727-E2AA7593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4C67-D1E3-4F22-96ED-CADDA7977359}" type="datetime1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5EE85E-5C5C-4C23-8660-79DD255C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1DEA32-22E7-4D33-8F46-15D6591C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16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5BECB-C563-4DAF-84C0-05AE6D72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1FD2B8-27EA-4280-9468-A0651155F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F9EE6F-C910-4744-B947-EA6ACC1EC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7B6C7-55A6-42D6-9FB5-7FFDE126DFC8}" type="datetime1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B337BF-FF81-4C54-AA9E-A74512D37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C76DA9-09A5-4B7B-B9F2-2D8158796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419AE-98B9-493A-B564-ECAA20E262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6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67FDC-B326-4247-A204-C5F759BB9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811" y="1122361"/>
            <a:ext cx="9978500" cy="383137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Algorithms and Data Structures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Module 1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Lecture 4</a:t>
            </a:r>
            <a:br>
              <a:rPr lang="en-US" sz="4400" dirty="0"/>
            </a:br>
            <a:r>
              <a:rPr lang="en-US" sz="4900" b="1" dirty="0"/>
              <a:t>Graph traversals: depth-first search, breadth-first search and their applications. Part 1</a:t>
            </a:r>
            <a:endParaRPr lang="ru-RU" sz="67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79842F-17C6-4868-B711-A4A8FE1B1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53739"/>
            <a:ext cx="9144000" cy="1253971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sz="3000" dirty="0"/>
              <a:t>Adigeev Mikhail </a:t>
            </a:r>
            <a:r>
              <a:rPr lang="en-US" sz="3000" dirty="0" err="1"/>
              <a:t>Georgievich</a:t>
            </a:r>
            <a:endParaRPr lang="en-US" sz="3000" dirty="0"/>
          </a:p>
          <a:p>
            <a:r>
              <a:rPr lang="en-US" dirty="0"/>
              <a:t>mgadigeev@sfedu.ru</a:t>
            </a:r>
          </a:p>
          <a:p>
            <a:r>
              <a:rPr lang="en-US" dirty="0"/>
              <a:t>adimg@yandex.ru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877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D768-EC99-4673-A55B-BAF63BB155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DFS: Depth-First Search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7A20C6-195A-4672-8CC1-320115DEA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23314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600" dirty="0"/>
                  <a:t>Visiting a vertex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600" dirty="0"/>
                  <a:t>, recursively visit (start DFS) each of its unvisited neighbors.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500" u="sng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DFS(</a:t>
                </a:r>
                <a:r>
                  <a:rPr lang="en-US" sz="3500" i="1" u="sng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</a:t>
                </a:r>
                <a:r>
                  <a:rPr lang="en-US" sz="3500" u="sng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Mark </a:t>
                </a:r>
                <a:r>
                  <a:rPr lang="en-US" sz="35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</a:t>
                </a: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as ‘visited’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:r>
                  <a:rPr lang="en-US" sz="35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</a:t>
                </a: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 Adj(</a:t>
                </a:r>
                <a:r>
                  <a:rPr lang="en-US" sz="35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</a:t>
                </a: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if </a:t>
                </a:r>
                <a:r>
                  <a:rPr lang="en-US" sz="35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</a:t>
                </a: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is unvisited: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DFS(</a:t>
                </a:r>
                <a:r>
                  <a:rPr lang="en-US" sz="35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</a:t>
                </a: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				 </a:t>
                </a:r>
                <a:r>
                  <a:rPr lang="en-US" sz="1500" dirty="0">
                    <a:cs typeface="Courier New" panose="02070309020205020404" pitchFamily="49" charset="0"/>
                  </a:rPr>
                  <a:t>https://en.wikipedia.org/wiki/Depth-first_search</a:t>
                </a:r>
                <a:endParaRPr lang="en-US" sz="3600" dirty="0"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sz="3600" dirty="0"/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7A20C6-195A-4672-8CC1-320115DEA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233148"/>
              </a:xfrm>
              <a:blipFill>
                <a:blip r:embed="rId2"/>
                <a:stretch>
                  <a:fillRect l="-1565" t="-30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57D9D-5446-4489-B803-2DEF2DE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z="2000" smtClean="0">
                <a:solidFill>
                  <a:schemeClr val="accent1"/>
                </a:solidFill>
              </a:rPr>
              <a:t>10</a:t>
            </a:fld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C0BE85-D8B8-4071-8752-97F4D719C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543" y="2436862"/>
            <a:ext cx="2888880" cy="26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6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D768-EC99-4673-A55B-BAF63BB155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DFS: Depth-First Search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A20C6-195A-4672-8CC1-320115DEA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314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600" dirty="0"/>
              <a:t>For graph exploration, we often need to perform some processing before / after recursive DFS.</a:t>
            </a:r>
          </a:p>
          <a:p>
            <a:pPr marL="3600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5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DFS(</a:t>
            </a:r>
            <a:r>
              <a:rPr lang="en-US" sz="3500" i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35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3600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5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PreVisit</a:t>
            </a:r>
            <a:r>
              <a:rPr lang="en-US" sz="35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500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35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3600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Mark </a:t>
            </a:r>
            <a:r>
              <a:rPr lang="en-US" sz="35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as ‘visited’</a:t>
            </a:r>
          </a:p>
          <a:p>
            <a:pPr marL="3600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</a:t>
            </a:r>
            <a:r>
              <a:rPr lang="en-US" sz="3500" i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in Adj(</a:t>
            </a:r>
            <a:r>
              <a:rPr lang="en-US" sz="35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3600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	if </a:t>
            </a:r>
            <a:r>
              <a:rPr lang="en-US" sz="3500" i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 is unvisited: DFS(</a:t>
            </a:r>
            <a:r>
              <a:rPr lang="en-US" sz="3500" i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)				</a:t>
            </a:r>
          </a:p>
          <a:p>
            <a:pPr marL="36000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5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PostVisit</a:t>
            </a:r>
            <a:r>
              <a:rPr lang="en-US" sz="35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500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3600" dirty="0">
              <a:cs typeface="Courier New" panose="02070309020205020404" pitchFamily="49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57D9D-5446-4489-B803-2DEF2DE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z="2000" smtClean="0">
                <a:solidFill>
                  <a:schemeClr val="accent1"/>
                </a:solidFill>
              </a:rPr>
              <a:t>11</a:t>
            </a:fld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D768-EC99-4673-A55B-BAF63BB155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DFS: explicit stack </a:t>
            </a:r>
            <a:r>
              <a:rPr lang="en-US" sz="4800" dirty="0" err="1"/>
              <a:t>implimentation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A20C6-195A-4672-8CC1-320115DEA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31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600" dirty="0"/>
              <a:t>Recursive implementation can lead to ‘stack overflow’ error </a:t>
            </a:r>
            <a:r>
              <a:rPr lang="en-US" sz="3600" dirty="0">
                <a:sym typeface="Wingdings" panose="05000000000000000000" pitchFamily="2" charset="2"/>
              </a:rPr>
              <a:t>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600" dirty="0">
                <a:sym typeface="Wingdings" panose="05000000000000000000" pitchFamily="2" charset="2"/>
              </a:rPr>
              <a:t>=&gt; An alternative implementation using explicit </a:t>
            </a:r>
            <a:r>
              <a:rPr lang="en-US" sz="3600" i="1" dirty="0">
                <a:sym typeface="Wingdings" panose="05000000000000000000" pitchFamily="2" charset="2"/>
              </a:rPr>
              <a:t>stack</a:t>
            </a:r>
            <a:r>
              <a:rPr lang="en-US" sz="3600" dirty="0">
                <a:sym typeface="Wingdings" panose="05000000000000000000" pitchFamily="2" charset="2"/>
              </a:rPr>
              <a:t>.</a:t>
            </a:r>
            <a:endParaRPr lang="en-US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57D9D-5446-4489-B803-2DEF2DE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z="2000" smtClean="0">
                <a:solidFill>
                  <a:schemeClr val="accent1"/>
                </a:solidFill>
              </a:rPr>
              <a:t>12</a:t>
            </a:fld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0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D768-EC99-4673-A55B-BAF63BB155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Stack: abstract data structure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A20C6-195A-4672-8CC1-320115DEA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314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600" i="1" dirty="0">
                <a:solidFill>
                  <a:srgbClr val="0070C0"/>
                </a:solidFill>
              </a:rPr>
              <a:t>Stack</a:t>
            </a:r>
            <a:r>
              <a:rPr lang="en-US" sz="3600" dirty="0"/>
              <a:t> = abstract data structure with two principal operations: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dirty="0"/>
              <a:t> Push(</a:t>
            </a:r>
            <a:r>
              <a:rPr lang="en-US" sz="3600" i="1" dirty="0"/>
              <a:t>item</a:t>
            </a:r>
            <a:r>
              <a:rPr lang="en-US" sz="3600" dirty="0"/>
              <a:t>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dirty="0"/>
              <a:t> Pop()</a:t>
            </a:r>
            <a:endParaRPr lang="ru-RU" sz="36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ru-RU" sz="36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600" dirty="0"/>
              <a:t>LIFO = Last-In, First-Out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57D9D-5446-4489-B803-2DEF2DE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z="2000" smtClean="0">
                <a:solidFill>
                  <a:schemeClr val="accent1"/>
                </a:solidFill>
              </a:rPr>
              <a:t>13</a:t>
            </a:fld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7EB2E7-CD3D-4C47-BAAF-1C8A90FE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059" y="2527736"/>
            <a:ext cx="2615583" cy="353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18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D768-EC99-4673-A55B-BAF63BB155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Stack: abstract data structure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A20C6-195A-4672-8CC1-320115DEA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2723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600" i="1" dirty="0">
                <a:solidFill>
                  <a:srgbClr val="0070C0"/>
                </a:solidFill>
              </a:rPr>
              <a:t>Stack</a:t>
            </a:r>
            <a:r>
              <a:rPr lang="en-US" sz="3600" dirty="0"/>
              <a:t> = abstract data structure with two principal operations: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dirty="0"/>
              <a:t>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Push(</a:t>
            </a:r>
            <a:r>
              <a:rPr lang="en-US" sz="3600" i="1" dirty="0"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dirty="0"/>
              <a:t>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Pop()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dirty="0"/>
              <a:t> [Get the top item]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1800" dirty="0">
              <a:cs typeface="Courier New" panose="02070309020205020404" pitchFamily="49" charset="0"/>
            </a:endParaRPr>
          </a:p>
          <a:p>
            <a:pPr marL="0" indent="0" algn="r">
              <a:lnSpc>
                <a:spcPct val="100000"/>
              </a:lnSpc>
              <a:spcBef>
                <a:spcPts val="1200"/>
              </a:spcBef>
              <a:buNone/>
            </a:pPr>
            <a:endParaRPr lang="en-US" sz="1800" dirty="0">
              <a:cs typeface="Courier New" panose="02070309020205020404" pitchFamily="49" charset="0"/>
            </a:endParaRPr>
          </a:p>
          <a:p>
            <a:pPr marL="0" indent="0" algn="r">
              <a:lnSpc>
                <a:spcPct val="100000"/>
              </a:lnSpc>
              <a:spcBef>
                <a:spcPts val="1200"/>
              </a:spcBef>
              <a:buNone/>
            </a:pPr>
            <a:endParaRPr lang="en-US" sz="1800" dirty="0">
              <a:cs typeface="Courier New" panose="02070309020205020404" pitchFamily="49" charset="0"/>
            </a:endParaRPr>
          </a:p>
          <a:p>
            <a:pPr marL="0" indent="0" algn="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800" dirty="0">
                <a:cs typeface="Courier New" panose="02070309020205020404" pitchFamily="49" charset="0"/>
              </a:rPr>
              <a:t>https://en.wikipedia.org/wiki/Stack_(abstract_data_type)</a:t>
            </a:r>
            <a:endParaRPr lang="en-US" sz="4000" dirty="0">
              <a:cs typeface="Courier New" panose="02070309020205020404" pitchFamily="49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57D9D-5446-4489-B803-2DEF2DE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z="2000" smtClean="0">
                <a:solidFill>
                  <a:schemeClr val="accent1"/>
                </a:solidFill>
              </a:rPr>
              <a:t>14</a:t>
            </a:fld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6582948-D28A-48D1-8A09-5C186F5B2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62" y="2252562"/>
            <a:ext cx="4905676" cy="343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012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D768-EC99-4673-A55B-BAF63BB155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Stack: abstract data structure</a:t>
            </a:r>
            <a:endParaRPr lang="ru-RU" sz="4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57D9D-5446-4489-B803-2DEF2DE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z="2000" smtClean="0">
                <a:solidFill>
                  <a:schemeClr val="accent1"/>
                </a:solidFill>
              </a:rPr>
              <a:t>15</a:t>
            </a:fld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CF1859-2B22-45A8-90BC-C59A0B815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2367"/>
            <a:ext cx="5550875" cy="4415468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270A8CF9-F955-479B-865D-0965FE5E2A23}"/>
              </a:ext>
            </a:extLst>
          </p:cNvPr>
          <p:cNvSpPr txBox="1">
            <a:spLocks/>
          </p:cNvSpPr>
          <p:nvPr/>
        </p:nvSpPr>
        <p:spPr>
          <a:xfrm>
            <a:off x="838199" y="6217920"/>
            <a:ext cx="5550877" cy="58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https://people.cs.vt.edu/~shaffer/Book/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20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D768-EC99-4673-A55B-BAF63BB155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Stack: implementation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A20C6-195A-4672-8CC1-320115DEA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272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600" dirty="0"/>
              <a:t>A stack data structure can be implemented in different ways: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dirty="0"/>
              <a:t> array based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dirty="0"/>
              <a:t> linked-list based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57D9D-5446-4489-B803-2DEF2DE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z="2000" smtClean="0">
                <a:solidFill>
                  <a:schemeClr val="accent1"/>
                </a:solidFill>
              </a:rPr>
              <a:t>16</a:t>
            </a:fld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43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D768-EC99-4673-A55B-BAF63BB155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Stack: array-based implementation</a:t>
            </a:r>
            <a:endParaRPr lang="ru-RU" sz="4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57D9D-5446-4489-B803-2DEF2DE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z="2000" smtClean="0">
                <a:solidFill>
                  <a:schemeClr val="accent1"/>
                </a:solidFill>
              </a:rPr>
              <a:t>17</a:t>
            </a:fld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EBA4D36-E4DC-4DA4-843D-91693A068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template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E&gt; 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ads_stack_array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Stack&lt;E&gt;</a:t>
            </a:r>
          </a:p>
          <a:p>
            <a:pPr marL="0" indent="0">
              <a:buNone/>
            </a:pPr>
            <a:r>
              <a:rPr lang="en-US" b="1" dirty="0"/>
              <a:t>Version 1: STL array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protected: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std::vector&lt;E&gt;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/>
              <a:t>Version 2: static array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protected: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E*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top;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index of the top item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resize();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34F5E0-28FD-4379-8AA0-0A7353EB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692" y="3536905"/>
            <a:ext cx="5157698" cy="11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21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D768-EC99-4673-A55B-BAF63BB155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Stack: dynamic list-based implementation</a:t>
            </a:r>
            <a:endParaRPr lang="ru-RU" sz="4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57D9D-5446-4489-B803-2DEF2DE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z="2000" smtClean="0">
                <a:solidFill>
                  <a:schemeClr val="accent1"/>
                </a:solidFill>
              </a:rPr>
              <a:t>18</a:t>
            </a:fld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EBA4D36-E4DC-4DA4-843D-91693A068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A dynamic list data structure with top (=head) pointer.</a:t>
            </a:r>
            <a:endParaRPr lang="ru-RU" dirty="0">
              <a:cs typeface="Courier New" panose="02070309020205020404" pitchFamily="49" charset="0"/>
            </a:endParaRPr>
          </a:p>
        </p:txBody>
      </p:sp>
      <p:sp>
        <p:nvSpPr>
          <p:cNvPr id="6" name="Выноска: стрелка вправо 5">
            <a:extLst>
              <a:ext uri="{FF2B5EF4-FFF2-40B4-BE49-F238E27FC236}">
                <a16:creationId xmlns:a16="http://schemas.microsoft.com/office/drawing/2014/main" id="{17574075-95CE-4308-9CC0-9468F0B30A0A}"/>
              </a:ext>
            </a:extLst>
          </p:cNvPr>
          <p:cNvSpPr/>
          <p:nvPr/>
        </p:nvSpPr>
        <p:spPr>
          <a:xfrm>
            <a:off x="1834066" y="2862682"/>
            <a:ext cx="2485221" cy="160642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5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</a:t>
            </a:r>
            <a:endParaRPr lang="ru-RU" dirty="0"/>
          </a:p>
        </p:txBody>
      </p:sp>
      <p:sp>
        <p:nvSpPr>
          <p:cNvPr id="9" name="Выноска: стрелка вправо 8">
            <a:extLst>
              <a:ext uri="{FF2B5EF4-FFF2-40B4-BE49-F238E27FC236}">
                <a16:creationId xmlns:a16="http://schemas.microsoft.com/office/drawing/2014/main" id="{535465BE-E410-4FB1-8529-18BF0C0ABD7A}"/>
              </a:ext>
            </a:extLst>
          </p:cNvPr>
          <p:cNvSpPr/>
          <p:nvPr/>
        </p:nvSpPr>
        <p:spPr>
          <a:xfrm>
            <a:off x="8770101" y="2807216"/>
            <a:ext cx="2472330" cy="160642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</a:t>
            </a:r>
            <a:endParaRPr lang="ru-RU" dirty="0"/>
          </a:p>
        </p:txBody>
      </p:sp>
      <p:sp>
        <p:nvSpPr>
          <p:cNvPr id="10" name="Выноска: стрелка вправо 9">
            <a:extLst>
              <a:ext uri="{FF2B5EF4-FFF2-40B4-BE49-F238E27FC236}">
                <a16:creationId xmlns:a16="http://schemas.microsoft.com/office/drawing/2014/main" id="{329F5439-D50E-4F50-A116-569CCD804078}"/>
              </a:ext>
            </a:extLst>
          </p:cNvPr>
          <p:cNvSpPr/>
          <p:nvPr/>
        </p:nvSpPr>
        <p:spPr>
          <a:xfrm>
            <a:off x="6511644" y="2774905"/>
            <a:ext cx="2258457" cy="160642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</a:t>
            </a:r>
            <a:endParaRPr lang="ru-RU" dirty="0"/>
          </a:p>
        </p:txBody>
      </p:sp>
      <p:sp>
        <p:nvSpPr>
          <p:cNvPr id="11" name="Выноска: стрелка вправо 10">
            <a:extLst>
              <a:ext uri="{FF2B5EF4-FFF2-40B4-BE49-F238E27FC236}">
                <a16:creationId xmlns:a16="http://schemas.microsoft.com/office/drawing/2014/main" id="{658D6B68-1E91-4AAF-A58A-BCD7AB2A6856}"/>
              </a:ext>
            </a:extLst>
          </p:cNvPr>
          <p:cNvSpPr/>
          <p:nvPr/>
        </p:nvSpPr>
        <p:spPr>
          <a:xfrm>
            <a:off x="4319287" y="2862683"/>
            <a:ext cx="2258457" cy="160642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item</a:t>
            </a:r>
            <a:endParaRPr lang="ru-RU" dirty="0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700971A7-D9DC-44D1-9871-205BFEDE3093}"/>
              </a:ext>
            </a:extLst>
          </p:cNvPr>
          <p:cNvSpPr/>
          <p:nvPr/>
        </p:nvSpPr>
        <p:spPr>
          <a:xfrm>
            <a:off x="838200" y="33358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</a:t>
            </a:r>
            <a:endParaRPr lang="ru-RU" dirty="0"/>
          </a:p>
        </p:txBody>
      </p:sp>
      <p:sp>
        <p:nvSpPr>
          <p:cNvPr id="14" name="Выноска: стрелка вправо 13">
            <a:extLst>
              <a:ext uri="{FF2B5EF4-FFF2-40B4-BE49-F238E27FC236}">
                <a16:creationId xmlns:a16="http://schemas.microsoft.com/office/drawing/2014/main" id="{00C9DAF1-873A-46FC-8EE2-CC17E2BB28D6}"/>
              </a:ext>
            </a:extLst>
          </p:cNvPr>
          <p:cNvSpPr/>
          <p:nvPr/>
        </p:nvSpPr>
        <p:spPr>
          <a:xfrm>
            <a:off x="3301498" y="5030947"/>
            <a:ext cx="1787870" cy="1228061"/>
          </a:xfrm>
          <a:prstGeom prst="right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New item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44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D768-EC99-4673-A55B-BAF63BB155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DFS: explicit stack implementation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7A20C6-195A-4672-8CC1-320115DEA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233148"/>
              </a:xfrm>
            </p:spPr>
            <p:txBody>
              <a:bodyPr>
                <a:normAutofit fontScale="70000" lnSpcReduction="20000"/>
              </a:bodyPr>
              <a:lstStyle/>
              <a:p>
                <a:pPr marL="36000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500" u="sng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StackDFS(G)</a:t>
                </a:r>
              </a:p>
              <a:p>
                <a:pPr marL="36000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Select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  <m:r>
                      <a:rPr lang="en-US" sz="35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lang="en-US" sz="35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𝑉</m:t>
                    </m:r>
                  </m:oMath>
                </a14:m>
                <a:endParaRPr lang="en-US" sz="35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6000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Push(s)</a:t>
                </a:r>
              </a:p>
              <a:p>
                <a:pPr marL="36000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 (stack is not empty):</a:t>
                </a:r>
              </a:p>
              <a:p>
                <a:pPr marL="36000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v = Pop()</a:t>
                </a:r>
              </a:p>
              <a:p>
                <a:pPr marL="36000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if v is unvisited:</a:t>
                </a:r>
              </a:p>
              <a:p>
                <a:pPr marL="36000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Mark </a:t>
                </a:r>
                <a:r>
                  <a:rPr lang="en-US" sz="35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</a:t>
                </a: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as ‘visited’</a:t>
                </a:r>
              </a:p>
              <a:p>
                <a:pPr marL="36000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For each </a:t>
                </a:r>
                <a:r>
                  <a:rPr lang="en-US" sz="35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</a:t>
                </a: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 Adj(</a:t>
                </a:r>
                <a:r>
                  <a:rPr lang="en-US" sz="35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</a:t>
                </a: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):</a:t>
                </a:r>
              </a:p>
              <a:p>
                <a:pPr marL="36000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Push(v)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7A20C6-195A-4672-8CC1-320115DEA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233148"/>
              </a:xfrm>
              <a:blipFill>
                <a:blip r:embed="rId2"/>
                <a:stretch>
                  <a:fillRect t="-2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57D9D-5446-4489-B803-2DEF2DE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z="2000" smtClean="0">
                <a:solidFill>
                  <a:schemeClr val="accent1"/>
                </a:solidFill>
              </a:rPr>
              <a:t>19</a:t>
            </a:fld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4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D768-EC99-4673-A55B-BAF63BB155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Graph traversals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A20C6-195A-4672-8CC1-320115DEA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600" dirty="0"/>
              <a:t>Graph G=(V,E).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600" dirty="0"/>
              <a:t>A graph </a:t>
            </a:r>
            <a:r>
              <a:rPr lang="en-US" sz="3600" i="1" dirty="0">
                <a:solidFill>
                  <a:srgbClr val="0070C0"/>
                </a:solidFill>
              </a:rPr>
              <a:t>traversal</a:t>
            </a:r>
            <a:r>
              <a:rPr lang="en-US" sz="3600" dirty="0"/>
              <a:t>: start at a certain vertex and visit other vertices of G in a specific order.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600" dirty="0"/>
              <a:t>Traversals let us explore the graph and discover its structure.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dirty="0"/>
              <a:t> Depth-first traversal (DFS)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dirty="0"/>
              <a:t> Breadth-first traversal (BFS)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57D9D-5446-4489-B803-2DEF2DE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z="2000" smtClean="0">
                <a:solidFill>
                  <a:schemeClr val="accent1"/>
                </a:solidFill>
              </a:rPr>
              <a:t>2</a:t>
            </a:fld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51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D768-EC99-4673-A55B-BAF63BB155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DFS: example</a:t>
            </a:r>
            <a:endParaRPr lang="ru-RU" sz="4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051776-700E-499C-86F1-D46DE1ED9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181" y="1969294"/>
            <a:ext cx="9291638" cy="383952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57D9D-5446-4489-B803-2DEF2DE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z="2000" smtClean="0">
                <a:solidFill>
                  <a:schemeClr val="accent1"/>
                </a:solidFill>
              </a:rPr>
              <a:t>20</a:t>
            </a:fld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8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D768-EC99-4673-A55B-BAF63BB155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Graph traversals</a:t>
            </a:r>
            <a:endParaRPr lang="ru-RU" sz="4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57D9D-5446-4489-B803-2DEF2DE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z="2000" smtClean="0">
                <a:solidFill>
                  <a:schemeClr val="accent1"/>
                </a:solidFill>
              </a:rPr>
              <a:t>3</a:t>
            </a:fld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D78CE5-086E-4457-8254-6B66CC174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60423"/>
            <a:ext cx="10515600" cy="2959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dirty="0"/>
              <a:t>https://www3.cs.stonybrook.edu/~skiena/combinatorica/animations/search.html</a:t>
            </a:r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11B715-E4DC-45D6-A18E-7EB61D394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128436" cy="41284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11712A-4126-4FFE-B389-32B12D3B8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801" y="1762125"/>
            <a:ext cx="4056999" cy="405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7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D768-EC99-4673-A55B-BAF63BB155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Graph connectivity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7A20C6-195A-4672-8CC1-320115DEA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74622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600" dirty="0"/>
                  <a:t>Graph G=(V,E).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600" dirty="0"/>
                  <a:t>A </a:t>
                </a:r>
                <a:r>
                  <a:rPr lang="en-US" sz="3600" i="1" dirty="0">
                    <a:solidFill>
                      <a:srgbClr val="0070C0"/>
                    </a:solidFill>
                  </a:rPr>
                  <a:t>path</a:t>
                </a:r>
                <a:r>
                  <a:rPr lang="en-US" sz="3600" dirty="0"/>
                  <a:t> (</a:t>
                </a:r>
                <a:r>
                  <a:rPr lang="en-US" sz="3600" i="1" dirty="0"/>
                  <a:t>walk</a:t>
                </a:r>
                <a:r>
                  <a:rPr lang="en-US" sz="3600" dirty="0"/>
                  <a:t>) is a sequence of edges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/>
                  <a:t> such that for each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the end-point vertex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/>
                  <a:t> is a start-point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600" dirty="0"/>
                  <a:t>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600" dirty="0"/>
                  <a:t>Alternative representation: a sequence of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600" dirty="0"/>
                  <a:t>The number of edges = </a:t>
                </a:r>
                <a:r>
                  <a:rPr lang="en-US" sz="3600" i="1" dirty="0"/>
                  <a:t>length </a:t>
                </a:r>
                <a:r>
                  <a:rPr lang="en-US" sz="3600" dirty="0"/>
                  <a:t>of the path.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7A20C6-195A-4672-8CC1-320115DEA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746229"/>
              </a:xfrm>
              <a:blipFill>
                <a:blip r:embed="rId2"/>
                <a:stretch>
                  <a:fillRect l="-1217" t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57D9D-5446-4489-B803-2DEF2DE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z="2000" smtClean="0">
                <a:solidFill>
                  <a:schemeClr val="accent1"/>
                </a:solidFill>
              </a:rPr>
              <a:t>4</a:t>
            </a:fld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75EAE0-DB6B-4AF4-8029-1A01020B0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59300"/>
            <a:ext cx="3981450" cy="19335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0483F6-3AA5-4E15-BFAA-8FA88D243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657" y="4571854"/>
            <a:ext cx="2025543" cy="20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4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D768-EC99-4673-A55B-BAF63BB155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Graph connectivity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7A20C6-195A-4672-8CC1-320115DEA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74622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sz="3600" dirty="0"/>
                  <a:t>A path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is a </a:t>
                </a:r>
                <a:r>
                  <a:rPr lang="en-US" sz="3600" i="1" dirty="0">
                    <a:solidFill>
                      <a:srgbClr val="0070C0"/>
                    </a:solidFill>
                  </a:rPr>
                  <a:t>cycle</a:t>
                </a:r>
                <a:r>
                  <a:rPr lang="en-US" sz="3600" dirty="0"/>
                  <a:t> </a:t>
                </a:r>
                <a:r>
                  <a:rPr lang="en-US" sz="3600" dirty="0" err="1"/>
                  <a:t>iff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dirty="0"/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sz="3600" dirty="0"/>
                  <a:t>A vertex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600" dirty="0"/>
                  <a:t> is </a:t>
                </a:r>
                <a:r>
                  <a:rPr lang="en-US" sz="3600" i="1" dirty="0">
                    <a:solidFill>
                      <a:srgbClr val="0070C0"/>
                    </a:solidFill>
                  </a:rPr>
                  <a:t>reachable</a:t>
                </a:r>
                <a:r>
                  <a:rPr lang="en-US" sz="3600" dirty="0"/>
                  <a:t> from the vertex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3600" dirty="0"/>
                  <a:t> on G </a:t>
                </a:r>
                <a:r>
                  <a:rPr lang="en-US" sz="3600" dirty="0" err="1"/>
                  <a:t>iff</a:t>
                </a:r>
                <a:r>
                  <a:rPr lang="en-US" sz="3600" dirty="0"/>
                  <a:t> there is a path on G from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3600" dirty="0"/>
                  <a:t> to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600" dirty="0"/>
                  <a:t> .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7A20C6-195A-4672-8CC1-320115DEA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746229"/>
              </a:xfrm>
              <a:blipFill>
                <a:blip r:embed="rId2"/>
                <a:stretch>
                  <a:fillRect l="-1623" t="-3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57D9D-5446-4489-B803-2DEF2DE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z="2000" smtClean="0">
                <a:solidFill>
                  <a:schemeClr val="accent1"/>
                </a:solidFill>
              </a:rPr>
              <a:t>5</a:t>
            </a:fld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75EAE0-DB6B-4AF4-8029-1A01020B0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59300"/>
            <a:ext cx="3981450" cy="19335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0483F6-3AA5-4E15-BFAA-8FA88D243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657" y="4571854"/>
            <a:ext cx="2025543" cy="20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5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D768-EC99-4673-A55B-BAF63BB155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Graph connectivity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7A20C6-195A-4672-8CC1-320115DEA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74622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sz="3600" dirty="0"/>
                  <a:t>A graph is called </a:t>
                </a:r>
                <a:r>
                  <a:rPr lang="en-US" sz="3600" i="1" dirty="0">
                    <a:solidFill>
                      <a:srgbClr val="0070C0"/>
                    </a:solidFill>
                  </a:rPr>
                  <a:t>connected</a:t>
                </a:r>
                <a:r>
                  <a:rPr lang="en-US" sz="3600" dirty="0"/>
                  <a:t> </a:t>
                </a:r>
                <a:r>
                  <a:rPr lang="en-US" sz="3600" dirty="0" err="1"/>
                  <a:t>iff</a:t>
                </a:r>
                <a:r>
                  <a:rPr lang="en-US" sz="3600" dirty="0"/>
                  <a:t> for each pair of vertices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lit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600" dirty="0"/>
                  <a:t> there is a path between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sz="3600" dirty="0"/>
                  <a:t>The maximally connected subgraphs of </a:t>
                </a:r>
                <a:r>
                  <a:rPr lang="en-US" sz="3600" i="1" dirty="0"/>
                  <a:t>G</a:t>
                </a:r>
                <a:r>
                  <a:rPr lang="en-US" sz="3600" dirty="0"/>
                  <a:t> are called </a:t>
                </a:r>
                <a:r>
                  <a:rPr lang="en-US" sz="3600" i="1" dirty="0">
                    <a:solidFill>
                      <a:srgbClr val="0070C0"/>
                    </a:solidFill>
                  </a:rPr>
                  <a:t>connected components</a:t>
                </a:r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7A20C6-195A-4672-8CC1-320115DEA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746229"/>
              </a:xfrm>
              <a:blipFill>
                <a:blip r:embed="rId2"/>
                <a:stretch>
                  <a:fillRect l="-1623" t="-3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57D9D-5446-4489-B803-2DEF2DE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z="2000" smtClean="0">
                <a:solidFill>
                  <a:schemeClr val="accent1"/>
                </a:solidFill>
              </a:rPr>
              <a:t>6</a:t>
            </a:fld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75EAE0-DB6B-4AF4-8029-1A01020B0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59300"/>
            <a:ext cx="3981450" cy="19335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0483F6-3AA5-4E15-BFAA-8FA88D243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657" y="4571854"/>
            <a:ext cx="2025543" cy="20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D768-EC99-4673-A55B-BAF63BB155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Graph connectivity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7A20C6-195A-4672-8CC1-320115DEA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23314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600" u="sng" dirty="0"/>
                  <a:t>Problem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600" dirty="0"/>
                  <a:t>Given a graph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, detect all its connected components.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sz="3600" dirty="0"/>
              </a:p>
              <a:p>
                <a:pPr marL="742950" indent="-742950">
                  <a:lnSpc>
                    <a:spcPct val="100000"/>
                  </a:lnSpc>
                  <a:spcBef>
                    <a:spcPts val="120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{0, 1,2,3,4}</m:t>
                    </m:r>
                  </m:oMath>
                </a14:m>
                <a:endParaRPr lang="en-US" sz="3600" dirty="0"/>
              </a:p>
              <a:p>
                <a:pPr marL="742950" indent="-742950">
                  <a:lnSpc>
                    <a:spcPct val="100000"/>
                  </a:lnSpc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3600" dirty="0"/>
                  <a:t>{5,6}</a:t>
                </a:r>
              </a:p>
              <a:p>
                <a:pPr marL="742950" indent="-742950">
                  <a:lnSpc>
                    <a:spcPct val="100000"/>
                  </a:lnSpc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3600" dirty="0"/>
                  <a:t>{7}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7A20C6-195A-4672-8CC1-320115DEA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233148"/>
              </a:xfrm>
              <a:blipFill>
                <a:blip r:embed="rId2"/>
                <a:stretch>
                  <a:fillRect l="-1623" t="-1871" r="-6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57D9D-5446-4489-B803-2DEF2DE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z="2000" smtClean="0">
                <a:solidFill>
                  <a:schemeClr val="accent1"/>
                </a:solidFill>
              </a:rPr>
              <a:t>7</a:t>
            </a:fld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75EAE0-DB6B-4AF4-8029-1A01020B0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464" y="3605066"/>
            <a:ext cx="5052461" cy="245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5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D768-EC99-4673-A55B-BAF63BB155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Graph connectivity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7A20C6-195A-4672-8CC1-320115DEA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23314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600" u="sng" dirty="0"/>
                  <a:t>Solution</a:t>
                </a:r>
              </a:p>
              <a:p>
                <a:pPr marL="742950" indent="-742950">
                  <a:lnSpc>
                    <a:spcPct val="100000"/>
                  </a:lnSpc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3600" dirty="0"/>
                  <a:t>Mark all vertices as ‘unvisited’.</a:t>
                </a:r>
              </a:p>
              <a:p>
                <a:pPr marL="742950" indent="-742950">
                  <a:lnSpc>
                    <a:spcPct val="100000"/>
                  </a:lnSpc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3600" dirty="0"/>
                  <a:t>While there is an unvisited vertex </a:t>
                </a:r>
                <a:r>
                  <a:rPr lang="en-US" sz="3600" i="1" dirty="0"/>
                  <a:t>s</a:t>
                </a:r>
                <a:r>
                  <a:rPr lang="en-US" sz="3600" dirty="0"/>
                  <a:t>:</a:t>
                </a:r>
              </a:p>
              <a:p>
                <a:pPr marL="742950" indent="-742950">
                  <a:lnSpc>
                    <a:spcPct val="100000"/>
                  </a:lnSpc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3600" dirty="0"/>
                  <a:t>        Initialize a new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600" dirty="0"/>
                  <a:t>.</a:t>
                </a:r>
              </a:p>
              <a:p>
                <a:pPr marL="742950" indent="-742950">
                  <a:lnSpc>
                    <a:spcPct val="100000"/>
                  </a:lnSpc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3600" dirty="0"/>
                  <a:t>        Start DFS/BFS from </a:t>
                </a:r>
                <a:r>
                  <a:rPr lang="en-US" sz="3600" i="1" dirty="0"/>
                  <a:t>s</a:t>
                </a:r>
                <a:r>
                  <a:rPr lang="en-US" sz="3600" dirty="0"/>
                  <a:t>.</a:t>
                </a:r>
              </a:p>
              <a:p>
                <a:pPr marL="742950" indent="-742950">
                  <a:lnSpc>
                    <a:spcPct val="100000"/>
                  </a:lnSpc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3600" dirty="0"/>
                  <a:t>        Visiting a vertex, put it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7A20C6-195A-4672-8CC1-320115DEA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233148"/>
              </a:xfrm>
              <a:blipFill>
                <a:blip r:embed="rId2"/>
                <a:stretch>
                  <a:fillRect l="-1797" t="-2158" b="-34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57D9D-5446-4489-B803-2DEF2DE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z="2000" smtClean="0">
                <a:solidFill>
                  <a:schemeClr val="accent1"/>
                </a:solidFill>
              </a:rPr>
              <a:t>8</a:t>
            </a:fld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75EAE0-DB6B-4AF4-8029-1A01020B0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976" y="1690688"/>
            <a:ext cx="3457824" cy="16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3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FD768-EC99-4673-A55B-BAF63BB155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DFS: Depth-First Search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7A20C6-195A-4672-8CC1-320115DEA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23314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600" dirty="0"/>
                  <a:t>Visiting a vertex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600" dirty="0"/>
                  <a:t>, recursively visit (start DFS) each of its unvisited neighbors.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500" u="sng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DFS(</a:t>
                </a:r>
                <a:r>
                  <a:rPr lang="en-US" sz="3500" i="1" u="sng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</a:t>
                </a:r>
                <a:r>
                  <a:rPr lang="en-US" sz="3500" u="sng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Mark </a:t>
                </a:r>
                <a:r>
                  <a:rPr lang="en-US" sz="35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</a:t>
                </a: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as ‘visited’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:r>
                  <a:rPr lang="en-US" sz="35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</a:t>
                </a: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 Adj(</a:t>
                </a:r>
                <a:r>
                  <a:rPr lang="en-US" sz="35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</a:t>
                </a: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if </a:t>
                </a:r>
                <a:r>
                  <a:rPr lang="en-US" sz="35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</a:t>
                </a: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is unvisited: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DFS(</a:t>
                </a:r>
                <a:r>
                  <a:rPr lang="en-US" sz="35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</a:t>
                </a:r>
                <a:r>
                  <a:rPr lang="en-US" sz="35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				 </a:t>
                </a:r>
                <a:r>
                  <a:rPr lang="en-US" sz="1500" dirty="0">
                    <a:cs typeface="Courier New" panose="02070309020205020404" pitchFamily="49" charset="0"/>
                  </a:rPr>
                  <a:t>https://en.wikipedia.org/wiki/Depth-first_search</a:t>
                </a:r>
                <a:endParaRPr lang="en-US" sz="3600" dirty="0"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sz="3600" dirty="0"/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7A20C6-195A-4672-8CC1-320115DEA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233148"/>
              </a:xfrm>
              <a:blipFill>
                <a:blip r:embed="rId2"/>
                <a:stretch>
                  <a:fillRect l="-1565" t="-30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D57D9D-5446-4489-B803-2DEF2DE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419AE-98B9-493A-B564-ECAA20E26245}" type="slidenum">
              <a:rPr lang="ru-RU" sz="2000" smtClean="0">
                <a:solidFill>
                  <a:schemeClr val="accent1"/>
                </a:solidFill>
              </a:rPr>
              <a:t>9</a:t>
            </a:fld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978E63-74EB-4570-9CE0-172DF5949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234" y="2323498"/>
            <a:ext cx="2947937" cy="29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219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827</Words>
  <Application>Microsoft Office PowerPoint</Application>
  <PresentationFormat>Широкоэкранный</PresentationFormat>
  <Paragraphs>136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 New</vt:lpstr>
      <vt:lpstr>Тема Office</vt:lpstr>
      <vt:lpstr>Algorithms and Data Structures  Module 1  Lecture 4 Graph traversals: depth-first search, breadth-first search and their applications. Part 1</vt:lpstr>
      <vt:lpstr>Graph traversals</vt:lpstr>
      <vt:lpstr>Graph traversals</vt:lpstr>
      <vt:lpstr>Graph connectivity</vt:lpstr>
      <vt:lpstr>Graph connectivity</vt:lpstr>
      <vt:lpstr>Graph connectivity</vt:lpstr>
      <vt:lpstr>Graph connectivity</vt:lpstr>
      <vt:lpstr>Graph connectivity</vt:lpstr>
      <vt:lpstr>DFS: Depth-First Search</vt:lpstr>
      <vt:lpstr>DFS: Depth-First Search</vt:lpstr>
      <vt:lpstr>DFS: Depth-First Search</vt:lpstr>
      <vt:lpstr>DFS: explicit stack implimentation</vt:lpstr>
      <vt:lpstr>Stack: abstract data structure</vt:lpstr>
      <vt:lpstr>Stack: abstract data structure</vt:lpstr>
      <vt:lpstr>Stack: abstract data structure</vt:lpstr>
      <vt:lpstr>Stack: implementation</vt:lpstr>
      <vt:lpstr>Stack: array-based implementation</vt:lpstr>
      <vt:lpstr>Stack: dynamic list-based implementation</vt:lpstr>
      <vt:lpstr>DFS: explicit stack implementation</vt:lpstr>
      <vt:lpstr>DFS: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 and Data Structures</dc:title>
  <dc:creator>Адигеев Михаил Георгиевич</dc:creator>
  <cp:lastModifiedBy>Адигеев Михаил Георгиевич</cp:lastModifiedBy>
  <cp:revision>179</cp:revision>
  <dcterms:created xsi:type="dcterms:W3CDTF">2021-02-08T14:38:35Z</dcterms:created>
  <dcterms:modified xsi:type="dcterms:W3CDTF">2021-03-08T13:55:49Z</dcterms:modified>
</cp:coreProperties>
</file>