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y="5143500" cx="9144000"/>
  <p:notesSz cx="6858000" cy="9144000"/>
  <p:embeddedFontLst>
    <p:embeddedFont>
      <p:font typeface="Roboto"/>
      <p:regular r:id="rId50"/>
      <p:bold r:id="rId51"/>
      <p:italic r:id="rId52"/>
      <p:boldItalic r:id="rId53"/>
    </p:embeddedFont>
    <p:embeddedFont>
      <p:font typeface="PT Sans Narrow"/>
      <p:regular r:id="rId54"/>
      <p:bold r:id="rId55"/>
    </p:embeddedFont>
    <p:embeddedFont>
      <p:font typeface="JetBrains Mono"/>
      <p:regular r:id="rId56"/>
      <p:bold r:id="rId57"/>
      <p:italic r:id="rId58"/>
      <p:boldItalic r:id="rId59"/>
    </p:embeddedFont>
    <p:embeddedFont>
      <p:font typeface="Open Sans"/>
      <p:regular r:id="rId60"/>
      <p:bold r:id="rId61"/>
      <p:italic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OpenSans-italic.fntdata"/><Relationship Id="rId61" Type="http://schemas.openxmlformats.org/officeDocument/2006/relationships/font" Target="fonts/OpenSans-bold.fntdata"/><Relationship Id="rId20" Type="http://schemas.openxmlformats.org/officeDocument/2006/relationships/slide" Target="slides/slide15.xml"/><Relationship Id="rId63" Type="http://schemas.openxmlformats.org/officeDocument/2006/relationships/font" Target="fonts/OpenSans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OpenSans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-bold.fntdata"/><Relationship Id="rId50" Type="http://schemas.openxmlformats.org/officeDocument/2006/relationships/font" Target="fonts/Roboto-regular.fntdata"/><Relationship Id="rId53" Type="http://schemas.openxmlformats.org/officeDocument/2006/relationships/font" Target="fonts/Roboto-boldItalic.fntdata"/><Relationship Id="rId52" Type="http://schemas.openxmlformats.org/officeDocument/2006/relationships/font" Target="fonts/Roboto-italic.fntdata"/><Relationship Id="rId11" Type="http://schemas.openxmlformats.org/officeDocument/2006/relationships/slide" Target="slides/slide6.xml"/><Relationship Id="rId55" Type="http://schemas.openxmlformats.org/officeDocument/2006/relationships/font" Target="fonts/PTSansNarrow-bold.fntdata"/><Relationship Id="rId10" Type="http://schemas.openxmlformats.org/officeDocument/2006/relationships/slide" Target="slides/slide5.xml"/><Relationship Id="rId54" Type="http://schemas.openxmlformats.org/officeDocument/2006/relationships/font" Target="fonts/PTSansNarrow-regular.fntdata"/><Relationship Id="rId13" Type="http://schemas.openxmlformats.org/officeDocument/2006/relationships/slide" Target="slides/slide8.xml"/><Relationship Id="rId57" Type="http://schemas.openxmlformats.org/officeDocument/2006/relationships/font" Target="fonts/JetBrainsMono-bold.fntdata"/><Relationship Id="rId12" Type="http://schemas.openxmlformats.org/officeDocument/2006/relationships/slide" Target="slides/slide7.xml"/><Relationship Id="rId56" Type="http://schemas.openxmlformats.org/officeDocument/2006/relationships/font" Target="fonts/JetBrainsMono-regular.fntdata"/><Relationship Id="rId15" Type="http://schemas.openxmlformats.org/officeDocument/2006/relationships/slide" Target="slides/slide10.xml"/><Relationship Id="rId59" Type="http://schemas.openxmlformats.org/officeDocument/2006/relationships/font" Target="fonts/JetBrainsMono-boldItalic.fntdata"/><Relationship Id="rId14" Type="http://schemas.openxmlformats.org/officeDocument/2006/relationships/slide" Target="slides/slide9.xml"/><Relationship Id="rId58" Type="http://schemas.openxmlformats.org/officeDocument/2006/relationships/font" Target="fonts/JetBrainsMono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a2b1655efb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a2b1655efb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2b1655efb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a2b1655efb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a2b1655efb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a2b1655efb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a2b1655efb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a2b1655efb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a2b1655efb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a2b1655efb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a2b1655efb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a2b1655efb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a2b1655efb_0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a2b1655efb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a2b1655efb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a2b1655efb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a2b1655efb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a2b1655efb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a2b1655efb_0_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a2b1655efb_0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a2b1655efb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a2b1655efb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a2b1655efb_0_4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a2b1655efb_0_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a2b1655efb_0_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a2b1655efb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a2b1655efb_0_4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a2b1655efb_0_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a2b1655efb_0_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a2b1655efb_0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a2b1655efb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a2b1655efb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a2b1655efb_0_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a2b1655efb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a2b1655efb_0_5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a2b1655efb_0_5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a2b1655efb_0_4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a2b1655efb_0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a2b1655efb_0_4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a2b1655efb_0_4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a2b1655efb_0_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a2b1655efb_0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a2b1655efb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a2b1655efb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a2b1655efb_0_4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a2b1655efb_0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a2b1655efb_0_5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a2b1655efb_0_5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a2b1655efb_0_5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a2b1655efb_0_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a2b1655efb_0_5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a2b1655efb_0_5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a2b1655efb_0_5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a2b1655efb_0_5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a2b1655efb_0_5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a2b1655efb_0_5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a2b1655efb_0_5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a2b1655efb_0_5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a2b1655efb_0_5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a2b1655efb_0_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a2b1655efb_0_5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a2b1655efb_0_5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a2b1655efb_0_5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a2b1655efb_0_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a2b1655efb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a2b1655efb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a2b1655efb_0_5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a2b1655efb_0_5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a2b1655efb_0_6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a2b1655efb_0_6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a2b1655efb_0_6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a2b1655efb_0_6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a2b1655efb_0_6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2a2b1655efb_0_6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a2b1655efb_0_6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a2b1655efb_0_6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a2b1655efb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a2b1655efb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a2b1655efb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a2b1655efb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a2b1655efb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a2b1655efb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a2b1655efb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a2b1655efb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a2b1655efb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a2b1655efb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gif"/><Relationship Id="rId4" Type="http://schemas.openxmlformats.org/officeDocument/2006/relationships/image" Target="../media/image40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Relationship Id="rId4" Type="http://schemas.openxmlformats.org/officeDocument/2006/relationships/image" Target="../media/image42.png"/><Relationship Id="rId5" Type="http://schemas.openxmlformats.org/officeDocument/2006/relationships/image" Target="../media/image33.png"/><Relationship Id="rId6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2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Relationship Id="rId4" Type="http://schemas.openxmlformats.org/officeDocument/2006/relationships/image" Target="../media/image4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Relationship Id="rId4" Type="http://schemas.openxmlformats.org/officeDocument/2006/relationships/image" Target="../media/image39.png"/><Relationship Id="rId5" Type="http://schemas.openxmlformats.org/officeDocument/2006/relationships/image" Target="../media/image32.png"/><Relationship Id="rId6" Type="http://schemas.openxmlformats.org/officeDocument/2006/relationships/image" Target="../media/image3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7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5.png"/><Relationship Id="rId4" Type="http://schemas.openxmlformats.org/officeDocument/2006/relationships/image" Target="../media/image4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gif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3.gif"/><Relationship Id="rId4" Type="http://schemas.openxmlformats.org/officeDocument/2006/relationships/image" Target="../media/image61.gif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8.gif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7.png"/><Relationship Id="rId4" Type="http://schemas.openxmlformats.org/officeDocument/2006/relationships/image" Target="../media/image50.png"/><Relationship Id="rId5" Type="http://schemas.openxmlformats.org/officeDocument/2006/relationships/image" Target="../media/image4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5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Процедурное текстурирование</a:t>
            </a:r>
            <a:endParaRPr/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Шумы, шейдеры, шершавости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Визуализация расстояния до точки</a:t>
            </a:r>
            <a:endParaRPr/>
          </a:p>
        </p:txBody>
      </p:sp>
      <p:sp>
        <p:nvSpPr>
          <p:cNvPr id="132" name="Google Shape;132;p22"/>
          <p:cNvSpPr txBox="1"/>
          <p:nvPr>
            <p:ph idx="1" type="body"/>
          </p:nvPr>
        </p:nvSpPr>
        <p:spPr>
          <a:xfrm>
            <a:off x="311700" y="1229875"/>
            <a:ext cx="36024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void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fragment()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pos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UV.xy;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dist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distance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(pos,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0.5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COLOR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vec4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vec3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(dist),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8725" y="1195600"/>
            <a:ext cx="3041725" cy="3030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Пороговое значение</a:t>
            </a:r>
            <a:endParaRPr/>
          </a:p>
        </p:txBody>
      </p:sp>
      <p:sp>
        <p:nvSpPr>
          <p:cNvPr id="139" name="Google Shape;139;p23"/>
          <p:cNvSpPr txBox="1"/>
          <p:nvPr>
            <p:ph idx="1" type="body"/>
          </p:nvPr>
        </p:nvSpPr>
        <p:spPr>
          <a:xfrm>
            <a:off x="311700" y="1266325"/>
            <a:ext cx="38421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uniform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Border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: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hint_range(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void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fragment()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pos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UV.xy;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dist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distance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(pos,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0.5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binary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(dist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&gt;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Border) / 2.0;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COLOR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vec4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vec3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(binary),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6150" y="290325"/>
            <a:ext cx="1952025" cy="19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6152" y="2538750"/>
            <a:ext cx="1952026" cy="196232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3"/>
          <p:cNvSpPr txBox="1"/>
          <p:nvPr/>
        </p:nvSpPr>
        <p:spPr>
          <a:xfrm>
            <a:off x="4696975" y="290325"/>
            <a:ext cx="11706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Border =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0.4</a:t>
            </a:r>
            <a:endParaRPr/>
          </a:p>
        </p:txBody>
      </p:sp>
      <p:sp>
        <p:nvSpPr>
          <p:cNvPr id="143" name="Google Shape;143;p23"/>
          <p:cNvSpPr txBox="1"/>
          <p:nvPr/>
        </p:nvSpPr>
        <p:spPr>
          <a:xfrm>
            <a:off x="4696975" y="2538750"/>
            <a:ext cx="11706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Border =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0.2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Много порогов</a:t>
            </a:r>
            <a:endParaRPr/>
          </a:p>
        </p:txBody>
      </p:sp>
      <p:sp>
        <p:nvSpPr>
          <p:cNvPr id="149" name="Google Shape;149;p24"/>
          <p:cNvSpPr txBox="1"/>
          <p:nvPr>
            <p:ph idx="1" type="body"/>
          </p:nvPr>
        </p:nvSpPr>
        <p:spPr>
          <a:xfrm>
            <a:off x="311700" y="1266325"/>
            <a:ext cx="36570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uniform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Stripes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5.0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void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fragment()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pos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UV.xy;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dist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distance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(pos,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0.5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dist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mod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(dist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Stripes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2.0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color;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if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(pos.x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+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pos.y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&lt;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    color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dist;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} </a:t>
            </a:r>
            <a:r>
              <a:rPr lang="ru" sz="10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else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    color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(dist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&gt;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0.5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}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COLOR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vec4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vec3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(color),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050">
              <a:solidFill>
                <a:srgbClr val="0000FF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pic>
        <p:nvPicPr>
          <p:cNvPr id="150" name="Google Shape;1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0176" y="1100975"/>
            <a:ext cx="2952475" cy="294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Анимация в шейдере</a:t>
            </a:r>
            <a:endParaRPr/>
          </a:p>
        </p:txBody>
      </p:sp>
      <p:sp>
        <p:nvSpPr>
          <p:cNvPr id="156" name="Google Shape;156;p25"/>
          <p:cNvSpPr txBox="1"/>
          <p:nvPr>
            <p:ph idx="1" type="body"/>
          </p:nvPr>
        </p:nvSpPr>
        <p:spPr>
          <a:xfrm>
            <a:off x="311700" y="1266325"/>
            <a:ext cx="46443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uniform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Stripes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5.0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uniform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vec3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Color1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: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source_color;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uniform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vec3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Color2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: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source_color;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void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fragment()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pos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UV.xy;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dist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distance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(pos,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0.5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))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TIME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/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10.0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dist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mod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(dist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Stripes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2.0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vec3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color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mix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(Color1, Color2,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(dist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&gt;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0.5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COLOR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vec4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(color,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7650" y="173424"/>
            <a:ext cx="2282424" cy="22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7650" y="2523775"/>
            <a:ext cx="2282425" cy="2261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Функция </a:t>
            </a:r>
            <a:r>
              <a:rPr lang="ru">
                <a:latin typeface="JetBrains Mono"/>
                <a:ea typeface="JetBrains Mono"/>
                <a:cs typeface="JetBrains Mono"/>
                <a:sym typeface="JetBrains Mono"/>
              </a:rPr>
              <a:t>mix</a:t>
            </a:r>
            <a:endParaRPr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164" name="Google Shape;164;p26"/>
          <p:cNvSpPr txBox="1"/>
          <p:nvPr>
            <p:ph idx="1" type="body"/>
          </p:nvPr>
        </p:nvSpPr>
        <p:spPr>
          <a:xfrm>
            <a:off x="311700" y="1266325"/>
            <a:ext cx="3088200" cy="49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Линейная интерполяция</a:t>
            </a:r>
            <a:endParaRPr/>
          </a:p>
        </p:txBody>
      </p:sp>
      <p:pic>
        <p:nvPicPr>
          <p:cNvPr id="165" name="Google Shape;16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225" y="1996550"/>
            <a:ext cx="2755525" cy="265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22875"/>
            <a:ext cx="3665800" cy="224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6"/>
          <p:cNvSpPr txBox="1"/>
          <p:nvPr/>
        </p:nvSpPr>
        <p:spPr>
          <a:xfrm>
            <a:off x="3902950" y="2844675"/>
            <a:ext cx="5168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void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fragment()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pos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UV.xy;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vec3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color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mix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(Color1, Color2,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clamp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(pos.x,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COLOR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vec4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(color,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Шахматы</a:t>
            </a:r>
            <a:endParaRPr/>
          </a:p>
        </p:txBody>
      </p:sp>
      <p:sp>
        <p:nvSpPr>
          <p:cNvPr id="173" name="Google Shape;173;p27"/>
          <p:cNvSpPr txBox="1"/>
          <p:nvPr>
            <p:ph idx="1" type="body"/>
          </p:nvPr>
        </p:nvSpPr>
        <p:spPr>
          <a:xfrm>
            <a:off x="311700" y="1266325"/>
            <a:ext cx="43221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uniform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Scal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e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void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fragment()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pos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UV.xy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Scale;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ipos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floor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(pos));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color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((ipos.x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+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ipos.y)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%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COLOR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vec4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vec3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(color),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3300" y="139550"/>
            <a:ext cx="1994675" cy="200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7"/>
          <p:cNvSpPr txBox="1"/>
          <p:nvPr/>
        </p:nvSpPr>
        <p:spPr>
          <a:xfrm>
            <a:off x="5053425" y="139550"/>
            <a:ext cx="1081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Scale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5.0</a:t>
            </a:r>
            <a:endParaRPr/>
          </a:p>
        </p:txBody>
      </p:sp>
      <p:pic>
        <p:nvPicPr>
          <p:cNvPr id="176" name="Google Shape;17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9910" y="2618450"/>
            <a:ext cx="2061450" cy="207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7"/>
          <p:cNvSpPr txBox="1"/>
          <p:nvPr/>
        </p:nvSpPr>
        <p:spPr>
          <a:xfrm>
            <a:off x="5082425" y="2618450"/>
            <a:ext cx="1148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Scale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5.0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Квадратные тайлы</a:t>
            </a:r>
            <a:endParaRPr/>
          </a:p>
        </p:txBody>
      </p:sp>
      <p:sp>
        <p:nvSpPr>
          <p:cNvPr id="183" name="Google Shape;183;p28"/>
          <p:cNvSpPr txBox="1"/>
          <p:nvPr>
            <p:ph idx="1" type="body"/>
          </p:nvPr>
        </p:nvSpPr>
        <p:spPr>
          <a:xfrm>
            <a:off x="311700" y="1266325"/>
            <a:ext cx="46785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if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(UV.x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+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UV.y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&lt;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COLOR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vec4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floor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(UV.xy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Scale)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/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Scale,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 </a:t>
            </a:r>
            <a:r>
              <a:rPr lang="ru" sz="10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else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pos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UV.xy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Scale;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lpos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pos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floor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(pos);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dist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min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   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min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(lpos.x, lpos.y),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   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min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lpos.x,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lpos.y)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) *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2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COLOR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vec4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vec3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dist,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2850" y="1010075"/>
            <a:ext cx="2973225" cy="296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Вращение пространства</a:t>
            </a:r>
            <a:endParaRPr/>
          </a:p>
        </p:txBody>
      </p:sp>
      <p:sp>
        <p:nvSpPr>
          <p:cNvPr id="190" name="Google Shape;190;p29"/>
          <p:cNvSpPr txBox="1"/>
          <p:nvPr>
            <p:ph idx="1" type="body"/>
          </p:nvPr>
        </p:nvSpPr>
        <p:spPr>
          <a:xfrm>
            <a:off x="311700" y="1266325"/>
            <a:ext cx="35748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sin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(Angle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/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180.0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PI);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c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cos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(Angle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/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180.0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PI);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mat2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rot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mat2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(c,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s),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(s, c));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pos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rot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UV.xy;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AF00D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if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(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distance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(pos,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))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&lt;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Border)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...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 </a:t>
            </a:r>
            <a:r>
              <a:rPr lang="ru" sz="10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else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...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0875" y="982713"/>
            <a:ext cx="3211975" cy="317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Шумы</a:t>
            </a:r>
            <a:endParaRPr/>
          </a:p>
        </p:txBody>
      </p:sp>
      <p:pic>
        <p:nvPicPr>
          <p:cNvPr id="197" name="Google Shape;19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9838" y="728613"/>
            <a:ext cx="3686275" cy="368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0"/>
          <p:cNvSpPr txBox="1"/>
          <p:nvPr>
            <p:ph idx="1" type="body"/>
          </p:nvPr>
        </p:nvSpPr>
        <p:spPr>
          <a:xfrm>
            <a:off x="311700" y="1266325"/>
            <a:ext cx="3855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Заполняют плоскость или пространство уникальным рисунком, который затем можно использовать для получения текстуры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Случайные числа в шейдерах</a:t>
            </a:r>
            <a:endParaRPr/>
          </a:p>
        </p:txBody>
      </p:sp>
      <p:sp>
        <p:nvSpPr>
          <p:cNvPr id="204" name="Google Shape;204;p31"/>
          <p:cNvSpPr txBox="1"/>
          <p:nvPr>
            <p:ph idx="1" type="body"/>
          </p:nvPr>
        </p:nvSpPr>
        <p:spPr>
          <a:xfrm>
            <a:off x="311700" y="1266325"/>
            <a:ext cx="34104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Можем получить хеш числа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Умножаем зерно на простые числа и побитово сдвигаем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/>
              <a:t>В качестве зерна можно использовать, например, координаты фрагмента</a:t>
            </a:r>
            <a:endParaRPr/>
          </a:p>
        </p:txBody>
      </p:sp>
      <p:sp>
        <p:nvSpPr>
          <p:cNvPr id="205" name="Google Shape;205;p31"/>
          <p:cNvSpPr txBox="1"/>
          <p:nvPr/>
        </p:nvSpPr>
        <p:spPr>
          <a:xfrm>
            <a:off x="4894175" y="1547375"/>
            <a:ext cx="3708300" cy="23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int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hash_1(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int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 v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^=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32063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&gt;&gt;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5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 v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^=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51577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&gt;&gt;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 v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^=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43573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&gt;&gt;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return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int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hash_2(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int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x,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int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y)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return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hash_1(x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^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hash_1(y));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Зачем нужно процедурное текстурирование?</a:t>
            </a:r>
            <a:endParaRPr/>
          </a:p>
        </p:txBody>
      </p:sp>
      <p:sp>
        <p:nvSpPr>
          <p:cNvPr id="73" name="Google Shape;73;p14"/>
          <p:cNvSpPr txBox="1"/>
          <p:nvPr>
            <p:ph idx="1" type="body"/>
          </p:nvPr>
        </p:nvSpPr>
        <p:spPr>
          <a:xfrm>
            <a:off x="311700" y="1229875"/>
            <a:ext cx="6597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Художников тяжело поймать, особенно на мехмате</a:t>
            </a:r>
            <a:endParaRPr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613" y="1962850"/>
            <a:ext cx="4581525" cy="140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/>
        </p:nvSpPr>
        <p:spPr>
          <a:xfrm>
            <a:off x="764338" y="3447850"/>
            <a:ext cx="55041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(скриншот использован с разрешения автора)</a:t>
            </a:r>
            <a:endParaRPr sz="1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Случайные числа в шейдерах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2"/>
          <p:cNvSpPr txBox="1"/>
          <p:nvPr>
            <p:ph idx="1" type="body"/>
          </p:nvPr>
        </p:nvSpPr>
        <p:spPr>
          <a:xfrm>
            <a:off x="3848650" y="1273175"/>
            <a:ext cx="50898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#define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RANDOM_MOD (1u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&lt;&lt;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10u)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u_random(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int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hash)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return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uint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(hash)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%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RANDOM_MOD)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/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(RANDOM_MOD);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s_random(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int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hash)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return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u_random(hash)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2.0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2"/>
          <p:cNvSpPr txBox="1"/>
          <p:nvPr>
            <p:ph idx="1" type="body"/>
          </p:nvPr>
        </p:nvSpPr>
        <p:spPr>
          <a:xfrm>
            <a:off x="311700" y="1266325"/>
            <a:ext cx="34104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Сделаем сразу функции знакового (от -1 до 1) и беззнакового (от 0 до 1) рандома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/>
              <a:t>На вход принимают хеш, возвращают float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Белый шум</a:t>
            </a:r>
            <a:endParaRPr/>
          </a:p>
        </p:txBody>
      </p:sp>
      <p:sp>
        <p:nvSpPr>
          <p:cNvPr id="218" name="Google Shape;218;p33"/>
          <p:cNvSpPr txBox="1"/>
          <p:nvPr>
            <p:ph idx="1" type="body"/>
          </p:nvPr>
        </p:nvSpPr>
        <p:spPr>
          <a:xfrm>
            <a:off x="311700" y="1266325"/>
            <a:ext cx="3986100" cy="307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pos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UV.xy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Scale;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ipos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floor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(pos));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color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u_random(hash_2(ipos.x, ipos.y));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COLOR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vec4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vec3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(color),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0825" y="2618449"/>
            <a:ext cx="2016175" cy="20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3"/>
          <p:cNvSpPr txBox="1"/>
          <p:nvPr/>
        </p:nvSpPr>
        <p:spPr>
          <a:xfrm>
            <a:off x="5053425" y="139550"/>
            <a:ext cx="1148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Scale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10</a:t>
            </a:r>
            <a:endParaRPr sz="1050">
              <a:solidFill>
                <a:srgbClr val="098658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221" name="Google Shape;221;p33"/>
          <p:cNvSpPr txBox="1"/>
          <p:nvPr/>
        </p:nvSpPr>
        <p:spPr>
          <a:xfrm>
            <a:off x="5082425" y="2618450"/>
            <a:ext cx="1148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Scale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100</a:t>
            </a:r>
            <a:endParaRPr/>
          </a:p>
        </p:txBody>
      </p:sp>
      <p:pic>
        <p:nvPicPr>
          <p:cNvPr id="222" name="Google Shape;22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0825" y="139550"/>
            <a:ext cx="2016175" cy="201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Плохой рандом</a:t>
            </a:r>
            <a:endParaRPr/>
          </a:p>
        </p:txBody>
      </p:sp>
      <p:sp>
        <p:nvSpPr>
          <p:cNvPr id="228" name="Google Shape;228;p34"/>
          <p:cNvSpPr txBox="1"/>
          <p:nvPr>
            <p:ph idx="1" type="body"/>
          </p:nvPr>
        </p:nvSpPr>
        <p:spPr>
          <a:xfrm>
            <a:off x="1058850" y="1283463"/>
            <a:ext cx="2320500" cy="142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int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hash_1(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int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v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^=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216091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&gt;&gt;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3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v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^=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524287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&gt;&gt;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5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v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^=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131071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&gt;&gt;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return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/>
          </a:p>
        </p:txBody>
      </p:sp>
      <p:pic>
        <p:nvPicPr>
          <p:cNvPr id="229" name="Google Shape;22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150" y="2835300"/>
            <a:ext cx="1913525" cy="18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4"/>
          <p:cNvSpPr txBox="1"/>
          <p:nvPr/>
        </p:nvSpPr>
        <p:spPr>
          <a:xfrm>
            <a:off x="5394550" y="1283475"/>
            <a:ext cx="2124900" cy="10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int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hash_1(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int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v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^=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216091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&gt;&gt;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return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pic>
        <p:nvPicPr>
          <p:cNvPr id="231" name="Google Shape;23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4313" y="2772800"/>
            <a:ext cx="1885372" cy="18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Плохой рандом</a:t>
            </a:r>
            <a:endParaRPr/>
          </a:p>
        </p:txBody>
      </p:sp>
      <p:pic>
        <p:nvPicPr>
          <p:cNvPr id="237" name="Google Shape;23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0625" y="1195150"/>
            <a:ext cx="5708275" cy="28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5"/>
          <p:cNvSpPr txBox="1"/>
          <p:nvPr/>
        </p:nvSpPr>
        <p:spPr>
          <a:xfrm>
            <a:off x="1576550" y="4243000"/>
            <a:ext cx="21111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Самописный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9" name="Google Shape;239;p35"/>
          <p:cNvSpPr txBox="1"/>
          <p:nvPr/>
        </p:nvSpPr>
        <p:spPr>
          <a:xfrm>
            <a:off x="5394550" y="4201900"/>
            <a:ext cx="26595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Встроенный в Unity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Simple Noise</a:t>
            </a:r>
            <a:endParaRPr/>
          </a:p>
        </p:txBody>
      </p:sp>
      <p:sp>
        <p:nvSpPr>
          <p:cNvPr id="245" name="Google Shape;245;p36"/>
          <p:cNvSpPr txBox="1"/>
          <p:nvPr>
            <p:ph idx="1" type="body"/>
          </p:nvPr>
        </p:nvSpPr>
        <p:spPr>
          <a:xfrm>
            <a:off x="2769250" y="618425"/>
            <a:ext cx="4599300" cy="3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/>
              <a:t>(на самом деле, я не знаю общепринятого названия)</a:t>
            </a:r>
            <a:endParaRPr sz="1200"/>
          </a:p>
        </p:txBody>
      </p:sp>
      <p:pic>
        <p:nvPicPr>
          <p:cNvPr id="246" name="Google Shape;24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9925" y="979025"/>
            <a:ext cx="1856875" cy="186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9925" y="3036575"/>
            <a:ext cx="1856875" cy="186123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6"/>
          <p:cNvSpPr txBox="1"/>
          <p:nvPr/>
        </p:nvSpPr>
        <p:spPr>
          <a:xfrm>
            <a:off x="5533250" y="979025"/>
            <a:ext cx="1148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Scale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10</a:t>
            </a:r>
            <a:endParaRPr sz="1050">
              <a:solidFill>
                <a:srgbClr val="098658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249" name="Google Shape;249;p36"/>
          <p:cNvSpPr txBox="1"/>
          <p:nvPr/>
        </p:nvSpPr>
        <p:spPr>
          <a:xfrm>
            <a:off x="5562250" y="3036575"/>
            <a:ext cx="1148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Scale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100</a:t>
            </a:r>
            <a:endParaRPr/>
          </a:p>
        </p:txBody>
      </p:sp>
      <p:sp>
        <p:nvSpPr>
          <p:cNvPr id="250" name="Google Shape;250;p36"/>
          <p:cNvSpPr txBox="1"/>
          <p:nvPr/>
        </p:nvSpPr>
        <p:spPr>
          <a:xfrm>
            <a:off x="212475" y="1152425"/>
            <a:ext cx="5017500" cy="36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simple_noise_2(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pos)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ipos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floor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(pos));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inxt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floor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(pos))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+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p00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u_random(hash_2(ipos.x, ipos.y));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p01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u_random(hash_2(ipos.x, inxt.y));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p10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u_random(hash_2(inxt.x, ipos.y));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p11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u_random(hash_2(inxt.x, inxt.y));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p0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mix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(p00, p10, pos.x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(ipos.x));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p1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mix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(p01, p11, pos.x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(ipos.x));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mix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(p0, p1, pos.y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(ipos.y));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return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Фрактальный шум</a:t>
            </a:r>
            <a:endParaRPr/>
          </a:p>
        </p:txBody>
      </p:sp>
      <p:sp>
        <p:nvSpPr>
          <p:cNvPr id="256" name="Google Shape;256;p37"/>
          <p:cNvSpPr txBox="1"/>
          <p:nvPr>
            <p:ph idx="1" type="body"/>
          </p:nvPr>
        </p:nvSpPr>
        <p:spPr>
          <a:xfrm>
            <a:off x="0" y="1252625"/>
            <a:ext cx="42603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simple_fractal_2(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pos,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int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iters)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res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scale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sum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for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int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i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 i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&lt;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iters; i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++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    res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+=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simple_noise_2(pos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scale)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/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scale;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    sum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+=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/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scale;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    scale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2.0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}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return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clamp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(res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/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sum,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/>
          </a:p>
        </p:txBody>
      </p:sp>
      <p:pic>
        <p:nvPicPr>
          <p:cNvPr id="257" name="Google Shape;25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4400" y="2560973"/>
            <a:ext cx="2047900" cy="2047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4394" y="318194"/>
            <a:ext cx="2047900" cy="20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8750" y="2576244"/>
            <a:ext cx="2047900" cy="2032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8744" y="318200"/>
            <a:ext cx="2047900" cy="2042818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7"/>
          <p:cNvSpPr txBox="1"/>
          <p:nvPr/>
        </p:nvSpPr>
        <p:spPr>
          <a:xfrm>
            <a:off x="5106675" y="0"/>
            <a:ext cx="945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iters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</a:t>
            </a:r>
            <a:endParaRPr sz="1050">
              <a:solidFill>
                <a:srgbClr val="098658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262" name="Google Shape;262;p37"/>
          <p:cNvSpPr txBox="1"/>
          <p:nvPr/>
        </p:nvSpPr>
        <p:spPr>
          <a:xfrm>
            <a:off x="7335400" y="0"/>
            <a:ext cx="945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iters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2</a:t>
            </a:r>
            <a:endParaRPr sz="1050">
              <a:solidFill>
                <a:srgbClr val="098658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263" name="Google Shape;263;p37"/>
          <p:cNvSpPr txBox="1"/>
          <p:nvPr/>
        </p:nvSpPr>
        <p:spPr>
          <a:xfrm>
            <a:off x="5106675" y="4608850"/>
            <a:ext cx="945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iters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4</a:t>
            </a:r>
            <a:endParaRPr sz="1050">
              <a:solidFill>
                <a:srgbClr val="098658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264" name="Google Shape;264;p37"/>
          <p:cNvSpPr txBox="1"/>
          <p:nvPr/>
        </p:nvSpPr>
        <p:spPr>
          <a:xfrm>
            <a:off x="7335400" y="4608850"/>
            <a:ext cx="1068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iters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10</a:t>
            </a:r>
            <a:endParaRPr sz="1050">
              <a:solidFill>
                <a:srgbClr val="098658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Обобщение для n-мерного пространства</a:t>
            </a:r>
            <a:endParaRPr/>
          </a:p>
        </p:txBody>
      </p:sp>
      <p:sp>
        <p:nvSpPr>
          <p:cNvPr id="270" name="Google Shape;270;p38"/>
          <p:cNvSpPr txBox="1"/>
          <p:nvPr>
            <p:ph idx="1" type="body"/>
          </p:nvPr>
        </p:nvSpPr>
        <p:spPr>
          <a:xfrm>
            <a:off x="311700" y="1266325"/>
            <a:ext cx="33828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Для построения simple-noise в n-мерном пространстве, необходимо выбрать все возможные 2</a:t>
            </a:r>
            <a:r>
              <a:rPr baseline="30000" lang="ru"/>
              <a:t>n</a:t>
            </a:r>
            <a:r>
              <a:rPr lang="ru"/>
              <a:t> точек n-мерного куба и проинтерполировать случайные значения в вершинах куба между ними</a:t>
            </a:r>
            <a:endParaRPr baseline="30000"/>
          </a:p>
        </p:txBody>
      </p:sp>
      <p:pic>
        <p:nvPicPr>
          <p:cNvPr id="271" name="Google Shape;27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9675" y="1299827"/>
            <a:ext cx="3382800" cy="332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Шум Перлина</a:t>
            </a:r>
            <a:endParaRPr/>
          </a:p>
        </p:txBody>
      </p:sp>
      <p:sp>
        <p:nvSpPr>
          <p:cNvPr id="277" name="Google Shape;277;p39"/>
          <p:cNvSpPr txBox="1"/>
          <p:nvPr/>
        </p:nvSpPr>
        <p:spPr>
          <a:xfrm>
            <a:off x="281025" y="1357200"/>
            <a:ext cx="4181400" cy="3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Задаём векторное поле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perlin_gradient_2(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pos)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x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s_random(hash_3(pos.x, pos.y,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y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s_random(hash_3(pos.x, pos.y,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return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normalize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(x, y));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8" name="Google Shape;27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2475" y="728613"/>
            <a:ext cx="3708130" cy="368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Шум Перлина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40"/>
          <p:cNvSpPr txBox="1"/>
          <p:nvPr>
            <p:ph idx="1" type="body"/>
          </p:nvPr>
        </p:nvSpPr>
        <p:spPr>
          <a:xfrm>
            <a:off x="311700" y="1266325"/>
            <a:ext cx="4061400" cy="37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perlin_noise_2(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pos)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ipos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floor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(pos));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inxt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floor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(pos))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+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p00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ipos;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p01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(ipos.x, inxt.y);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p10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(inxt.x, ipos.y);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p11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inxt;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v00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dot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(perlin_gradient_2(p00), pos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(p00));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v01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dot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(perlin_gradient_2(p01), pos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(p01));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v10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dot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(perlin_gradient_2(p10), pos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(p10));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v11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dot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(perlin_gradient_2(p11), pos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(p11));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v0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mix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(v00, v10, pos.x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(ipos.x));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v1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mix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(v01, v11, pos.x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(ipos.x));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mix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(v0, v1, pos.y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(ipos.y));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return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0.5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+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0.5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1050">
              <a:solidFill>
                <a:srgbClr val="0000FF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pic>
        <p:nvPicPr>
          <p:cNvPr id="285" name="Google Shape;28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0950" y="358900"/>
            <a:ext cx="3163451" cy="4089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Шум Перлина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6125" y="738525"/>
            <a:ext cx="2877450" cy="2854826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1"/>
          <p:cNvSpPr txBox="1"/>
          <p:nvPr/>
        </p:nvSpPr>
        <p:spPr>
          <a:xfrm>
            <a:off x="5241100" y="3859125"/>
            <a:ext cx="27075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Что-то пошло не так…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3" name="Google Shape;293;p41"/>
          <p:cNvSpPr txBox="1"/>
          <p:nvPr>
            <p:ph idx="1" type="body"/>
          </p:nvPr>
        </p:nvSpPr>
        <p:spPr>
          <a:xfrm>
            <a:off x="311700" y="1266325"/>
            <a:ext cx="4061400" cy="37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perlin_noise_2(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pos)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ipos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floor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(pos));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inxt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floor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(pos))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+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p00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ipos;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p01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(ipos.x, inxt.y);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p10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(inxt.x, ipos.y);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p11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inxt;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v00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dot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(perlin_gradient_2(p00), pos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(p00));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v01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dot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(perlin_gradient_2(p01), pos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(p01));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v10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dot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(perlin_gradient_2(p10), pos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(p10));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v11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dot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(perlin_gradient_2(p11), pos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(p11));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v0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mix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(v00, v10, pos.x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(ipos.x));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v1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mix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(v01, v11, pos.x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(ipos.x));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mix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(v0, v1, pos.y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(ipos.y));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return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0.5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+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0.5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1050">
              <a:solidFill>
                <a:srgbClr val="0000FF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Зачем нужно процедурное текстурирование?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5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Бесплатные бесшовные текстуры благодаря использованию мировых координат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4475" y="1795300"/>
            <a:ext cx="5196177" cy="300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JetBrains Mono"/>
                <a:ea typeface="JetBrains Mono"/>
                <a:cs typeface="JetBrains Mono"/>
                <a:sym typeface="JetBrains Mono"/>
              </a:rPr>
              <a:t>smoothstep</a:t>
            </a:r>
            <a:endParaRPr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pic>
        <p:nvPicPr>
          <p:cNvPr id="299" name="Google Shape;29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425" y="1440325"/>
            <a:ext cx="3034975" cy="295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275" y="639925"/>
            <a:ext cx="3700005" cy="368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2"/>
          <p:cNvSpPr txBox="1"/>
          <p:nvPr/>
        </p:nvSpPr>
        <p:spPr>
          <a:xfrm>
            <a:off x="5881225" y="212500"/>
            <a:ext cx="11928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mix</a:t>
            </a:r>
            <a:endParaRPr sz="1800">
              <a:solidFill>
                <a:schemeClr val="dk2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302" name="Google Shape;302;p42"/>
          <p:cNvSpPr txBox="1"/>
          <p:nvPr/>
        </p:nvSpPr>
        <p:spPr>
          <a:xfrm>
            <a:off x="5483275" y="4429650"/>
            <a:ext cx="19887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smoothstep</a:t>
            </a:r>
            <a:endParaRPr sz="1800">
              <a:solidFill>
                <a:schemeClr val="dk2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303" name="Google Shape;303;p42"/>
          <p:cNvSpPr txBox="1"/>
          <p:nvPr/>
        </p:nvSpPr>
        <p:spPr>
          <a:xfrm>
            <a:off x="450913" y="44939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v0 + (3.0 - f * 2.0) * f * f * (v1 - v0)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Шум Перлина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9" name="Google Shape;30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425" y="1284250"/>
            <a:ext cx="3316024" cy="32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3975" y="1284250"/>
            <a:ext cx="3296324" cy="329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Фрактальный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шум Перлина</a:t>
            </a:r>
            <a:endParaRPr/>
          </a:p>
        </p:txBody>
      </p:sp>
      <p:pic>
        <p:nvPicPr>
          <p:cNvPr id="316" name="Google Shape;31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4900" y="346225"/>
            <a:ext cx="2028600" cy="204132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4"/>
          <p:cNvSpPr txBox="1"/>
          <p:nvPr/>
        </p:nvSpPr>
        <p:spPr>
          <a:xfrm>
            <a:off x="5106675" y="0"/>
            <a:ext cx="945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iters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</a:t>
            </a:r>
            <a:endParaRPr sz="1050">
              <a:solidFill>
                <a:srgbClr val="098658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318" name="Google Shape;318;p44"/>
          <p:cNvSpPr txBox="1"/>
          <p:nvPr/>
        </p:nvSpPr>
        <p:spPr>
          <a:xfrm>
            <a:off x="7335400" y="0"/>
            <a:ext cx="945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iters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2</a:t>
            </a:r>
            <a:endParaRPr sz="1050">
              <a:solidFill>
                <a:srgbClr val="098658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319" name="Google Shape;319;p44"/>
          <p:cNvSpPr txBox="1"/>
          <p:nvPr/>
        </p:nvSpPr>
        <p:spPr>
          <a:xfrm>
            <a:off x="5106675" y="4608850"/>
            <a:ext cx="945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iters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4</a:t>
            </a:r>
            <a:endParaRPr sz="1050">
              <a:solidFill>
                <a:srgbClr val="098658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320" name="Google Shape;320;p44"/>
          <p:cNvSpPr txBox="1"/>
          <p:nvPr/>
        </p:nvSpPr>
        <p:spPr>
          <a:xfrm>
            <a:off x="7335400" y="4608850"/>
            <a:ext cx="1068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iters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10</a:t>
            </a:r>
            <a:endParaRPr sz="1050">
              <a:solidFill>
                <a:srgbClr val="098658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pic>
        <p:nvPicPr>
          <p:cNvPr id="321" name="Google Shape;32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9725" y="352775"/>
            <a:ext cx="2028599" cy="202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4902" y="2571750"/>
            <a:ext cx="2028598" cy="2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9725" y="2580250"/>
            <a:ext cx="2028600" cy="20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4"/>
          <p:cNvSpPr txBox="1"/>
          <p:nvPr/>
        </p:nvSpPr>
        <p:spPr>
          <a:xfrm>
            <a:off x="253625" y="1761625"/>
            <a:ext cx="4222500" cy="29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perlin_fractal_2(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pos,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int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iters)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res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scale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sum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for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int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i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 i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&lt;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iters; i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++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    res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+=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perlin_noise_2(pos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scale)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/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scale;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    sum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+=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/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scale;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    scale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2.0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}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return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res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/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sum;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Шум симплекс</a:t>
            </a:r>
            <a:endParaRPr/>
          </a:p>
        </p:txBody>
      </p:sp>
      <p:pic>
        <p:nvPicPr>
          <p:cNvPr id="330" name="Google Shape;33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6275" y="1270550"/>
            <a:ext cx="3711140" cy="368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5"/>
          <p:cNvSpPr txBox="1"/>
          <p:nvPr/>
        </p:nvSpPr>
        <p:spPr>
          <a:xfrm>
            <a:off x="424975" y="1631400"/>
            <a:ext cx="3591900" cy="25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Улучшение шума Перлина (красивее и быстрее)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До недавнего времени был запатентован, но начиная с 08.01.2022 может быть использован кем угодно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Шум симплекс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7" name="Google Shape;33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7400" y="1104450"/>
            <a:ext cx="3708088" cy="368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6"/>
          <p:cNvSpPr txBox="1"/>
          <p:nvPr/>
        </p:nvSpPr>
        <p:spPr>
          <a:xfrm>
            <a:off x="274175" y="1446325"/>
            <a:ext cx="3804300" cy="3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Разбивает пространство на треугольники (симплексы), а не квадраты, таким образом для высоких размерностей вычисляется быстрее шума Перлина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Благодаря треугольникам, возникает меньше визуальных артефактов 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Шум симплекс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47"/>
          <p:cNvSpPr txBox="1"/>
          <p:nvPr>
            <p:ph idx="1" type="body"/>
          </p:nvPr>
        </p:nvSpPr>
        <p:spPr>
          <a:xfrm>
            <a:off x="311700" y="1903800"/>
            <a:ext cx="3191100" cy="193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Аналогично перлину, вычисляются скалярные произведения векторов, однако метод их интерполяции иной</a:t>
            </a:r>
            <a:endParaRPr/>
          </a:p>
        </p:txBody>
      </p:sp>
      <p:pic>
        <p:nvPicPr>
          <p:cNvPr id="345" name="Google Shape;34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5475" y="999138"/>
            <a:ext cx="3701570" cy="368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8"/>
          <p:cNvSpPr txBox="1"/>
          <p:nvPr>
            <p:ph type="title"/>
          </p:nvPr>
        </p:nvSpPr>
        <p:spPr>
          <a:xfrm>
            <a:off x="311700" y="445025"/>
            <a:ext cx="4575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Фрактальный шум симплекс в трёхмерном пространстве</a:t>
            </a:r>
            <a:endParaRPr/>
          </a:p>
        </p:txBody>
      </p:sp>
      <p:sp>
        <p:nvSpPr>
          <p:cNvPr id="351" name="Google Shape;351;p48"/>
          <p:cNvSpPr txBox="1"/>
          <p:nvPr>
            <p:ph idx="1" type="body"/>
          </p:nvPr>
        </p:nvSpPr>
        <p:spPr>
          <a:xfrm>
            <a:off x="311700" y="2166025"/>
            <a:ext cx="3547500" cy="117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Объективно самый красивый из своего семейства</a:t>
            </a:r>
            <a:endParaRPr/>
          </a:p>
        </p:txBody>
      </p:sp>
      <p:pic>
        <p:nvPicPr>
          <p:cNvPr id="352" name="Google Shape;35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9600" y="1252375"/>
            <a:ext cx="3288600" cy="323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Диаграммы Вороного</a:t>
            </a:r>
            <a:endParaRPr/>
          </a:p>
        </p:txBody>
      </p:sp>
      <p:pic>
        <p:nvPicPr>
          <p:cNvPr id="358" name="Google Shape;35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6400" y="214950"/>
            <a:ext cx="2266400" cy="22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2682" y="2654000"/>
            <a:ext cx="2230118" cy="223427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9"/>
          <p:cNvSpPr txBox="1"/>
          <p:nvPr/>
        </p:nvSpPr>
        <p:spPr>
          <a:xfrm>
            <a:off x="311700" y="1089875"/>
            <a:ext cx="5147700" cy="39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voronoi_noise_2(</a:t>
            </a:r>
            <a:r>
              <a:rPr lang="ru" sz="9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pos) {</a:t>
            </a:r>
            <a:endParaRPr sz="9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9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ipos </a:t>
            </a:r>
            <a:r>
              <a:rPr lang="ru" sz="9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9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9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floor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(pos));</a:t>
            </a:r>
            <a:endParaRPr sz="9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9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dist </a:t>
            </a:r>
            <a:r>
              <a:rPr lang="ru" sz="9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9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9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/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9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0.0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9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9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color </a:t>
            </a:r>
            <a:r>
              <a:rPr lang="ru" sz="9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9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9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/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9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0.0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9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9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9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for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(</a:t>
            </a:r>
            <a:r>
              <a:rPr lang="ru" sz="9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int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i </a:t>
            </a:r>
            <a:r>
              <a:rPr lang="ru" sz="9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9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9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 i </a:t>
            </a:r>
            <a:r>
              <a:rPr lang="ru" sz="9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&lt;=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9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 i</a:t>
            </a:r>
            <a:r>
              <a:rPr lang="ru" sz="9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++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</a:t>
            </a:r>
            <a:endParaRPr sz="9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9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for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(</a:t>
            </a:r>
            <a:r>
              <a:rPr lang="ru" sz="9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int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j </a:t>
            </a:r>
            <a:r>
              <a:rPr lang="ru" sz="9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9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9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 j </a:t>
            </a:r>
            <a:r>
              <a:rPr lang="ru" sz="9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&lt;=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9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 j</a:t>
            </a:r>
            <a:r>
              <a:rPr lang="ru" sz="9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++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 {</a:t>
            </a:r>
            <a:endParaRPr sz="9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    </a:t>
            </a:r>
            <a:r>
              <a:rPr lang="ru" sz="9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l_ipos </a:t>
            </a:r>
            <a:r>
              <a:rPr lang="ru" sz="9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ipos </a:t>
            </a:r>
            <a:r>
              <a:rPr lang="ru" sz="9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+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9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(i, j);</a:t>
            </a:r>
            <a:endParaRPr sz="9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    </a:t>
            </a:r>
            <a:r>
              <a:rPr lang="ru" sz="9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voronoi_pos </a:t>
            </a:r>
            <a:r>
              <a:rPr lang="ru" sz="9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9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(l_ipos) </a:t>
            </a:r>
            <a:r>
              <a:rPr lang="ru" sz="9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+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vornoi_delta_2(l_ipos);</a:t>
            </a:r>
            <a:endParaRPr sz="9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    </a:t>
            </a:r>
            <a:r>
              <a:rPr lang="ru" sz="9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l_dist </a:t>
            </a:r>
            <a:r>
              <a:rPr lang="ru" sz="9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9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distance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(pos, voronoi_pos);</a:t>
            </a:r>
            <a:endParaRPr sz="9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   </a:t>
            </a:r>
            <a:endParaRPr sz="9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    </a:t>
            </a:r>
            <a:r>
              <a:rPr lang="ru" sz="9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if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(dist </a:t>
            </a:r>
            <a:r>
              <a:rPr lang="ru" sz="9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&gt;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l_dist) {</a:t>
            </a:r>
            <a:endParaRPr sz="9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        dist </a:t>
            </a:r>
            <a:r>
              <a:rPr lang="ru" sz="9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l_dist;</a:t>
            </a:r>
            <a:endParaRPr sz="9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        color </a:t>
            </a:r>
            <a:r>
              <a:rPr lang="ru" sz="9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voronoi_color_2(l_ipos);</a:t>
            </a:r>
            <a:endParaRPr sz="9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    }</a:t>
            </a:r>
            <a:endParaRPr sz="9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}</a:t>
            </a:r>
            <a:endParaRPr sz="9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9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9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return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9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(dist, color);</a:t>
            </a:r>
            <a:endParaRPr sz="9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9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Взвешенные диаграммы Вороного </a:t>
            </a:r>
            <a:endParaRPr/>
          </a:p>
        </p:txBody>
      </p:sp>
      <p:pic>
        <p:nvPicPr>
          <p:cNvPr id="366" name="Google Shape;36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1650" y="1215725"/>
            <a:ext cx="3507575" cy="33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50"/>
          <p:cNvSpPr txBox="1"/>
          <p:nvPr/>
        </p:nvSpPr>
        <p:spPr>
          <a:xfrm>
            <a:off x="311700" y="1152425"/>
            <a:ext cx="5070000" cy="3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voronoi_weighted_weight_2(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pos)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rand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simplex_fractal_2(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(pos)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/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5.0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5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return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mix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0.1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, rand);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...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if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(dist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weight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&gt;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l_dist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l_weight)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dist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l_dist;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color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voronoi_weighted_color_2(l_ipos);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weight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l_weight;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...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Диаграммы Вороного с выколотыми точками</a:t>
            </a:r>
            <a:endParaRPr/>
          </a:p>
        </p:txBody>
      </p:sp>
      <p:sp>
        <p:nvSpPr>
          <p:cNvPr id="373" name="Google Shape;373;p51"/>
          <p:cNvSpPr txBox="1"/>
          <p:nvPr>
            <p:ph idx="1" type="body"/>
          </p:nvPr>
        </p:nvSpPr>
        <p:spPr>
          <a:xfrm>
            <a:off x="109675" y="1266325"/>
            <a:ext cx="5325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bool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voronoi_deleting_delete_2(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pos,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delete_chance)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rand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simplex_fractal_2(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(pos)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/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10.0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4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return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rand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&lt;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delete_chance;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...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if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(voronoi_deleting_delete_2(l_ipos, delete_chance))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AF00D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continue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...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4" name="Google Shape;37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0225" y="1266325"/>
            <a:ext cx="3429000" cy="340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Зачем нужно процедурное текстурирование?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311700" y="1229875"/>
            <a:ext cx="8520600" cy="6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Анимированные текстуры</a:t>
            </a:r>
            <a:endParaRPr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4925" y="1770100"/>
            <a:ext cx="5060432" cy="296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Вода из Вороного</a:t>
            </a:r>
            <a:endParaRPr/>
          </a:p>
        </p:txBody>
      </p:sp>
      <p:sp>
        <p:nvSpPr>
          <p:cNvPr id="380" name="Google Shape;380;p52"/>
          <p:cNvSpPr txBox="1"/>
          <p:nvPr>
            <p:ph idx="1" type="body"/>
          </p:nvPr>
        </p:nvSpPr>
        <p:spPr>
          <a:xfrm>
            <a:off x="3553900" y="484900"/>
            <a:ext cx="49251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Трёхмерный Вороной, третьим измерением время</a:t>
            </a:r>
            <a:endParaRPr/>
          </a:p>
        </p:txBody>
      </p:sp>
      <p:pic>
        <p:nvPicPr>
          <p:cNvPr id="381" name="Google Shape;38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3037" y="1792732"/>
            <a:ext cx="3088200" cy="3033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758" y="1792712"/>
            <a:ext cx="3088200" cy="3033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Вращение координат</a:t>
            </a:r>
            <a:endParaRPr/>
          </a:p>
        </p:txBody>
      </p:sp>
      <p:pic>
        <p:nvPicPr>
          <p:cNvPr id="388" name="Google Shape;38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3100" y="968950"/>
            <a:ext cx="3704524" cy="368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3"/>
          <p:cNvSpPr txBox="1"/>
          <p:nvPr/>
        </p:nvSpPr>
        <p:spPr>
          <a:xfrm>
            <a:off x="0" y="1076175"/>
            <a:ext cx="5093100" cy="35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void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fragment() {</a:t>
            </a:r>
            <a:endParaRPr sz="8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8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pos </a:t>
            </a:r>
            <a:r>
              <a:rPr lang="ru" sz="8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UV.xy </a:t>
            </a:r>
            <a:r>
              <a:rPr lang="ru" sz="8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Scale;</a:t>
            </a:r>
            <a:endParaRPr sz="8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8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8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rot_pos </a:t>
            </a:r>
            <a:r>
              <a:rPr lang="ru" sz="8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pos </a:t>
            </a:r>
            <a:r>
              <a:rPr lang="ru" sz="8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/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8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3.0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;</a:t>
            </a:r>
            <a:endParaRPr sz="8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8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a </a:t>
            </a:r>
            <a:r>
              <a:rPr lang="ru" sz="8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simplex_fractal_2(rot_pos, </a:t>
            </a:r>
            <a:r>
              <a:rPr lang="ru" sz="8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2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 </a:t>
            </a:r>
            <a:r>
              <a:rPr lang="ru" sz="8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PI </a:t>
            </a:r>
            <a:r>
              <a:rPr lang="ru" sz="8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8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2.0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endParaRPr sz="8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457200" lvl="0" marL="182880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8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sin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(TIME) </a:t>
            </a:r>
            <a:r>
              <a:rPr lang="ru" sz="8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RotationStrength;</a:t>
            </a:r>
            <a:endParaRPr sz="8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8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 </a:t>
            </a:r>
            <a:r>
              <a:rPr lang="ru" sz="8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8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sin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(a);</a:t>
            </a:r>
            <a:endParaRPr sz="8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8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c </a:t>
            </a:r>
            <a:r>
              <a:rPr lang="ru" sz="8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8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cos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(a);</a:t>
            </a:r>
            <a:endParaRPr sz="8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8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mat2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rot </a:t>
            </a:r>
            <a:r>
              <a:rPr lang="ru" sz="8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8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mat2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endParaRPr sz="8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    </a:t>
            </a:r>
            <a:r>
              <a:rPr lang="ru" sz="8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(c, </a:t>
            </a:r>
            <a:r>
              <a:rPr lang="ru" sz="8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s),</a:t>
            </a:r>
            <a:endParaRPr sz="8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    </a:t>
            </a:r>
            <a:r>
              <a:rPr lang="ru" sz="8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(s, c)</a:t>
            </a:r>
            <a:endParaRPr sz="8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);</a:t>
            </a:r>
            <a:endParaRPr sz="8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pos </a:t>
            </a:r>
            <a:r>
              <a:rPr lang="ru" sz="8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rot </a:t>
            </a:r>
            <a:r>
              <a:rPr lang="ru" sz="8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pos;</a:t>
            </a:r>
            <a:endParaRPr sz="8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8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8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l_pos </a:t>
            </a:r>
            <a:r>
              <a:rPr lang="ru" sz="8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pos </a:t>
            </a:r>
            <a:r>
              <a:rPr lang="ru" sz="8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-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8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floor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(pos);</a:t>
            </a:r>
            <a:endParaRPr sz="8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8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float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dist </a:t>
            </a:r>
            <a:r>
              <a:rPr lang="ru" sz="8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8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abs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(l_pos.x);</a:t>
            </a:r>
            <a:endParaRPr sz="8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8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COLOR </a:t>
            </a:r>
            <a:r>
              <a:rPr lang="ru" sz="8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8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vec4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ru" sz="850">
                <a:solidFill>
                  <a:srgbClr val="795E26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mix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(Color1, Color2, dist), </a:t>
            </a:r>
            <a:r>
              <a:rPr lang="ru" sz="8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);</a:t>
            </a:r>
            <a:endParaRPr sz="8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8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Применение шумов в вершинных шейдерах</a:t>
            </a:r>
            <a:endParaRPr/>
          </a:p>
        </p:txBody>
      </p:sp>
      <p:sp>
        <p:nvSpPr>
          <p:cNvPr id="395" name="Google Shape;395;p54"/>
          <p:cNvSpPr txBox="1"/>
          <p:nvPr>
            <p:ph idx="1" type="body"/>
          </p:nvPr>
        </p:nvSpPr>
        <p:spPr>
          <a:xfrm>
            <a:off x="2849700" y="1533675"/>
            <a:ext cx="3444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Как я чищу картошку</a:t>
            </a:r>
            <a:endParaRPr/>
          </a:p>
        </p:txBody>
      </p:sp>
      <p:pic>
        <p:nvPicPr>
          <p:cNvPr id="396" name="Google Shape;39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3171" y="2376275"/>
            <a:ext cx="3555249" cy="205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289050"/>
            <a:ext cx="2966650" cy="223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8420" y="2374537"/>
            <a:ext cx="2326380" cy="2059514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4"/>
          <p:cNvSpPr txBox="1"/>
          <p:nvPr>
            <p:ph idx="1" type="body"/>
          </p:nvPr>
        </p:nvSpPr>
        <p:spPr>
          <a:xfrm>
            <a:off x="108150" y="1533675"/>
            <a:ext cx="3444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Картошка</a:t>
            </a:r>
            <a:endParaRPr/>
          </a:p>
        </p:txBody>
      </p:sp>
      <p:sp>
        <p:nvSpPr>
          <p:cNvPr id="400" name="Google Shape;400;p54"/>
          <p:cNvSpPr txBox="1"/>
          <p:nvPr>
            <p:ph idx="1" type="body"/>
          </p:nvPr>
        </p:nvSpPr>
        <p:spPr>
          <a:xfrm>
            <a:off x="5939313" y="1533675"/>
            <a:ext cx="3444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Как мама чистит картошку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Применение шумов в вершинных шейдерах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6" name="Google Shape;40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6375" y="1106025"/>
            <a:ext cx="5545651" cy="368627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5"/>
          <p:cNvSpPr txBox="1"/>
          <p:nvPr/>
        </p:nvSpPr>
        <p:spPr>
          <a:xfrm>
            <a:off x="102825" y="2145475"/>
            <a:ext cx="3000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VERTEX </a:t>
            </a: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+=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NORMAL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45720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simplex_fractal_3(pos,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45720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*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Roughness;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Спасибо за внимание!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Зачем нужно процедурное текстурирование?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Бесконечные не повторяющиеся паттерны</a:t>
            </a:r>
            <a:endParaRPr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0750" y="1110421"/>
            <a:ext cx="3424450" cy="327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097" y="2076447"/>
            <a:ext cx="6115224" cy="25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Зачем нужно процедурное текстурирование?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Это красиво</a:t>
            </a:r>
            <a:endParaRPr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0400" y="1295500"/>
            <a:ext cx="3259525" cy="312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7201" y="1653026"/>
            <a:ext cx="3163250" cy="318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404" y="2103800"/>
            <a:ext cx="2928500" cy="283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План лекции</a:t>
            </a:r>
            <a:endParaRPr/>
          </a:p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trike="sngStrike"/>
              <a:t>Реклама процедурного текстурирования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Геометрия пространства и основные формы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Шумы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ru"/>
              <a:t>Простые шумы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ru"/>
              <a:t>Перлин, симплекс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ru"/>
              <a:t>Вороной (с модификациями)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Комбинации шумов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Техники создания текстур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Место действия</a:t>
            </a:r>
            <a:endParaRPr/>
          </a:p>
        </p:txBody>
      </p:sp>
      <p:sp>
        <p:nvSpPr>
          <p:cNvPr id="118" name="Google Shape;118;p20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Godot Engine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Двухмерный квадрат 1x1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GLSL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Фрагментный шейдер</a:t>
            </a:r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4425" y="459275"/>
            <a:ext cx="3033902" cy="3033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Это тоже процедурная текстура</a:t>
            </a:r>
            <a:endParaRPr/>
          </a:p>
        </p:txBody>
      </p:sp>
      <p:sp>
        <p:nvSpPr>
          <p:cNvPr id="125" name="Google Shape;125;p21"/>
          <p:cNvSpPr txBox="1"/>
          <p:nvPr>
            <p:ph idx="1" type="body"/>
          </p:nvPr>
        </p:nvSpPr>
        <p:spPr>
          <a:xfrm>
            <a:off x="311700" y="1229875"/>
            <a:ext cx="3060900" cy="3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void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fragment() {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vec2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pos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UV.xy;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  COLOR </a:t>
            </a:r>
            <a:r>
              <a:rPr lang="ru" sz="1050">
                <a:solidFill>
                  <a:srgbClr val="000000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=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ru" sz="1050">
                <a:solidFill>
                  <a:srgbClr val="0000FF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vec4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(pos,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0.0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, </a:t>
            </a:r>
            <a:r>
              <a:rPr lang="ru" sz="1050">
                <a:solidFill>
                  <a:srgbClr val="098658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1.0</a:t>
            </a: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);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3B3B3B"/>
                </a:solidFill>
                <a:highlight>
                  <a:srgbClr val="FFFFFF"/>
                </a:highlight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0000FF"/>
              </a:solidFill>
              <a:highlight>
                <a:srgbClr val="FFFFFF"/>
              </a:highlight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5725" y="1079500"/>
            <a:ext cx="3190275" cy="318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