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88" r:id="rId36"/>
    <p:sldId id="292" r:id="rId3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33" y="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E845-DFB2-42E2-91AB-B04D4A654F0D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9815-B1B2-429D-A1EF-DE72BCC5F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319E90-EE8B-451A-9C30-1C58D6C0F4F0}" type="slidenum">
              <a:rPr lang="ru-RU" altLang="ru-RU" smtClean="0"/>
              <a:pPr eaLnBrk="1" hangingPunct="1"/>
              <a:t>3</a:t>
            </a:fld>
            <a:endParaRPr lang="ru-RU" alt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99384F-1593-4056-92BD-18408F60FE1F}" type="slidenum">
              <a:rPr lang="ru-RU" altLang="ru-RU" smtClean="0"/>
              <a:pPr eaLnBrk="1" hangingPunct="1"/>
              <a:t>13</a:t>
            </a:fld>
            <a:endParaRPr lang="ru-RU" alt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99384F-1593-4056-92BD-18408F60FE1F}" type="slidenum">
              <a:rPr lang="ru-RU" altLang="ru-RU" smtClean="0"/>
              <a:pPr eaLnBrk="1" hangingPunct="1"/>
              <a:t>14</a:t>
            </a:fld>
            <a:endParaRPr lang="ru-RU" alt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99384F-1593-4056-92BD-18408F60FE1F}" type="slidenum">
              <a:rPr lang="ru-RU" altLang="ru-RU" smtClean="0"/>
              <a:pPr eaLnBrk="1" hangingPunct="1"/>
              <a:t>15</a:t>
            </a:fld>
            <a:endParaRPr lang="ru-RU" alt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99384F-1593-4056-92BD-18408F60FE1F}" type="slidenum">
              <a:rPr lang="ru-RU" altLang="ru-RU" smtClean="0"/>
              <a:pPr eaLnBrk="1" hangingPunct="1"/>
              <a:t>16</a:t>
            </a:fld>
            <a:endParaRPr lang="ru-RU" alt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99384F-1593-4056-92BD-18408F60FE1F}" type="slidenum">
              <a:rPr lang="ru-RU" altLang="ru-RU" smtClean="0"/>
              <a:pPr eaLnBrk="1" hangingPunct="1"/>
              <a:t>17</a:t>
            </a:fld>
            <a:endParaRPr lang="ru-RU" alt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2F468A-E371-4EC7-98C3-1533BD9C64BD}" type="slidenum">
              <a:rPr lang="ru-RU" altLang="ru-RU" smtClean="0"/>
              <a:pPr eaLnBrk="1" hangingPunct="1"/>
              <a:t>19</a:t>
            </a:fld>
            <a:endParaRPr lang="ru-RU" alt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3B8AFF-752A-40C7-8C25-8A20A7A3DB75}" type="slidenum">
              <a:rPr lang="ru-RU" sz="1200">
                <a:latin typeface="Arial" charset="0"/>
              </a:rPr>
              <a:pPr algn="r"/>
              <a:t>20</a:t>
            </a:fld>
            <a:endParaRPr lang="ru-RU" sz="12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29BFE-374A-42D3-89D9-DEECBAEE847C}" type="slidenum">
              <a:rPr lang="ru-RU" altLang="ru-RU" smtClean="0"/>
              <a:pPr eaLnBrk="1" hangingPunct="1"/>
              <a:t>21</a:t>
            </a:fld>
            <a:endParaRPr lang="ru-RU" alt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4C0E26-2F7F-4F87-B2C3-A46BAB4620AA}" type="slidenum">
              <a:rPr lang="ru-RU" altLang="ru-RU" smtClean="0"/>
              <a:pPr eaLnBrk="1" hangingPunct="1"/>
              <a:t>22</a:t>
            </a:fld>
            <a:endParaRPr lang="ru-RU" alt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0F119E-AC8E-49F5-86C9-6707169BFF8D}" type="slidenum">
              <a:rPr lang="ru-RU" altLang="ru-RU" smtClean="0"/>
              <a:pPr eaLnBrk="1" hangingPunct="1"/>
              <a:t>28</a:t>
            </a:fld>
            <a:endParaRPr lang="ru-RU" alt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6AAC5-2599-4C3F-A092-E6807324438A}" type="slidenum">
              <a:rPr lang="ru-RU" altLang="ru-RU" smtClean="0"/>
              <a:pPr eaLnBrk="1" hangingPunct="1"/>
              <a:t>4</a:t>
            </a:fld>
            <a:endParaRPr lang="ru-RU" alt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16D777-6D70-4912-8ABE-7223220E2335}" type="slidenum">
              <a:rPr lang="ru-RU" altLang="ru-RU" smtClean="0"/>
              <a:pPr eaLnBrk="1" hangingPunct="1"/>
              <a:t>29</a:t>
            </a:fld>
            <a:endParaRPr lang="ru-RU" alt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9815-B1B2-429D-A1EF-DE72BCC5F86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85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9815-B1B2-429D-A1EF-DE72BCC5F86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9815-B1B2-429D-A1EF-DE72BCC5F86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6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9BF25-172B-4DF2-BA3A-433640419450}" type="slidenum">
              <a:rPr lang="ru-RU" altLang="ru-RU" smtClean="0"/>
              <a:pPr eaLnBrk="1" hangingPunct="1"/>
              <a:t>5</a:t>
            </a:fld>
            <a:endParaRPr lang="ru-RU" alt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3D052-3901-485D-BE54-68A04C5A531A}" type="slidenum">
              <a:rPr lang="ru-RU" altLang="ru-RU" smtClean="0"/>
              <a:pPr eaLnBrk="1" hangingPunct="1"/>
              <a:t>6</a:t>
            </a:fld>
            <a:endParaRPr lang="ru-RU" alt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195B16-5C29-4580-8C45-00D3A5AC0FAE}" type="slidenum">
              <a:rPr lang="ru-RU" altLang="ru-RU" smtClean="0"/>
              <a:pPr eaLnBrk="1" hangingPunct="1"/>
              <a:t>7</a:t>
            </a:fld>
            <a:endParaRPr lang="ru-RU" alt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A72F9-0E2E-4C8A-BB68-5074DA99C66A}" type="slidenum">
              <a:rPr lang="ru-RU" altLang="ru-RU" smtClean="0"/>
              <a:pPr eaLnBrk="1" hangingPunct="1"/>
              <a:t>8</a:t>
            </a:fld>
            <a:endParaRPr lang="ru-RU" alt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7F95A7-EBCC-475A-BF92-ADAC41013D2B}" type="slidenum">
              <a:rPr lang="ru-RU" altLang="ru-RU" smtClean="0"/>
              <a:pPr eaLnBrk="1" hangingPunct="1"/>
              <a:t>9</a:t>
            </a:fld>
            <a:endParaRPr lang="ru-RU" alt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7F95A7-EBCC-475A-BF92-ADAC41013D2B}" type="slidenum">
              <a:rPr lang="ru-RU" altLang="ru-RU" smtClean="0"/>
              <a:pPr eaLnBrk="1" hangingPunct="1"/>
              <a:t>10</a:t>
            </a:fld>
            <a:endParaRPr lang="ru-RU" alt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B9921-1026-4DFF-99D4-B71A1842C77E}" type="slidenum">
              <a:rPr lang="ru-RU" altLang="ru-RU" smtClean="0"/>
              <a:pPr eaLnBrk="1" hangingPunct="1"/>
              <a:t>11</a:t>
            </a:fld>
            <a:endParaRPr lang="ru-RU" alt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83CCD-C1ED-4283-90D6-D4365B126083}" type="datetime1">
              <a:rPr lang="ru-RU" smtClean="0"/>
              <a:t>10.09.2023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7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E4C11-8FB8-4BA5-9AEB-EAD4582FE0D6}" type="datetime1">
              <a:rPr lang="ru-RU" smtClean="0"/>
              <a:t>10.09.2023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8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E9DB1-205A-4535-8C8B-4681F2CE9A4A}" type="datetime1">
              <a:rPr lang="ru-RU" smtClean="0"/>
              <a:t>10.09.2023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3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A5B0B-2A44-47AA-B4D8-1622FC2BBFBA}" type="datetime1">
              <a:rPr lang="ru-RU" smtClean="0"/>
              <a:t>10.09.2023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4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5F92-7D64-4951-8E40-E425F40251CB}" type="datetime1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DBEE-4D77-4265-8FD4-9CBDF5064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9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BF358-A428-4BE3-9083-01091EF9635A}" type="datetime1">
              <a:rPr lang="ru-RU" smtClean="0"/>
              <a:t>10.09.2023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4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3CDB2-6F35-4708-9FC4-6512C495C617}" type="datetime1">
              <a:rPr lang="ru-RU" smtClean="0"/>
              <a:t>10.09.2023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3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1141B-BFD7-4F6F-A141-FDB68183140B}" type="datetime1">
              <a:rPr lang="ru-RU" smtClean="0"/>
              <a:t>10.09.2023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7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E363A-898C-4D03-8AAF-8B0C38DC0A1C}" type="datetime1">
              <a:rPr lang="ru-RU" smtClean="0"/>
              <a:t>10.09.2023</a:t>
            </a:fld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6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5B9AD-66C7-4572-A2BB-E5AD238BF402}" type="datetime1">
              <a:rPr lang="ru-RU" smtClean="0"/>
              <a:t>10.09.2023</a:t>
            </a:fld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2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9C34C-2308-4F6F-AD34-0D4007708DAC}" type="datetime1">
              <a:rPr lang="ru-RU" smtClean="0"/>
              <a:t>10.09.2023</a:t>
            </a:fld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8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E43C0-799C-41E8-8787-87AD75712C1C}" type="datetime1">
              <a:rPr lang="ru-RU" smtClean="0"/>
              <a:t>10.09.2023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9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99F67-6285-428A-8F82-84AE6ED23B63}" type="datetime1">
              <a:rPr lang="ru-RU" smtClean="0"/>
              <a:t>10.09.2023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1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950FFB8F-5D91-4AC2-B8F0-B4C157E973ED}" type="datetime1">
              <a:rPr lang="ru-RU" smtClean="0"/>
              <a:t>10.09.2023</a:t>
            </a:fld>
            <a:endParaRPr lang="ru-RU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r>
              <a:rPr lang="ru-RU"/>
              <a:t>Чердынцева М.И., ИММиКН ЮФУ, 2023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Tahoma" charset="0"/>
              </a:defRPr>
            </a:lvl1pPr>
          </a:lstStyle>
          <a:p>
            <a:fld id="{E6346599-1721-49BD-A5BF-C31FDDC67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Реляционная модель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Теоретические основы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Аспект целостности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00808"/>
            <a:ext cx="11043840" cy="431899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Целостность сущностей (отношений)</a:t>
            </a:r>
          </a:p>
          <a:p>
            <a:pPr marL="457200" lvl="1" indent="0">
              <a:buFont typeface="Wingdings" pitchFamily="2" charset="2"/>
              <a:buChar char="Ø"/>
            </a:pPr>
            <a:r>
              <a:rPr lang="ru-RU" altLang="ru-RU" sz="2000" dirty="0"/>
              <a:t> Чтобы все кортежи отношения были различными, отношение должно иметь хотя бы один возможный (потенциальный) ключ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Целостность по ссылкам</a:t>
            </a:r>
          </a:p>
          <a:p>
            <a:pPr marL="457200" lvl="1" indent="0">
              <a:buFont typeface="Wingdings" pitchFamily="2" charset="2"/>
              <a:buChar char="Ø"/>
            </a:pPr>
            <a:r>
              <a:rPr lang="ru-RU" altLang="ru-RU" sz="2000" dirty="0"/>
              <a:t> Если сущность реализуется несколькими отношениями, должны быть атрибуты, отвечающие за связь кортежей из разных отношений (внешние ключи)</a:t>
            </a:r>
            <a:endParaRPr lang="en-US" altLang="ru-RU" sz="2000" dirty="0"/>
          </a:p>
          <a:p>
            <a:pPr marL="57150" indent="0">
              <a:buFont typeface="Wingdings" pitchFamily="2" charset="2"/>
              <a:buChar char="Ø"/>
            </a:pPr>
            <a:r>
              <a:rPr lang="ru-RU" altLang="ru-RU" dirty="0"/>
              <a:t>Целостность транзакций</a:t>
            </a:r>
          </a:p>
          <a:p>
            <a:pPr marL="457200" lvl="1" indent="0">
              <a:buFont typeface="Wingdings" pitchFamily="2" charset="2"/>
              <a:buChar char="Ø"/>
            </a:pPr>
            <a:r>
              <a:rPr lang="ru-RU" altLang="ru-RU" sz="2000" dirty="0"/>
              <a:t> Любая транзакция отражается в БД целиком или не отражается вообще</a:t>
            </a:r>
            <a:endParaRPr lang="en-US" altLang="ru-RU" sz="2000" dirty="0"/>
          </a:p>
          <a:p>
            <a:pPr marL="57150" indent="0">
              <a:buNone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7EF81-3F27-4B68-A286-CA7EE066EC5D}" type="slidenum">
              <a:rPr lang="ru-RU" altLang="ru-RU" smtClean="0"/>
              <a:pPr eaLnBrk="1" hangingPunct="1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85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Аспект обработки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905000"/>
            <a:ext cx="10668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Пользователь должен иметь операторы манипулирования данными, которые порождают </a:t>
            </a:r>
            <a:r>
              <a:rPr lang="ru-RU" altLang="ru-RU" i="1" dirty="0"/>
              <a:t>новые таблицы</a:t>
            </a:r>
            <a:r>
              <a:rPr lang="ru-RU" altLang="ru-RU" dirty="0"/>
              <a:t> на основе уже имеющихся.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Среди операторов должны быть, по крайней мере, операторы селекции (выборки), проекции и соединения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Операторы должны соответствовать реляционной алгебре или реляционному исчислению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B81491"/>
                </a:solidFill>
              </a:rPr>
              <a:t>Под пользователем здесь понимаются разработчик ИС и администратор БД</a:t>
            </a:r>
          </a:p>
          <a:p>
            <a:pPr marL="0" indent="0">
              <a:buFont typeface="Wingdings" pitchFamily="2" charset="2"/>
              <a:buChar char="Ø"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94F027-56AB-41A9-B064-FA10E1B95BAD}" type="slidenum">
              <a:rPr lang="ru-RU" altLang="ru-RU" smtClean="0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Реляционная алгебра</a:t>
            </a:r>
          </a:p>
        </p:txBody>
      </p:sp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812800" y="1905000"/>
            <a:ext cx="10668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Реляционная алгебра</a:t>
            </a:r>
            <a:r>
              <a:rPr lang="ru-RU" altLang="ru-RU" dirty="0"/>
              <a:t> — замкнутая система операций над отношениями в реляционной модели данных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Первоначально операции были введены Коддом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127F6C-F377-44B4-8CA6-C23B733C1B1B}" type="slidenum">
              <a:rPr lang="ru-RU" altLang="ru-RU" smtClean="0"/>
              <a:pPr eaLnBrk="1" hangingPunct="1"/>
              <a:t>12</a:t>
            </a:fld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/>
              <a:t>Операции реляционной алгебры (Кодд)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24DEF5-D878-4089-AD2F-BBA610C79202}" type="slidenum">
              <a:rPr lang="ru-RU" altLang="ru-RU" smtClean="0"/>
              <a:pPr eaLnBrk="1" hangingPunct="1"/>
              <a:t>13</a:t>
            </a:fld>
            <a:endParaRPr lang="ru-RU" altLang="ru-RU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412876"/>
            <a:ext cx="5327823" cy="47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/>
              <a:t>Операции реляционной алгебры (Кодд)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24DEF5-D878-4089-AD2F-BBA610C79202}" type="slidenum">
              <a:rPr lang="ru-RU" altLang="ru-RU" smtClean="0"/>
              <a:pPr eaLnBrk="1" hangingPunct="1"/>
              <a:t>14</a:t>
            </a:fld>
            <a:endParaRPr lang="ru-RU" altLang="ru-RU"/>
          </a:p>
        </p:txBody>
      </p:sp>
      <p:sp>
        <p:nvSpPr>
          <p:cNvPr id="4" name="Блок-схема: типовой процесс 3"/>
          <p:cNvSpPr/>
          <p:nvPr/>
        </p:nvSpPr>
        <p:spPr bwMode="auto">
          <a:xfrm>
            <a:off x="7392144" y="3140968"/>
            <a:ext cx="2232248" cy="1800200"/>
          </a:xfrm>
          <a:prstGeom prst="flowChartPredefined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charset="0"/>
            </a:endParaRPr>
          </a:p>
        </p:txBody>
      </p:sp>
      <p:sp>
        <p:nvSpPr>
          <p:cNvPr id="5" name="Блок-схема: процесс 4"/>
          <p:cNvSpPr/>
          <p:nvPr/>
        </p:nvSpPr>
        <p:spPr bwMode="auto">
          <a:xfrm>
            <a:off x="7680176" y="3140968"/>
            <a:ext cx="360040" cy="18002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charset="0"/>
            </a:endParaRPr>
          </a:p>
        </p:txBody>
      </p:sp>
      <p:sp>
        <p:nvSpPr>
          <p:cNvPr id="6" name="Блок-схема: процесс 5"/>
          <p:cNvSpPr/>
          <p:nvPr/>
        </p:nvSpPr>
        <p:spPr bwMode="auto">
          <a:xfrm>
            <a:off x="8328248" y="3140968"/>
            <a:ext cx="288032" cy="18002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charset="0"/>
            </a:endParaRPr>
          </a:p>
        </p:txBody>
      </p:sp>
      <p:sp>
        <p:nvSpPr>
          <p:cNvPr id="7" name="Блок-схема: процесс 6"/>
          <p:cNvSpPr/>
          <p:nvPr/>
        </p:nvSpPr>
        <p:spPr bwMode="auto">
          <a:xfrm>
            <a:off x="9336360" y="3140968"/>
            <a:ext cx="288032" cy="18002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49DF41-CB2C-E1D7-A3D9-C26E06DCA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1" y="2132856"/>
            <a:ext cx="5409323" cy="36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/>
              <a:t>Операции реляционной алгебры (Кодд)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24DEF5-D878-4089-AD2F-BBA610C79202}" type="slidenum">
              <a:rPr lang="ru-RU" altLang="ru-RU" smtClean="0"/>
              <a:pPr eaLnBrk="1" hangingPunct="1"/>
              <a:t>15</a:t>
            </a:fld>
            <a:endParaRPr lang="ru-RU" altLang="ru-RU"/>
          </a:p>
        </p:txBody>
      </p:sp>
      <p:grpSp>
        <p:nvGrpSpPr>
          <p:cNvPr id="3" name="Группа 10"/>
          <p:cNvGrpSpPr/>
          <p:nvPr/>
        </p:nvGrpSpPr>
        <p:grpSpPr>
          <a:xfrm>
            <a:off x="6456040" y="2132856"/>
            <a:ext cx="2952328" cy="2927836"/>
            <a:chOff x="4932040" y="2132856"/>
            <a:chExt cx="2952328" cy="2927836"/>
          </a:xfrm>
        </p:grpSpPr>
        <p:sp>
          <p:nvSpPr>
            <p:cNvPr id="2" name="Блок-схема: процесс 1"/>
            <p:cNvSpPr/>
            <p:nvPr/>
          </p:nvSpPr>
          <p:spPr bwMode="auto">
            <a:xfrm>
              <a:off x="4932040" y="2132856"/>
              <a:ext cx="2952328" cy="2927836"/>
            </a:xfrm>
            <a:prstGeom prst="flowChart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  <p:sp>
          <p:nvSpPr>
            <p:cNvPr id="8" name="Блок-схема: процесс 7"/>
            <p:cNvSpPr/>
            <p:nvPr/>
          </p:nvSpPr>
          <p:spPr bwMode="auto">
            <a:xfrm>
              <a:off x="4932040" y="2492896"/>
              <a:ext cx="2952328" cy="288032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  <p:sp>
          <p:nvSpPr>
            <p:cNvPr id="9" name="Блок-схема: процесс 8"/>
            <p:cNvSpPr/>
            <p:nvPr/>
          </p:nvSpPr>
          <p:spPr bwMode="auto">
            <a:xfrm>
              <a:off x="4932040" y="3375551"/>
              <a:ext cx="2952328" cy="197465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  <p:sp>
          <p:nvSpPr>
            <p:cNvPr id="10" name="Блок-схема: процесс 9"/>
            <p:cNvSpPr/>
            <p:nvPr/>
          </p:nvSpPr>
          <p:spPr bwMode="auto">
            <a:xfrm>
              <a:off x="4932040" y="3933056"/>
              <a:ext cx="2952328" cy="360040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</p:grp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23592" y="2060849"/>
            <a:ext cx="7615740" cy="313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14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/>
              <a:t>Операции реляционной алгебры (Кодд)</a:t>
            </a: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24DEF5-D878-4089-AD2F-BBA610C79202}" type="slidenum">
              <a:rPr lang="ru-RU" altLang="ru-RU" smtClean="0"/>
              <a:pPr eaLnBrk="1" hangingPunct="1"/>
              <a:t>16</a:t>
            </a:fld>
            <a:endParaRPr lang="ru-RU" altLang="ru-RU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767887"/>
            <a:ext cx="648072" cy="49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5667372" y="2285992"/>
            <a:ext cx="1785950" cy="1653334"/>
            <a:chOff x="4932040" y="2132856"/>
            <a:chExt cx="2952328" cy="2927836"/>
          </a:xfrm>
        </p:grpSpPr>
        <p:sp>
          <p:nvSpPr>
            <p:cNvPr id="7" name="Блок-схема: процесс 6"/>
            <p:cNvSpPr/>
            <p:nvPr/>
          </p:nvSpPr>
          <p:spPr bwMode="auto">
            <a:xfrm>
              <a:off x="4932040" y="2132856"/>
              <a:ext cx="2952328" cy="2927836"/>
            </a:xfrm>
            <a:prstGeom prst="flowChart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  <p:sp>
          <p:nvSpPr>
            <p:cNvPr id="9" name="Блок-схема: процесс 8"/>
            <p:cNvSpPr/>
            <p:nvPr/>
          </p:nvSpPr>
          <p:spPr bwMode="auto">
            <a:xfrm>
              <a:off x="4932040" y="2638885"/>
              <a:ext cx="2952328" cy="450479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  <p:sp>
          <p:nvSpPr>
            <p:cNvPr id="10" name="Блок-схема: процесс 9"/>
            <p:cNvSpPr/>
            <p:nvPr/>
          </p:nvSpPr>
          <p:spPr bwMode="auto">
            <a:xfrm>
              <a:off x="4932040" y="3903958"/>
              <a:ext cx="2952328" cy="389139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8310578" y="2214554"/>
            <a:ext cx="1928826" cy="1857388"/>
            <a:chOff x="4932040" y="2132856"/>
            <a:chExt cx="2952328" cy="2927836"/>
          </a:xfrm>
        </p:grpSpPr>
        <p:sp>
          <p:nvSpPr>
            <p:cNvPr id="12" name="Блок-схема: процесс 11"/>
            <p:cNvSpPr/>
            <p:nvPr/>
          </p:nvSpPr>
          <p:spPr bwMode="auto">
            <a:xfrm>
              <a:off x="4932040" y="2132856"/>
              <a:ext cx="2952328" cy="2927836"/>
            </a:xfrm>
            <a:prstGeom prst="flowChart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  <p:sp>
          <p:nvSpPr>
            <p:cNvPr id="13" name="Блок-схема: процесс 12"/>
            <p:cNvSpPr/>
            <p:nvPr/>
          </p:nvSpPr>
          <p:spPr bwMode="auto">
            <a:xfrm>
              <a:off x="4932040" y="2492896"/>
              <a:ext cx="2952328" cy="288032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  <p:sp>
          <p:nvSpPr>
            <p:cNvPr id="14" name="Блок-схема: процесс 13"/>
            <p:cNvSpPr/>
            <p:nvPr/>
          </p:nvSpPr>
          <p:spPr bwMode="auto">
            <a:xfrm>
              <a:off x="4932040" y="3375551"/>
              <a:ext cx="2952328" cy="197465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  <p:sp>
          <p:nvSpPr>
            <p:cNvPr id="15" name="Блок-схема: процесс 14"/>
            <p:cNvSpPr/>
            <p:nvPr/>
          </p:nvSpPr>
          <p:spPr bwMode="auto">
            <a:xfrm>
              <a:off x="4932040" y="3933056"/>
              <a:ext cx="2952328" cy="360040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charset="0"/>
              </a:endParaRPr>
            </a:p>
          </p:txBody>
        </p:sp>
      </p:grpSp>
      <p:cxnSp>
        <p:nvCxnSpPr>
          <p:cNvPr id="17" name="Соединительная линия уступом 16"/>
          <p:cNvCxnSpPr>
            <a:stCxn id="9" idx="3"/>
            <a:endCxn id="13" idx="1"/>
          </p:cNvCxnSpPr>
          <p:nvPr/>
        </p:nvCxnSpPr>
        <p:spPr bwMode="auto">
          <a:xfrm flipV="1">
            <a:off x="7453322" y="2534322"/>
            <a:ext cx="857256" cy="1646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Соединительная линия уступом 20"/>
          <p:cNvCxnSpPr>
            <a:stCxn id="10" idx="3"/>
            <a:endCxn id="15" idx="1"/>
          </p:cNvCxnSpPr>
          <p:nvPr/>
        </p:nvCxnSpPr>
        <p:spPr bwMode="auto">
          <a:xfrm>
            <a:off x="7453322" y="3395997"/>
            <a:ext cx="857256" cy="747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Соединительная линия уступом 23"/>
          <p:cNvCxnSpPr>
            <a:stCxn id="10" idx="3"/>
            <a:endCxn id="14" idx="1"/>
          </p:cNvCxnSpPr>
          <p:nvPr/>
        </p:nvCxnSpPr>
        <p:spPr bwMode="auto">
          <a:xfrm flipV="1">
            <a:off x="7453322" y="3065541"/>
            <a:ext cx="857256" cy="33045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207568" y="1772816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745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18864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/>
              <a:t>Операции реляционной алгебры (Кодд)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24DEF5-D878-4089-AD2F-BBA610C79202}" type="slidenum">
              <a:rPr lang="ru-RU" altLang="ru-RU" smtClean="0"/>
              <a:pPr eaLnBrk="1" hangingPunct="1"/>
              <a:t>17</a:t>
            </a:fld>
            <a:endParaRPr lang="ru-RU" altLang="ru-R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711624" y="1772816"/>
            <a:ext cx="6273452" cy="39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739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Реляционная алгебра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1916832"/>
            <a:ext cx="10566400" cy="4536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200" dirty="0"/>
              <a:t>Все операции выполняются над отношениями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200" dirty="0"/>
              <a:t>Отношение в операции участвует целиком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/>
              <a:t>Результатом любого набора операций над отношениями в реляционной алгебре является отношение (замкнутость множества операций)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/>
              <a:t>Результат любой реляционной операции может быть использован в другой реляционной операции (суперпозиция)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/>
              <a:t>Можно считать, что неявно определена операция присваивания (новое отношение – результат операции)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/>
              <a:t>Множество операций является избыточным, минимально необходимый набор – селекция, проекция, соединение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0F7A-4868-4E27-AC11-FA1BC1062B7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9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Дополнительные операции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72816"/>
            <a:ext cx="10668000" cy="4246984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/>
              <a:t>Расширение (</a:t>
            </a:r>
            <a:r>
              <a:rPr lang="en-US" dirty="0"/>
              <a:t>extend)</a:t>
            </a:r>
            <a:r>
              <a:rPr lang="ru-RU" dirty="0"/>
              <a:t> для скалярных вычислений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/>
              <a:t>Переименование </a:t>
            </a:r>
            <a:r>
              <a:rPr lang="en-US" dirty="0"/>
              <a:t>(rename)</a:t>
            </a:r>
            <a:r>
              <a:rPr lang="ru-RU" dirty="0"/>
              <a:t>, чтобы избежать коллизии имен</a:t>
            </a:r>
            <a:endParaRPr lang="en-US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/>
              <a:t>Группировка </a:t>
            </a:r>
            <a:r>
              <a:rPr lang="en-US" dirty="0"/>
              <a:t>(group)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/>
              <a:t>Обобщение </a:t>
            </a:r>
            <a:r>
              <a:rPr lang="en-US" dirty="0"/>
              <a:t>(summarize)</a:t>
            </a:r>
            <a:r>
              <a:rPr lang="ru-RU" dirty="0"/>
              <a:t>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ru-RU" sz="2000" dirty="0"/>
              <a:t>Обобщающие функции (</a:t>
            </a:r>
            <a:r>
              <a:rPr lang="en-US" sz="2000" dirty="0"/>
              <a:t>sum, count, max, min)</a:t>
            </a:r>
            <a:endParaRPr lang="ru-RU" sz="20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/>
              <a:t> Операции обновления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ru-RU" sz="2000" dirty="0"/>
              <a:t>вставка кортежа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ru-RU" sz="2000" dirty="0"/>
              <a:t>редактирование кортежа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ru-RU" sz="2000" dirty="0"/>
              <a:t>удаление кортежа</a:t>
            </a:r>
            <a:endParaRPr lang="en-US" sz="20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CC09B-0F61-4656-8056-E88455B0EA85}" type="slidenum">
              <a:rPr lang="ru-RU" altLang="ru-RU" smtClean="0"/>
              <a:pPr eaLnBrk="1" hangingPunct="1"/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Реляционная модель</a:t>
            </a:r>
          </a:p>
        </p:txBody>
      </p:sp>
      <p:sp>
        <p:nvSpPr>
          <p:cNvPr id="1126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Реляционная модель представляет данные на концептуальном уровне</a:t>
            </a:r>
            <a:endParaRPr lang="en-US" altLang="ru-RU" dirty="0"/>
          </a:p>
          <a:p>
            <a:pPr eaLnBrk="1" hangingPunct="1">
              <a:buFont typeface="Wingdings" pitchFamily="2" charset="2"/>
              <a:buChar char="Ø"/>
            </a:pPr>
            <a:r>
              <a:rPr lang="ru-RU" dirty="0"/>
              <a:t>Реляционная модель является логической, то есть элементы модели являются логическими (абстрактными), а не физическими (хранимыми) структурами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/>
              <a:t>Основу реляционной модели составляет теория множеств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12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F9B479-BF6B-4042-9B49-C5BABA0489FA}" type="slidenum">
              <a:rPr lang="ru-RU" altLang="ru-RU" smtClean="0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1533B-89E4-4A80-A275-D7F41989013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86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767408" y="1571626"/>
            <a:ext cx="10873208" cy="4448175"/>
          </a:xfrm>
        </p:spPr>
        <p:txBody>
          <a:bodyPr/>
          <a:lstStyle/>
          <a:p>
            <a:pPr marL="566737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/>
              <a:t>Наряду с </a:t>
            </a:r>
            <a:r>
              <a:rPr lang="ru-RU" b="1" dirty="0">
                <a:solidFill>
                  <a:srgbClr val="0070C0"/>
                </a:solidFill>
              </a:rPr>
              <a:t>реляционной алгеброй </a:t>
            </a:r>
            <a:r>
              <a:rPr lang="ru-RU" dirty="0"/>
              <a:t>является способом получения результирующего отношения в </a:t>
            </a:r>
            <a:r>
              <a:rPr lang="ru-RU" b="1" dirty="0">
                <a:solidFill>
                  <a:srgbClr val="0070C0"/>
                </a:solidFill>
              </a:rPr>
              <a:t>реляционной модели данных</a:t>
            </a:r>
          </a:p>
          <a:p>
            <a:pPr marL="566737" indent="-457200"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pPr marL="566737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/>
              <a:t>Реляционное исчисление основано на исчислении предикатов</a:t>
            </a:r>
          </a:p>
          <a:p>
            <a:pPr marL="109537" indent="0">
              <a:lnSpc>
                <a:spcPct val="90000"/>
              </a:lnSpc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  <a:noFill/>
          <a:ln/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Реляционное исчисление</a:t>
            </a:r>
          </a:p>
        </p:txBody>
      </p:sp>
    </p:spTree>
    <p:extLst>
      <p:ext uri="{BB962C8B-B14F-4D97-AF65-F5344CB8AC3E}">
        <p14:creationId xmlns:p14="http://schemas.microsoft.com/office/powerpoint/2010/main" val="34171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Интерпретация отношений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1700808"/>
            <a:ext cx="10569376" cy="431899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Заголовок отношения можно считать </a:t>
            </a:r>
            <a:r>
              <a:rPr lang="ru-RU" altLang="ru-RU" i="1" dirty="0"/>
              <a:t>предикатом</a:t>
            </a:r>
            <a:r>
              <a:rPr lang="ru-RU" altLang="ru-RU" dirty="0"/>
              <a:t>, а любой кортеж – истинным высказыванием, полученным из этого предиката путем подстановки значений соответствующих типов вместо </a:t>
            </a:r>
            <a:r>
              <a:rPr lang="ru-RU" altLang="ru-RU" i="1" dirty="0"/>
              <a:t>параметров</a:t>
            </a:r>
            <a:r>
              <a:rPr lang="ru-RU" altLang="ru-RU" dirty="0"/>
              <a:t> этого предиката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dirty="0"/>
          </a:p>
          <a:p>
            <a:pPr eaLnBrk="1" hangingPunct="1">
              <a:buNone/>
            </a:pPr>
            <a:r>
              <a:rPr lang="ru-RU" altLang="ru-RU" i="1" dirty="0">
                <a:solidFill>
                  <a:srgbClr val="00B050"/>
                </a:solidFill>
              </a:rPr>
              <a:t>Экзамен (</a:t>
            </a:r>
            <a:r>
              <a:rPr lang="ru-RU" altLang="ru-RU" i="1" dirty="0" err="1">
                <a:solidFill>
                  <a:srgbClr val="00B050"/>
                </a:solidFill>
              </a:rPr>
              <a:t>студент:ФИО</a:t>
            </a:r>
            <a:r>
              <a:rPr lang="ru-RU" altLang="ru-RU" i="1" dirty="0">
                <a:solidFill>
                  <a:srgbClr val="00B050"/>
                </a:solidFill>
              </a:rPr>
              <a:t>, </a:t>
            </a:r>
            <a:r>
              <a:rPr lang="ru-RU" altLang="ru-RU" i="1" dirty="0" err="1">
                <a:solidFill>
                  <a:srgbClr val="00B050"/>
                </a:solidFill>
              </a:rPr>
              <a:t>предмет:НАЗВАНИЕ</a:t>
            </a:r>
            <a:r>
              <a:rPr lang="ru-RU" altLang="ru-RU" i="1" dirty="0">
                <a:solidFill>
                  <a:srgbClr val="00B050"/>
                </a:solidFill>
              </a:rPr>
              <a:t>, </a:t>
            </a:r>
            <a:r>
              <a:rPr lang="ru-RU" altLang="ru-RU" i="1" dirty="0" err="1">
                <a:solidFill>
                  <a:srgbClr val="00B050"/>
                </a:solidFill>
              </a:rPr>
              <a:t>балл:ОЦЕНКА</a:t>
            </a:r>
            <a:r>
              <a:rPr lang="ru-RU" altLang="ru-RU" i="1" dirty="0">
                <a:solidFill>
                  <a:srgbClr val="00B050"/>
                </a:solidFill>
              </a:rPr>
              <a:t>)</a:t>
            </a:r>
          </a:p>
          <a:p>
            <a:pPr eaLnBrk="1" hangingPunct="1">
              <a:buNone/>
            </a:pPr>
            <a:endParaRPr lang="ru-RU" altLang="ru-RU" dirty="0"/>
          </a:p>
          <a:p>
            <a:pPr eaLnBrk="1" hangingPunct="1">
              <a:buNone/>
            </a:pPr>
            <a:r>
              <a:rPr lang="ru-RU" altLang="ru-RU" dirty="0"/>
              <a:t>Экзамен (студент:</a:t>
            </a:r>
            <a:r>
              <a:rPr lang="en-US" altLang="ru-RU" dirty="0"/>
              <a:t>’</a:t>
            </a:r>
            <a:r>
              <a:rPr lang="ru-RU" altLang="ru-RU" dirty="0"/>
              <a:t>Анна</a:t>
            </a:r>
            <a:r>
              <a:rPr lang="en-US" altLang="ru-RU" dirty="0"/>
              <a:t>’</a:t>
            </a:r>
            <a:r>
              <a:rPr lang="ru-RU" altLang="ru-RU" dirty="0"/>
              <a:t>, предмет</a:t>
            </a:r>
            <a:r>
              <a:rPr lang="en-US" altLang="ru-RU" dirty="0"/>
              <a:t>:’</a:t>
            </a:r>
            <a:r>
              <a:rPr lang="ru-RU" altLang="ru-RU" dirty="0"/>
              <a:t>БД</a:t>
            </a:r>
            <a:r>
              <a:rPr lang="en-US" altLang="ru-RU" dirty="0"/>
              <a:t>’</a:t>
            </a:r>
            <a:r>
              <a:rPr lang="ru-RU" altLang="ru-RU" dirty="0"/>
              <a:t>, балл:5)</a:t>
            </a:r>
          </a:p>
          <a:p>
            <a:pPr eaLnBrk="1" hangingPunct="1">
              <a:buNone/>
            </a:pPr>
            <a:r>
              <a:rPr lang="ru-RU" altLang="ru-RU" dirty="0"/>
              <a:t>Экзамен (предмет</a:t>
            </a:r>
            <a:r>
              <a:rPr lang="en-US" altLang="ru-RU" dirty="0"/>
              <a:t>:’</a:t>
            </a:r>
            <a:r>
              <a:rPr lang="ru-RU" altLang="ru-RU" dirty="0"/>
              <a:t>алгебра</a:t>
            </a:r>
            <a:r>
              <a:rPr lang="en-US" altLang="ru-RU" dirty="0"/>
              <a:t>’</a:t>
            </a:r>
            <a:r>
              <a:rPr lang="ru-RU" altLang="ru-RU" dirty="0"/>
              <a:t>, студент:</a:t>
            </a:r>
            <a:r>
              <a:rPr lang="en-US" altLang="ru-RU" dirty="0"/>
              <a:t>’</a:t>
            </a:r>
            <a:r>
              <a:rPr lang="ru-RU" altLang="ru-RU" dirty="0"/>
              <a:t>Анна</a:t>
            </a:r>
            <a:r>
              <a:rPr lang="en-US" altLang="ru-RU" dirty="0"/>
              <a:t>’</a:t>
            </a:r>
            <a:r>
              <a:rPr lang="ru-RU" altLang="ru-RU" dirty="0"/>
              <a:t>, балл:5)</a:t>
            </a:r>
          </a:p>
          <a:p>
            <a:pPr eaLnBrk="1" hangingPunct="1">
              <a:buNone/>
            </a:pPr>
            <a:r>
              <a:rPr lang="ru-RU" altLang="ru-RU" dirty="0"/>
              <a:t>Экзамен (предмет</a:t>
            </a:r>
            <a:r>
              <a:rPr lang="en-US" altLang="ru-RU" dirty="0"/>
              <a:t>:’</a:t>
            </a:r>
            <a:r>
              <a:rPr lang="ru-RU" altLang="ru-RU" dirty="0"/>
              <a:t>алгебра</a:t>
            </a:r>
            <a:r>
              <a:rPr lang="en-US" altLang="ru-RU" dirty="0"/>
              <a:t>’</a:t>
            </a:r>
            <a:r>
              <a:rPr lang="ru-RU" altLang="ru-RU" dirty="0"/>
              <a:t>, балл:4,студент:</a:t>
            </a:r>
            <a:r>
              <a:rPr lang="en-US" altLang="ru-RU" dirty="0"/>
              <a:t>’</a:t>
            </a:r>
            <a:r>
              <a:rPr lang="ru-RU" altLang="ru-RU" dirty="0"/>
              <a:t>Иван</a:t>
            </a:r>
            <a:r>
              <a:rPr lang="en-US" altLang="ru-RU" dirty="0"/>
              <a:t>’</a:t>
            </a:r>
            <a:r>
              <a:rPr lang="ru-RU" altLang="ru-RU" dirty="0"/>
              <a:t> )</a:t>
            </a:r>
          </a:p>
          <a:p>
            <a:pPr eaLnBrk="1" hangingPunct="1">
              <a:buNone/>
            </a:pPr>
            <a:endParaRPr lang="ru-RU" altLang="ru-RU" dirty="0"/>
          </a:p>
          <a:p>
            <a:pPr eaLnBrk="1" hangingPunct="1">
              <a:buNone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C8717-A3B5-4E27-A4D6-145E9478BFC2}" type="slidenum">
              <a:rPr lang="ru-RU" altLang="ru-RU" smtClean="0"/>
              <a:pPr eaLnBrk="1" hangingPunct="1"/>
              <a:t>21</a:t>
            </a:fld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Реляционное исчисление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628800"/>
            <a:ext cx="10657184" cy="46085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/>
              <a:t>В основе исчисления лежит понятие переменной с определенной для нее областью допустимых значений и понятие </a:t>
            </a:r>
            <a:r>
              <a:rPr lang="ru-RU" i="1" dirty="0"/>
              <a:t>правильно построенной формулы</a:t>
            </a:r>
            <a:r>
              <a:rPr lang="ru-RU" dirty="0"/>
              <a:t>, опирающейся на переменные, </a:t>
            </a:r>
            <a:r>
              <a:rPr lang="ru-RU" b="1" dirty="0">
                <a:solidFill>
                  <a:srgbClr val="0070C0"/>
                </a:solidFill>
              </a:rPr>
              <a:t>предикаты</a:t>
            </a:r>
            <a:r>
              <a:rPr lang="ru-RU" dirty="0"/>
              <a:t> и </a:t>
            </a:r>
            <a:r>
              <a:rPr lang="ru-RU" b="1" dirty="0">
                <a:solidFill>
                  <a:srgbClr val="0070C0"/>
                </a:solidFill>
              </a:rPr>
              <a:t>кванторы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altLang="ru-RU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/>
              <a:t>В зависимости от того, что является областью определения переменной, различают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/>
              <a:t>Исчисление кортежей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/>
              <a:t>Исчисление доменов</a:t>
            </a:r>
            <a:endParaRPr lang="en-US" alt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7CD48F-C1A5-4BA1-8E05-13811C1D6810}" type="slidenum">
              <a:rPr lang="ru-RU" altLang="ru-RU" smtClean="0"/>
              <a:pPr eaLnBrk="1" hangingPunct="1"/>
              <a:t>22</a:t>
            </a:fld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Исчисление кортежей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dirty="0"/>
              <a:t>Определение переменной</a:t>
            </a:r>
          </a:p>
          <a:p>
            <a:pPr eaLnBrk="1" hangingPunct="1"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range of 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  </a:t>
            </a:r>
            <a:r>
              <a:rPr lang="en-US" b="1" dirty="0">
                <a:solidFill>
                  <a:srgbClr val="0070C0"/>
                </a:solidFill>
              </a:rPr>
              <a:t>is </a:t>
            </a:r>
            <a:r>
              <a:rPr lang="ru-RU" b="1" dirty="0">
                <a:solidFill>
                  <a:srgbClr val="0070C0"/>
                </a:solidFill>
              </a:rPr>
              <a:t>  </a:t>
            </a:r>
            <a:r>
              <a:rPr lang="ru-RU" b="1" i="1" dirty="0">
                <a:solidFill>
                  <a:srgbClr val="0070C0"/>
                </a:solidFill>
              </a:rPr>
              <a:t>отношение</a:t>
            </a:r>
            <a:endParaRPr lang="en-US" b="1" i="1" baseline="-25000" dirty="0">
              <a:solidFill>
                <a:srgbClr val="0070C0"/>
              </a:solidFill>
            </a:endParaRPr>
          </a:p>
          <a:p>
            <a:pPr eaLnBrk="1" hangingPunct="1">
              <a:buNone/>
              <a:defRPr/>
            </a:pPr>
            <a:endParaRPr lang="ru-RU" dirty="0"/>
          </a:p>
          <a:p>
            <a:pPr eaLnBrk="1" hangingPunct="1">
              <a:buNone/>
              <a:defRPr/>
            </a:pPr>
            <a:r>
              <a:rPr lang="ru-RU" dirty="0"/>
              <a:t>Выражение</a:t>
            </a:r>
            <a:endParaRPr lang="en-US" dirty="0"/>
          </a:p>
          <a:p>
            <a:pPr eaLnBrk="1" hangingPunct="1">
              <a:buNone/>
              <a:defRPr/>
            </a:pPr>
            <a:r>
              <a:rPr lang="ru-RU" dirty="0"/>
              <a:t> </a:t>
            </a:r>
            <a:r>
              <a:rPr lang="ru-RU" b="1" i="1" dirty="0">
                <a:solidFill>
                  <a:srgbClr val="0070C0"/>
                </a:solidFill>
              </a:rPr>
              <a:t>результирующий список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endParaRPr lang="ru-RU" b="1" dirty="0">
              <a:solidFill>
                <a:srgbClr val="0070C0"/>
              </a:solidFill>
            </a:endParaRPr>
          </a:p>
          <a:p>
            <a:pPr eaLnBrk="1" hangingPunct="1">
              <a:buNone/>
              <a:defRPr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err="1">
                <a:solidFill>
                  <a:srgbClr val="0070C0"/>
                </a:solidFill>
              </a:rPr>
              <a:t>where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ru-RU" b="1" i="1" dirty="0">
                <a:solidFill>
                  <a:srgbClr val="0070C0"/>
                </a:solidFill>
              </a:rPr>
              <a:t>правильно построенная формула</a:t>
            </a:r>
            <a:endParaRPr lang="ru-RU" b="1" i="1" baseline="-25000" dirty="0">
              <a:solidFill>
                <a:srgbClr val="0070C0"/>
              </a:solidFill>
            </a:endParaRPr>
          </a:p>
          <a:p>
            <a:pPr marL="365125" lvl="1" indent="-255588">
              <a:spcBef>
                <a:spcPts val="400"/>
              </a:spcBef>
              <a:buSzPct val="68000"/>
              <a:buNone/>
              <a:defRPr/>
            </a:pPr>
            <a:r>
              <a:rPr lang="ru-RU" sz="2400" dirty="0"/>
              <a:t>Результирующий список и формула содержат ссылки на атрибуты переменной </a:t>
            </a:r>
            <a:r>
              <a:rPr lang="en-US" sz="2400" i="1" dirty="0" err="1"/>
              <a:t>T.a</a:t>
            </a:r>
            <a:r>
              <a:rPr lang="en-US" sz="2400" i="1" baseline="-25000" dirty="0" err="1"/>
              <a:t>k</a:t>
            </a:r>
            <a:endParaRPr lang="ru-RU" sz="2400" i="1" baseline="-25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10C168-FA8F-4DD3-97C3-33BA5A294191}" type="slidenum">
              <a:rPr lang="ru-RU" altLang="ru-RU" smtClean="0"/>
              <a:pPr eaLnBrk="1" hangingPunct="1"/>
              <a:t>23</a:t>
            </a:fld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Исчисление кортежей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/>
              <a:t>Формула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задает предикат, проверяющий истинность кортежной переменной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используют простые операции сравнения, логические операции и кванторы </a:t>
            </a:r>
            <a:r>
              <a:rPr lang="en-US" sz="2400" dirty="0"/>
              <a:t>FORALL </a:t>
            </a:r>
            <a:r>
              <a:rPr lang="ru-RU" sz="2400" dirty="0"/>
              <a:t>и </a:t>
            </a:r>
            <a:r>
              <a:rPr lang="en-US" sz="2400" dirty="0"/>
              <a:t>EXISTS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10C168-FA8F-4DD3-97C3-33BA5A294191}" type="slidenum">
              <a:rPr lang="ru-RU" altLang="ru-RU" smtClean="0"/>
              <a:pPr eaLnBrk="1" hangingPunct="1"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318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072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ranges T is </a:t>
            </a:r>
            <a:r>
              <a:rPr lang="ru-RU" altLang="ru-RU" dirty="0"/>
              <a:t>СТУДЕНТ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ranges P is </a:t>
            </a:r>
            <a:r>
              <a:rPr lang="ru-RU" altLang="ru-RU" dirty="0"/>
              <a:t>СПЕЦИАЛЬНОСТЬ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ru-RU" dirty="0"/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N=T.</a:t>
            </a:r>
            <a:r>
              <a:rPr lang="ru-RU" altLang="ru-RU" dirty="0" err="1"/>
              <a:t>фио</a:t>
            </a:r>
            <a:r>
              <a:rPr lang="en-US" altLang="ru-RU" dirty="0"/>
              <a:t>, T.</a:t>
            </a:r>
            <a:r>
              <a:rPr lang="ru-RU" altLang="ru-RU" dirty="0"/>
              <a:t>группа</a:t>
            </a:r>
            <a:r>
              <a:rPr lang="en-US" altLang="ru-RU" dirty="0"/>
              <a:t>, P.</a:t>
            </a:r>
            <a:r>
              <a:rPr lang="ru-RU" altLang="ru-RU" dirty="0"/>
              <a:t>факультет</a:t>
            </a:r>
            <a:endParaRPr lang="en-US" altLang="ru-RU" dirty="0"/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		where     EXISTS </a:t>
            </a:r>
            <a:endParaRPr lang="ru-RU" altLang="ru-RU" dirty="0"/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			</a:t>
            </a:r>
            <a:r>
              <a:rPr lang="ru-RU" altLang="ru-RU" dirty="0"/>
              <a:t> </a:t>
            </a:r>
            <a:r>
              <a:rPr lang="en-US" altLang="ru-RU" dirty="0"/>
              <a:t>P</a:t>
            </a:r>
            <a:r>
              <a:rPr lang="ru-RU" altLang="ru-RU" dirty="0"/>
              <a:t> </a:t>
            </a:r>
            <a:r>
              <a:rPr lang="en-US" altLang="ru-RU" dirty="0"/>
              <a:t>( P.</a:t>
            </a:r>
            <a:r>
              <a:rPr lang="ru-RU" altLang="ru-RU" dirty="0" err="1"/>
              <a:t>код_спец</a:t>
            </a:r>
            <a:r>
              <a:rPr lang="en-US" altLang="ru-RU" dirty="0"/>
              <a:t>=T.</a:t>
            </a:r>
            <a:r>
              <a:rPr lang="ru-RU" altLang="ru-RU" dirty="0" err="1"/>
              <a:t>код_спец</a:t>
            </a:r>
            <a:r>
              <a:rPr lang="en-US" altLang="ru-RU" baseline="-25000" dirty="0"/>
              <a:t> </a:t>
            </a:r>
            <a:endParaRPr lang="ru-RU" altLang="ru-RU" baseline="-25000" dirty="0"/>
          </a:p>
          <a:p>
            <a:pPr eaLnBrk="1" hangingPunct="1">
              <a:buFont typeface="Wingdings 3" pitchFamily="18" charset="2"/>
              <a:buNone/>
            </a:pPr>
            <a:r>
              <a:rPr lang="ru-RU" altLang="ru-RU" baseline="-25000" dirty="0"/>
              <a:t>   </a:t>
            </a:r>
            <a:r>
              <a:rPr lang="en-US" altLang="ru-RU" baseline="-25000" dirty="0"/>
              <a:t>					</a:t>
            </a:r>
            <a:r>
              <a:rPr lang="ru-RU" altLang="ru-RU" baseline="-25000" dirty="0"/>
              <a:t> </a:t>
            </a:r>
            <a:r>
              <a:rPr lang="en-US" altLang="ru-RU" dirty="0"/>
              <a:t>and ( P.</a:t>
            </a:r>
            <a:r>
              <a:rPr lang="ru-RU" altLang="ru-RU" dirty="0" err="1"/>
              <a:t>наим_спец</a:t>
            </a:r>
            <a:r>
              <a:rPr lang="ru-RU" altLang="ru-RU" dirty="0"/>
              <a:t> =</a:t>
            </a:r>
            <a:r>
              <a:rPr lang="en-US" altLang="ru-RU" dirty="0"/>
              <a:t> ’</a:t>
            </a:r>
            <a:r>
              <a:rPr lang="ru-RU" altLang="ru-RU" dirty="0"/>
              <a:t>ФИИТ</a:t>
            </a:r>
            <a:r>
              <a:rPr lang="en-US" altLang="ru-RU" dirty="0"/>
              <a:t>’</a:t>
            </a:r>
            <a:r>
              <a:rPr lang="ru-RU" altLang="ru-RU" dirty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dirty="0"/>
              <a:t>  </a:t>
            </a:r>
            <a:r>
              <a:rPr lang="en-US" altLang="ru-RU" dirty="0"/>
              <a:t> 						and T.</a:t>
            </a:r>
            <a:r>
              <a:rPr lang="ru-RU" altLang="ru-RU" dirty="0"/>
              <a:t>курс=3)</a:t>
            </a:r>
            <a:endParaRPr lang="en-US" altLang="ru-RU" dirty="0"/>
          </a:p>
          <a:p>
            <a:pPr>
              <a:buNone/>
            </a:pPr>
            <a:r>
              <a:rPr lang="en-US" altLang="ru-RU" dirty="0"/>
              <a:t>					or     P.</a:t>
            </a:r>
            <a:r>
              <a:rPr lang="ru-RU" altLang="ru-RU" dirty="0" err="1"/>
              <a:t>наим_спец</a:t>
            </a:r>
            <a:r>
              <a:rPr lang="ru-RU" altLang="ru-RU" dirty="0"/>
              <a:t> =</a:t>
            </a:r>
            <a:r>
              <a:rPr lang="en-US" altLang="ru-RU" dirty="0"/>
              <a:t> ’</a:t>
            </a:r>
            <a:r>
              <a:rPr lang="ru-RU" altLang="ru-RU" dirty="0"/>
              <a:t>ПМИ</a:t>
            </a:r>
            <a:r>
              <a:rPr lang="en-US" altLang="ru-RU" dirty="0"/>
              <a:t>’</a:t>
            </a:r>
            <a:r>
              <a:rPr lang="ru-RU" altLang="ru-RU" dirty="0"/>
              <a:t> </a:t>
            </a:r>
          </a:p>
          <a:p>
            <a:pPr>
              <a:buNone/>
            </a:pPr>
            <a:r>
              <a:rPr lang="ru-RU" altLang="ru-RU" dirty="0"/>
              <a:t>  </a:t>
            </a:r>
            <a:r>
              <a:rPr lang="en-US" altLang="ru-RU" dirty="0"/>
              <a:t> 						and T.</a:t>
            </a:r>
            <a:r>
              <a:rPr lang="ru-RU" altLang="ru-RU" dirty="0"/>
              <a:t>курс=4) )</a:t>
            </a:r>
            <a:endParaRPr lang="en-US" altLang="ru-RU" dirty="0"/>
          </a:p>
          <a:p>
            <a:pPr eaLnBrk="1" hangingPunct="1">
              <a:buFont typeface="Wingdings 3" pitchFamily="18" charset="2"/>
              <a:buNone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1F542-8284-4C67-A20B-AE76F9AE1C23}" type="slidenum">
              <a:rPr lang="ru-RU" altLang="ru-RU" smtClean="0"/>
              <a:pPr eaLnBrk="1" hangingPunct="1"/>
              <a:t>25</a:t>
            </a:fld>
            <a:endParaRPr lang="ru-RU" alt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Исчисление доменов</a:t>
            </a: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Переменные принимают значения в пределах домена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При построении выражений используются предикаты, задающие условия членства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Каждый предикат имеет вид</a:t>
            </a:r>
          </a:p>
          <a:p>
            <a:pPr eaLnBrk="1" hangingPunct="1">
              <a:buNone/>
            </a:pPr>
            <a:r>
              <a:rPr lang="en-US" altLang="ru-RU" i="1" dirty="0"/>
              <a:t>R</a:t>
            </a:r>
            <a:r>
              <a:rPr lang="en-US" altLang="ru-RU" dirty="0"/>
              <a:t> </a:t>
            </a:r>
            <a:r>
              <a:rPr lang="en-US" altLang="ru-RU" i="1" dirty="0"/>
              <a:t>(t</a:t>
            </a:r>
            <a:r>
              <a:rPr lang="ru-RU" altLang="ru-RU" i="1" dirty="0"/>
              <a:t>1</a:t>
            </a:r>
            <a:r>
              <a:rPr lang="en-US" altLang="ru-RU" i="1" dirty="0"/>
              <a:t>:v</a:t>
            </a:r>
            <a:r>
              <a:rPr lang="ru-RU" altLang="ru-RU" i="1" dirty="0"/>
              <a:t>1</a:t>
            </a:r>
            <a:r>
              <a:rPr lang="en-US" altLang="ru-RU" i="1" dirty="0"/>
              <a:t>, t</a:t>
            </a:r>
            <a:r>
              <a:rPr lang="ru-RU" altLang="ru-RU" i="1" dirty="0"/>
              <a:t>2</a:t>
            </a:r>
            <a:r>
              <a:rPr lang="en-US" altLang="ru-RU" i="1" dirty="0"/>
              <a:t>:v</a:t>
            </a:r>
            <a:r>
              <a:rPr lang="ru-RU" altLang="ru-RU" i="1" dirty="0"/>
              <a:t>2</a:t>
            </a:r>
            <a:r>
              <a:rPr lang="en-US" altLang="ru-RU" i="1" dirty="0"/>
              <a:t>,…</a:t>
            </a:r>
            <a:r>
              <a:rPr lang="en-US" altLang="ru-RU" dirty="0"/>
              <a:t>)</a:t>
            </a:r>
            <a:endParaRPr lang="ru-RU" altLang="ru-RU" dirty="0"/>
          </a:p>
          <a:p>
            <a:pPr eaLnBrk="1" hangingPunct="1">
              <a:buNone/>
            </a:pPr>
            <a:r>
              <a:rPr lang="ru-RU" altLang="ru-RU" dirty="0"/>
              <a:t>или</a:t>
            </a:r>
          </a:p>
          <a:p>
            <a:pPr eaLnBrk="1" hangingPunct="1">
              <a:buNone/>
            </a:pPr>
            <a:r>
              <a:rPr lang="en-US" altLang="ru-RU" i="1" dirty="0"/>
              <a:t>R</a:t>
            </a:r>
            <a:r>
              <a:rPr lang="en-US" altLang="ru-RU" dirty="0"/>
              <a:t> </a:t>
            </a:r>
            <a:r>
              <a:rPr lang="en-US" altLang="ru-RU" i="1" dirty="0"/>
              <a:t>(t</a:t>
            </a:r>
            <a:r>
              <a:rPr lang="ru-RU" altLang="ru-RU" i="1" dirty="0"/>
              <a:t>1=</a:t>
            </a:r>
            <a:r>
              <a:rPr lang="en-US" altLang="ru-RU" i="1" dirty="0"/>
              <a:t>v</a:t>
            </a:r>
            <a:r>
              <a:rPr lang="ru-RU" altLang="ru-RU" i="1" dirty="0"/>
              <a:t>1</a:t>
            </a:r>
            <a:r>
              <a:rPr lang="en-US" altLang="ru-RU" i="1" dirty="0"/>
              <a:t>, t</a:t>
            </a:r>
            <a:r>
              <a:rPr lang="ru-RU" altLang="ru-RU" i="1" dirty="0"/>
              <a:t>2=</a:t>
            </a:r>
            <a:r>
              <a:rPr lang="en-US" altLang="ru-RU" i="1" dirty="0"/>
              <a:t>v</a:t>
            </a:r>
            <a:r>
              <a:rPr lang="ru-RU" altLang="ru-RU" i="1" dirty="0"/>
              <a:t>2</a:t>
            </a:r>
            <a:r>
              <a:rPr lang="en-US" altLang="ru-RU" i="1" dirty="0"/>
              <a:t>,…</a:t>
            </a:r>
            <a:r>
              <a:rPr lang="en-US" altLang="ru-RU" dirty="0"/>
              <a:t>)</a:t>
            </a:r>
            <a:endParaRPr lang="ru-RU" altLang="ru-RU" dirty="0"/>
          </a:p>
          <a:p>
            <a:pPr eaLnBrk="1" hangingPunct="1">
              <a:buFont typeface="Wingdings" pitchFamily="2" charset="2"/>
              <a:buChar char="Ø"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002773-53C4-421C-A306-9867B43872CC}" type="slidenum">
              <a:rPr lang="ru-RU" altLang="ru-RU" smtClean="0"/>
              <a:pPr eaLnBrk="1" hangingPunct="1"/>
              <a:t>26</a:t>
            </a:fld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Исчисление доменов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1500174"/>
            <a:ext cx="10585176" cy="4519626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dirty="0"/>
              <a:t>(</a:t>
            </a:r>
            <a:r>
              <a:rPr lang="en-US" altLang="ru-RU" dirty="0"/>
              <a:t>F, G, S)  where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dirty="0"/>
              <a:t>СТУДЕНТ (</a:t>
            </a:r>
            <a:r>
              <a:rPr lang="ru-RU" altLang="ru-RU" dirty="0" err="1"/>
              <a:t>фио</a:t>
            </a:r>
            <a:r>
              <a:rPr lang="ru-RU" altLang="ru-RU" dirty="0"/>
              <a:t> </a:t>
            </a:r>
            <a:r>
              <a:rPr lang="en-US" altLang="ru-RU" dirty="0"/>
              <a:t>: F, </a:t>
            </a:r>
            <a:r>
              <a:rPr lang="ru-RU" altLang="ru-RU" dirty="0"/>
              <a:t>группа : </a:t>
            </a:r>
            <a:r>
              <a:rPr lang="en-US" altLang="ru-RU" dirty="0"/>
              <a:t>G, </a:t>
            </a:r>
            <a:r>
              <a:rPr lang="ru-RU" altLang="ru-RU" dirty="0"/>
              <a:t>курс </a:t>
            </a:r>
            <a:r>
              <a:rPr lang="en-US" altLang="ru-RU" dirty="0"/>
              <a:t>=3,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			</a:t>
            </a:r>
            <a:r>
              <a:rPr lang="ru-RU" altLang="ru-RU" dirty="0" err="1"/>
              <a:t>код_спец</a:t>
            </a:r>
            <a:r>
              <a:rPr lang="ru-RU" altLang="ru-RU" dirty="0"/>
              <a:t> </a:t>
            </a:r>
            <a:r>
              <a:rPr lang="en-US" altLang="ru-RU" dirty="0"/>
              <a:t>:  </a:t>
            </a:r>
            <a:r>
              <a:rPr lang="ru-RU" altLang="ru-RU" dirty="0"/>
              <a:t>Х) </a:t>
            </a:r>
            <a:endParaRPr lang="en-US" altLang="ru-RU" dirty="0"/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and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dirty="0"/>
              <a:t>СПЕЦИАЛЬНОСТЬ   </a:t>
            </a:r>
            <a:r>
              <a:rPr lang="en-US" altLang="ru-RU" dirty="0"/>
              <a:t>( </a:t>
            </a:r>
            <a:r>
              <a:rPr lang="ru-RU" altLang="ru-RU" dirty="0" err="1"/>
              <a:t>код_спец</a:t>
            </a:r>
            <a:r>
              <a:rPr lang="ru-RU" altLang="ru-RU" dirty="0"/>
              <a:t> </a:t>
            </a:r>
            <a:r>
              <a:rPr lang="en-US" altLang="ru-RU" dirty="0"/>
              <a:t>:Y,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			</a:t>
            </a:r>
            <a:r>
              <a:rPr lang="ru-RU" altLang="ru-RU" dirty="0" err="1"/>
              <a:t>наим_спец</a:t>
            </a:r>
            <a:r>
              <a:rPr lang="ru-RU" altLang="ru-RU" dirty="0"/>
              <a:t> =</a:t>
            </a:r>
            <a:r>
              <a:rPr lang="en-US" altLang="ru-RU" dirty="0"/>
              <a:t> ’</a:t>
            </a:r>
            <a:r>
              <a:rPr lang="ru-RU" altLang="ru-RU" dirty="0"/>
              <a:t>ФИИТ</a:t>
            </a:r>
            <a:r>
              <a:rPr lang="en-US" altLang="ru-RU" dirty="0"/>
              <a:t>’, </a:t>
            </a:r>
            <a:r>
              <a:rPr lang="ru-RU" altLang="ru-RU" dirty="0"/>
              <a:t>факультет : </a:t>
            </a:r>
            <a:r>
              <a:rPr lang="en-US" altLang="ru-RU" dirty="0"/>
              <a:t>S</a:t>
            </a:r>
            <a:r>
              <a:rPr lang="ru-RU" altLang="ru-RU" dirty="0"/>
              <a:t> </a:t>
            </a:r>
            <a:r>
              <a:rPr lang="en-US" altLang="ru-RU" dirty="0"/>
              <a:t>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and (X=Y)</a:t>
            </a:r>
            <a:endParaRPr lang="ru-RU" altLang="ru-RU" dirty="0"/>
          </a:p>
          <a:p>
            <a:pPr eaLnBrk="1" hangingPunct="1">
              <a:buFont typeface="Wingdings 3" pitchFamily="18" charset="2"/>
              <a:buNone/>
            </a:pPr>
            <a:r>
              <a:rPr lang="en-US" altLang="ru-RU" dirty="0"/>
              <a:t>Or …</a:t>
            </a:r>
            <a:endParaRPr lang="ru-RU" altLang="ru-RU" dirty="0"/>
          </a:p>
          <a:p>
            <a:pPr eaLnBrk="1" hangingPunct="1">
              <a:buFont typeface="Wingdings 3" pitchFamily="18" charset="2"/>
              <a:buNone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0F7A-4868-4E27-AC11-FA1BC1062B7C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742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484784"/>
            <a:ext cx="1097183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/>
              <a:t>Реляционная алгебра и реляционное исчисление представляют два альтернативных подхода к реализации операций в БД</a:t>
            </a: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/>
              <a:t>Реляционная алгебра – описывает порядок выполнения операций, позволяющих из исходных выражений получить результат</a:t>
            </a:r>
            <a:endParaRPr lang="en-US" altLang="ru-RU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/>
              <a:t>Реляционное исчисление – описывает результат в терминах исходных отношений</a:t>
            </a:r>
            <a:endParaRPr lang="en-US" altLang="ru-RU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Char char="Ø"/>
            </a:pPr>
            <a:endParaRPr lang="en-US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C72F6A-86AA-4439-A9B3-46E6F4C1A2B2}" type="slidenum">
              <a:rPr lang="ru-RU" altLang="ru-RU" smtClean="0"/>
              <a:pPr eaLnBrk="1" hangingPunct="1"/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Реляционная полнота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/>
              <a:t>Реляционная алгебра и реляционное исчисление эквивалентны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/>
              <a:t>Язык принято называть </a:t>
            </a:r>
            <a:r>
              <a:rPr lang="ru-RU" altLang="ru-RU" dirty="0" err="1"/>
              <a:t>реляционно</a:t>
            </a:r>
            <a:r>
              <a:rPr lang="en-US" altLang="ru-RU" dirty="0"/>
              <a:t> </a:t>
            </a:r>
            <a:r>
              <a:rPr lang="ru-RU" altLang="ru-RU" dirty="0"/>
              <a:t>полным, если он по своим возможностям не уступает реляционной алгебре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/>
              <a:t>Восемь операторов Кодда являются мерой выразительной силы любого языка БД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CFBC-4785-469E-B8B3-70D60A20B252}" type="slidenum">
              <a:rPr lang="ru-RU" altLang="ru-RU" smtClean="0"/>
              <a:pPr eaLnBrk="1" hangingPunct="1"/>
              <a:t>29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Реляционная модель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М.И., ИММиКН ЮФУ, 2023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6599-1721-49BD-A5BF-C31FDDC677E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8862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 algn="ctr">
              <a:lnSpc>
                <a:spcPct val="80000"/>
              </a:lnSpc>
            </a:pPr>
            <a:endParaRPr lang="ru-RU" altLang="ru-RU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 t="3245"/>
          <a:stretch>
            <a:fillRect/>
          </a:stretch>
        </p:blipFill>
        <p:spPr bwMode="auto">
          <a:xfrm>
            <a:off x="1991544" y="1628801"/>
            <a:ext cx="4419600" cy="21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9" y="3717032"/>
            <a:ext cx="3133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1" y="3717033"/>
            <a:ext cx="35337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Важные моменты</a:t>
            </a:r>
          </a:p>
        </p:txBody>
      </p:sp>
      <p:sp>
        <p:nvSpPr>
          <p:cNvPr id="26626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Операции реляционного исчисления позволяют реализовать</a:t>
            </a:r>
            <a:r>
              <a:rPr lang="ru-RU" altLang="ru-RU" dirty="0"/>
              <a:t> декларативное программирование и декларативное описание ограничений целостности, в дополнение к процедурному программированию и процедурной проверке условий,</a:t>
            </a:r>
            <a:r>
              <a:rPr lang="ru-RU" dirty="0"/>
              <a:t> реализуемому средствами реляционной алгебры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altLang="ru-RU" dirty="0"/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Для реляционных баз данных верен информационный принцип: всё информационное наполнение базы данных представлено одним и только одним способом, а именно — явным заданием значений атрибутов в кортежах отношений; в частности, нет никаких указателей (адресов), связывающих одно значение с другим</a:t>
            </a:r>
          </a:p>
          <a:p>
            <a:pPr>
              <a:buNone/>
            </a:pPr>
            <a:endParaRPr lang="ru-RU" altLang="ru-RU" dirty="0"/>
          </a:p>
          <a:p>
            <a:pPr eaLnBrk="1" hangingPunct="1">
              <a:buFont typeface="Wingdings" pitchFamily="2" charset="2"/>
              <a:buChar char="Ø"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D1584E-E014-4290-863D-DEAB96AAC616}" type="slidenum">
              <a:rPr lang="ru-RU" altLang="ru-RU" smtClean="0"/>
              <a:pPr eaLnBrk="1" hangingPunct="1"/>
              <a:t>30</a:t>
            </a:fld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ru-RU" dirty="0"/>
              <a:t>12  </a:t>
            </a:r>
            <a:r>
              <a:rPr lang="ru-RU" altLang="ru-RU" dirty="0"/>
              <a:t>правил Кодда (1985 г)</a:t>
            </a:r>
            <a:endParaRPr lang="ru-RU" dirty="0"/>
          </a:p>
        </p:txBody>
      </p:sp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911424" y="1905000"/>
            <a:ext cx="10569376" cy="44763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/>
              <a:t>В силу строгости правил современные реляционные СУБД не соответствуют многим из них</a:t>
            </a:r>
          </a:p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0. Основное правило (</a:t>
            </a:r>
            <a:r>
              <a:rPr lang="en-US" altLang="ru-RU" sz="2400" dirty="0"/>
              <a:t>Foundation Rule)</a:t>
            </a:r>
            <a:endParaRPr lang="ru-RU" altLang="ru-RU" sz="2400" dirty="0"/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Система, которая рекламируется или позиционируется как 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</a:rPr>
              <a:t>реляционная система управления базами данных, должна быть способной управлять базами данных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используя исключительно свои реляционные возможности</a:t>
            </a:r>
            <a:endParaRPr lang="en-US" altLang="ru-RU" sz="2400" dirty="0"/>
          </a:p>
          <a:p>
            <a:pPr lvl="1">
              <a:buFont typeface="Wingdings" pitchFamily="2" charset="2"/>
              <a:buChar char="Ø"/>
            </a:pPr>
            <a:r>
              <a:rPr lang="en-US" altLang="ru-RU" sz="2400" dirty="0"/>
              <a:t>1. </a:t>
            </a:r>
            <a:r>
              <a:rPr lang="ru-RU" altLang="ru-RU" sz="2400" dirty="0"/>
              <a:t>Информационное правило  </a:t>
            </a:r>
            <a:r>
              <a:rPr lang="en-US" altLang="ru-RU" sz="2400" dirty="0"/>
              <a:t>(The Information Rule)</a:t>
            </a:r>
            <a:endParaRPr lang="ru-RU" altLang="ru-RU" sz="2400" dirty="0"/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Вся информация в реляционной базе данных на логическом уровне должна быть явно представлена единственным способом –  значениями в 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</a:rPr>
              <a:t>таблицах</a:t>
            </a:r>
            <a:endParaRPr lang="en-US" altLang="ru-RU" sz="1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ru-RU" sz="2400" dirty="0"/>
              <a:t>2. </a:t>
            </a:r>
            <a:r>
              <a:rPr lang="ru-RU" altLang="ru-RU" sz="2400" dirty="0"/>
              <a:t>Гарантированный доступ к данным </a:t>
            </a:r>
            <a:r>
              <a:rPr lang="en-US" altLang="ru-RU" sz="2400" dirty="0"/>
              <a:t>(Guaranteed Access Rule)</a:t>
            </a:r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каждое отдельное (атомарное) значение данных должно 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</a:rPr>
              <a:t>быть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логически доступно с помощью комбинации имени таблицы, значения 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</a:rPr>
              <a:t>первичного ключа и и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мени столбца</a:t>
            </a:r>
            <a:endParaRPr lang="ru-RU" altLang="ru-RU" sz="2000" dirty="0"/>
          </a:p>
          <a:p>
            <a:pPr lvl="1">
              <a:buNone/>
            </a:pPr>
            <a:endParaRPr lang="ru-RU" altLang="ru-RU" sz="18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3EC66-A0CD-49E2-9F47-DF429E7488F6}" type="slidenum">
              <a:rPr lang="ru-RU" altLang="ru-RU" smtClean="0"/>
              <a:pPr eaLnBrk="1" hangingPunct="1"/>
              <a:t>31</a:t>
            </a:fld>
            <a:endParaRPr lang="ru-RU" alt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ru-RU" dirty="0"/>
              <a:t>12  </a:t>
            </a:r>
            <a:r>
              <a:rPr lang="ru-RU" altLang="ru-RU" dirty="0"/>
              <a:t>правил Кодда (1985 г)</a:t>
            </a:r>
            <a:endParaRPr lang="ru-RU" dirty="0"/>
          </a:p>
        </p:txBody>
      </p:sp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911424" y="1905000"/>
            <a:ext cx="10569376" cy="41148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altLang="ru-RU" sz="2400" dirty="0"/>
              <a:t>3. </a:t>
            </a:r>
            <a:r>
              <a:rPr lang="ru-RU" altLang="ru-RU" sz="2400" dirty="0"/>
              <a:t>Систематическая поддержка отсутствующих значений</a:t>
            </a:r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Неизвестные, или отсутствующие значения, отличные от любого известного значения, должны поддерживаться для всех типов данных при выполнении любых операций единообразно</a:t>
            </a:r>
            <a:endParaRPr lang="ru-RU" altLang="ru-RU" sz="2400" dirty="0"/>
          </a:p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4. Доступ к метаданным (словарю) в терминах реляционной модели</a:t>
            </a:r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</a:rPr>
              <a:t>Словарь данных должен сохраняться в форме реляционных таблиц, и СУБД должна поддерживать доступ к нему при помощи стандартных языковых средств, тех же самых, 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которые используются для работы с реляционными таблицами, содержащими пользовательские данные</a:t>
            </a:r>
            <a:endParaRPr lang="ru-RU" altLang="ru-RU" sz="2400" dirty="0"/>
          </a:p>
          <a:p>
            <a:pPr marL="342900" lvl="1" indent="0">
              <a:buNone/>
            </a:pPr>
            <a:endParaRPr lang="ru-RU" alt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3EC66-A0CD-49E2-9F47-DF429E7488F6}" type="slidenum">
              <a:rPr lang="ru-RU" altLang="ru-RU" smtClean="0"/>
              <a:pPr eaLnBrk="1" hangingPunct="1"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695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ru-RU" dirty="0"/>
              <a:t>12  </a:t>
            </a:r>
            <a:r>
              <a:rPr lang="ru-RU" altLang="ru-RU" dirty="0"/>
              <a:t>правил Кодда (1985 г)</a:t>
            </a:r>
            <a:endParaRPr lang="ru-RU" dirty="0"/>
          </a:p>
        </p:txBody>
      </p:sp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911424" y="1905000"/>
            <a:ext cx="10569376" cy="41148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5. Полнота множества языка</a:t>
            </a:r>
          </a:p>
          <a:p>
            <a:pPr marL="200025" indent="0">
              <a:lnSpc>
                <a:spcPct val="115000"/>
              </a:lnSpc>
              <a:spcBef>
                <a:spcPts val="24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управления реляционными базами данных должна поддерживать хотя бы один реляционный язык, который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0025" indent="0">
              <a:lnSpc>
                <a:spcPct val="115000"/>
              </a:lnSpc>
              <a:spcAft>
                <a:spcPts val="120"/>
              </a:spcAft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(а) имеет 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линейный синтаксис,</a:t>
            </a:r>
          </a:p>
          <a:p>
            <a:pPr marL="200025" indent="0">
              <a:lnSpc>
                <a:spcPct val="115000"/>
              </a:lnSpc>
              <a:spcAft>
                <a:spcPts val="120"/>
              </a:spcAft>
              <a:buNone/>
            </a:pP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(б) может использоваться как интерактивно, так и в прикладных программах,</a:t>
            </a:r>
          </a:p>
          <a:p>
            <a:pPr marL="200025" indent="0">
              <a:lnSpc>
                <a:spcPct val="115000"/>
              </a:lnSpc>
              <a:spcAft>
                <a:spcPts val="120"/>
              </a:spcAft>
              <a:buNone/>
            </a:pP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(в) поддерживает операции определения данных, определения представлений, манипулирования данными (интерактивные и программные), ограничители целостности, управления доступом и операции управления транзакциями (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begin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commit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и </a:t>
            </a:r>
            <a:r>
              <a:rPr lang="ru-RU" sz="1800" dirty="0" err="1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rollba</a:t>
            </a:r>
            <a:r>
              <a:rPr lang="en-US" sz="18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ck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1" indent="0">
              <a:buNone/>
            </a:pPr>
            <a:endParaRPr lang="ru-RU" altLang="ru-RU" sz="1800" dirty="0">
              <a:solidFill>
                <a:srgbClr val="20212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ru-RU" altLang="ru-RU" sz="2000" dirty="0"/>
          </a:p>
          <a:p>
            <a:pPr lvl="1">
              <a:buNone/>
            </a:pPr>
            <a:endParaRPr lang="ru-RU" altLang="ru-RU" sz="1800" dirty="0">
              <a:solidFill>
                <a:srgbClr val="20212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3EC66-A0CD-49E2-9F47-DF429E7488F6}" type="slidenum">
              <a:rPr lang="ru-RU" altLang="ru-RU" smtClean="0"/>
              <a:pPr eaLnBrk="1" hangingPunct="1"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014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ru-RU" dirty="0"/>
              <a:t>12  </a:t>
            </a:r>
            <a:r>
              <a:rPr lang="ru-RU" altLang="ru-RU" dirty="0"/>
              <a:t>правил Кодда (1985 г)</a:t>
            </a:r>
            <a:endParaRPr lang="ru-RU" dirty="0"/>
          </a:p>
        </p:txBody>
      </p:sp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983432" y="1905000"/>
            <a:ext cx="10497368" cy="41148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6. Возможность изменения представлений</a:t>
            </a:r>
            <a:endParaRPr lang="en-US" altLang="ru-RU" sz="2400" dirty="0"/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Каждое представление должно поддерживать все операции манипулирования данными, которые поддерживают реляционные таблицы: операции выборки, вставки, изменения и удаления данных</a:t>
            </a:r>
            <a:endParaRPr lang="ru-RU" altLang="ru-RU" sz="2400" dirty="0"/>
          </a:p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7. Высокоуровневые операции управления данными</a:t>
            </a:r>
            <a:endParaRPr lang="en-US" altLang="ru-RU" sz="2400" dirty="0"/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 вставки, изменения и удаления данных должны поддерживаться не только по отношению к одной строке реляционной таблицы, но и по отношению к любому множеству строк.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8. Физическая независимость данных</a:t>
            </a:r>
            <a:endParaRPr lang="en-US" altLang="ru-RU" sz="2400" dirty="0"/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Приложения не должны зависеть от используемых способов хранения данных на носителях</a:t>
            </a:r>
            <a:endParaRPr lang="ru-RU" altLang="ru-RU" sz="2400" dirty="0"/>
          </a:p>
          <a:p>
            <a:pPr marL="342900" lvl="1" indent="0">
              <a:buNone/>
            </a:pPr>
            <a:endParaRPr lang="ru-RU" altLang="ru-RU" sz="2400" dirty="0"/>
          </a:p>
          <a:p>
            <a:pPr lvl="1">
              <a:buNone/>
            </a:pPr>
            <a:endParaRPr lang="ru-RU" alt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3EC66-A0CD-49E2-9F47-DF429E7488F6}" type="slidenum">
              <a:rPr lang="ru-RU" altLang="ru-RU" smtClean="0"/>
              <a:pPr eaLnBrk="1" hangingPunct="1"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87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ru-RU" dirty="0"/>
              <a:t>12  </a:t>
            </a:r>
            <a:r>
              <a:rPr lang="ru-RU" altLang="ru-RU" dirty="0"/>
              <a:t>правил Кодда (1985 г)</a:t>
            </a:r>
            <a:endParaRPr lang="ru-RU" dirty="0"/>
          </a:p>
        </p:txBody>
      </p:sp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983432" y="1905000"/>
            <a:ext cx="10497368" cy="41148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9. Логическая независимость данных</a:t>
            </a:r>
            <a:endParaRPr lang="en-US" altLang="ru-RU" sz="2400" dirty="0"/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данных в приложении не должно зависеть от структуры реляционных таблиц. Если в процессе </a:t>
            </a:r>
            <a:r>
              <a:rPr lang="ru-RU" sz="18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нормализации одна 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реляционная таблица разделяется на две, представление должно обеспечить объединение этих данных, чтобы изменение структуры реляционных таблиц не сказывалось на работе приложений.</a:t>
            </a:r>
            <a:endParaRPr lang="ru-RU" altLang="ru-RU" sz="2400" dirty="0"/>
          </a:p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10. Независимость контроля целостности</a:t>
            </a:r>
            <a:endParaRPr lang="en-US" altLang="ru-RU" sz="2400" dirty="0"/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Вся информация, необходимая для поддержания целостности, должна находиться в словаре данных. Язык для работы с данными должен выполнять проверку входных данных и автоматически поддерживать целостность данных.</a:t>
            </a:r>
            <a:endParaRPr lang="ru-RU" altLang="ru-RU" sz="2400" dirty="0"/>
          </a:p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11. Независимость от расположения</a:t>
            </a:r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 данных может быть распределённой, может находиться на нескольких компьютерах, и это не должно оказывать влияния на приложения. Перенос базы данных на другой компьютер не должен оказывать влияния на приложения.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altLang="ru-RU" sz="2400" dirty="0"/>
          </a:p>
          <a:p>
            <a:pPr lvl="1">
              <a:buNone/>
            </a:pPr>
            <a:endParaRPr lang="ru-RU" alt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3EC66-A0CD-49E2-9F47-DF429E7488F6}" type="slidenum">
              <a:rPr lang="ru-RU" altLang="ru-RU" smtClean="0"/>
              <a:pPr eaLnBrk="1" hangingPunct="1"/>
              <a:t>35</a:t>
            </a:fld>
            <a:endParaRPr lang="ru-RU" alt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ru-RU" dirty="0"/>
              <a:t>12  </a:t>
            </a:r>
            <a:r>
              <a:rPr lang="ru-RU" altLang="ru-RU" dirty="0"/>
              <a:t>правил Кодда (1985 г)</a:t>
            </a:r>
            <a:endParaRPr lang="ru-RU" dirty="0"/>
          </a:p>
        </p:txBody>
      </p:sp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983432" y="1905000"/>
            <a:ext cx="10497368" cy="41148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altLang="ru-RU" sz="2400" dirty="0"/>
              <a:t>12. Согласование языковых уровней</a:t>
            </a:r>
            <a:endParaRPr lang="en-US" altLang="ru-RU" sz="2400" dirty="0"/>
          </a:p>
          <a:p>
            <a:pPr marL="342900" lvl="1" indent="0">
              <a:buNone/>
            </a:pP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используется низкоуровневый язык доступа к данным, он не должен игнорировать правила безопасности и правила целостности, которые поддерживаются языком более высокого уровня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altLang="ru-RU" sz="2400" dirty="0"/>
          </a:p>
          <a:p>
            <a:pPr lvl="1">
              <a:buFont typeface="Wingdings" pitchFamily="2" charset="2"/>
              <a:buChar char="Ø"/>
            </a:pPr>
            <a:endParaRPr lang="ru-RU" altLang="ru-RU" sz="2400" dirty="0"/>
          </a:p>
          <a:p>
            <a:pPr lvl="1">
              <a:buNone/>
            </a:pPr>
            <a:endParaRPr lang="ru-RU" alt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3EC66-A0CD-49E2-9F47-DF429E7488F6}" type="slidenum">
              <a:rPr lang="ru-RU" altLang="ru-RU" smtClean="0"/>
              <a:pPr eaLnBrk="1" hangingPunct="1"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83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Определение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767133"/>
              </p:ext>
            </p:extLst>
          </p:nvPr>
        </p:nvGraphicFramePr>
        <p:xfrm>
          <a:off x="2395538" y="1657351"/>
          <a:ext cx="7085012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822480" imgH="2361960" progId="Equation.3">
                  <p:embed/>
                </p:oleObj>
              </mc:Choice>
              <mc:Fallback>
                <p:oleObj name="Формула" r:id="rId3" imgW="3822480" imgH="236196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1657351"/>
                        <a:ext cx="7085012" cy="437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0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EBDF6-6FB7-430B-89D5-EF2EF41A5C35}" type="slidenum">
              <a:rPr lang="ru-RU" altLang="ru-RU" smtClean="0"/>
              <a:pPr eaLnBrk="1" hangingPunct="1"/>
              <a:t>4</a:t>
            </a:fld>
            <a:endParaRPr lang="ru-RU" alt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 t="3245"/>
          <a:stretch>
            <a:fillRect/>
          </a:stretch>
        </p:blipFill>
        <p:spPr bwMode="auto">
          <a:xfrm>
            <a:off x="7962358" y="822324"/>
            <a:ext cx="3734387" cy="18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Свойства отношений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700808"/>
            <a:ext cx="11017224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Атомарность атрибутов в кортеже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 отношения должен быть хотя бы один атрибут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Неупорядоченность кортежей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Неупорядоченность атрибутов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Уникальность кортежей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Набор атрибутов, достаточный для однозначного определения кортежа  - возможный (потенциальный) ключ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Отношение может иметь нулевое количество кортежей – пустое отношение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 eaLnBrk="1" hangingPunct="1">
              <a:buFont typeface="Wingdings" pitchFamily="2" charset="2"/>
              <a:buChar char="Ø"/>
            </a:pP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E940B0-2F0D-4CFD-8F1B-55E08B023180}" type="slidenum">
              <a:rPr lang="ru-RU" altLang="ru-RU" smtClean="0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Основные требования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dirty="0"/>
              <a:t>Требования к реляционным базам данных для возможности их применения на практике сформулированы и развиты Кристофером Дж. </a:t>
            </a:r>
            <a:r>
              <a:rPr lang="ru-RU" altLang="ru-RU" dirty="0" err="1"/>
              <a:t>Дейтом</a:t>
            </a:r>
            <a:r>
              <a:rPr lang="ru-RU" altLang="ru-RU" dirty="0"/>
              <a:t> (</a:t>
            </a:r>
            <a:r>
              <a:rPr lang="en-US" altLang="ru-RU" dirty="0"/>
              <a:t>IBM</a:t>
            </a:r>
            <a:r>
              <a:rPr lang="ru-RU" altLang="ru-RU" dirty="0"/>
              <a:t>), который объединил их в группы, называемые аспектами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dirty="0"/>
          </a:p>
          <a:p>
            <a:pPr lvl="1" eaLnBrk="1" hangingPunct="1">
              <a:buFont typeface="Wingdings" pitchFamily="2" charset="2"/>
              <a:buChar char="Ø"/>
            </a:pPr>
            <a:r>
              <a:rPr lang="ru-RU" altLang="ru-RU" sz="2400" dirty="0"/>
              <a:t>Структурный аспект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altLang="ru-RU" sz="2400" dirty="0"/>
              <a:t>Аспект целостности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altLang="ru-RU" sz="2400" dirty="0"/>
              <a:t>Аспект обработки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3625-1EB3-439A-AC73-9521FF8B3098}" type="slidenum">
              <a:rPr lang="ru-RU" altLang="ru-RU" smtClean="0"/>
              <a:pPr eaLnBrk="1" hangingPunct="1"/>
              <a:t>6</a:t>
            </a:fld>
            <a:endParaRPr lang="ru-RU" alt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7" y="3933056"/>
            <a:ext cx="3133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Структурный аспект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633539"/>
            <a:ext cx="11089232" cy="14636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dirty="0"/>
              <a:t>данные в системе воспринимаются пользователем как таблицы </a:t>
            </a:r>
          </a:p>
          <a:p>
            <a:pPr eaLnBrk="1" hangingPunct="1"/>
            <a:endParaRPr lang="ru-RU" altLang="ru-RU" dirty="0"/>
          </a:p>
        </p:txBody>
      </p:sp>
      <p:graphicFrame>
        <p:nvGraphicFramePr>
          <p:cNvPr id="88129" name="Group 65"/>
          <p:cNvGraphicFramePr>
            <a:graphicFrameLocks noGrp="1"/>
          </p:cNvGraphicFramePr>
          <p:nvPr>
            <p:ph sz="half" idx="2"/>
          </p:nvPr>
        </p:nvGraphicFramePr>
        <p:xfrm>
          <a:off x="2166910" y="2428869"/>
          <a:ext cx="8064500" cy="3791801"/>
        </p:xfrm>
        <a:graphic>
          <a:graphicData uri="http://schemas.openxmlformats.org/drawingml/2006/table">
            <a:tbl>
              <a:tblPr/>
              <a:tblGrid>
                <a:gridCol w="3497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Формальный термин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Неформальный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эквивалент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Отношение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Кортеж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Кардинальное число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Атрибут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Домен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Имя атрибута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Степень отношения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Заголовок отношения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Возможный (первичный) ключ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Строка таблицы (запись)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строк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Столбец (поле)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Множество допустимых значений (тип)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Имя столбца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столбцов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Схема таблицы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Уникальный идентификатор строки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742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6D58A-F86A-4F3E-ABCF-AA8A5B8ABC41}" type="slidenum">
              <a:rPr lang="ru-RU" altLang="ru-RU" smtClean="0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Структурный аспект</a:t>
            </a:r>
          </a:p>
        </p:txBody>
      </p:sp>
      <p:pic>
        <p:nvPicPr>
          <p:cNvPr id="13314" name="Picture 5" descr="отношени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388" y="1698626"/>
            <a:ext cx="7124700" cy="4314825"/>
          </a:xfr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F5B34C-6FFB-4C8D-AF25-306E7C97141D}" type="slidenum">
              <a:rPr lang="ru-RU" altLang="ru-RU" smtClean="0"/>
              <a:pPr eaLnBrk="1" hangingPunct="1"/>
              <a:t>8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F81A4-8260-2530-16E1-5063CEF76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289" y="876300"/>
            <a:ext cx="1960354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Аспект целостности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628800"/>
            <a:ext cx="10945216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Целостность базы данных</a:t>
            </a:r>
            <a:r>
              <a:rPr lang="ru-RU" sz="2000" dirty="0"/>
              <a:t> (</a:t>
            </a:r>
            <a:r>
              <a:rPr lang="ru-RU" sz="2000" dirty="0" err="1"/>
              <a:t>database</a:t>
            </a:r>
            <a:r>
              <a:rPr lang="ru-RU" sz="2000" dirty="0"/>
              <a:t> </a:t>
            </a:r>
            <a:r>
              <a:rPr lang="ru-RU" sz="2000" dirty="0" err="1"/>
              <a:t>integrity</a:t>
            </a:r>
            <a:r>
              <a:rPr lang="ru-RU" sz="2000" dirty="0"/>
              <a:t>) — соответствие имеющейся в базе данных информации её внутренней логике, структуре и всем явно заданным правилам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Каждое правило, налагающее некоторое ограничение на возможное состояние базы данных, называется ограничением целостности (</a:t>
            </a:r>
            <a:r>
              <a:rPr lang="ru-RU" sz="2000" dirty="0" err="1"/>
              <a:t>integrity</a:t>
            </a:r>
            <a:r>
              <a:rPr lang="ru-RU" sz="2000" dirty="0"/>
              <a:t> </a:t>
            </a:r>
            <a:r>
              <a:rPr lang="ru-RU" sz="2000" dirty="0" err="1"/>
              <a:t>constraint</a:t>
            </a:r>
            <a:r>
              <a:rPr lang="ru-RU" sz="2000" dirty="0"/>
              <a:t>)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Целостность БД не гарантирует достоверности содержащейся в ней информации, но обеспечивает по крайней мере правдоподобность этой информации, отвергая заведомо невероятные, невозможные значения</a:t>
            </a:r>
            <a:endParaRPr lang="ru-RU" alt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Чердынцева М.И., ИММиКН ЮФУ, 2023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7EF81-3F27-4B68-A286-CA7EE066EC5D}" type="slidenum">
              <a:rPr lang="ru-RU" altLang="ru-RU" smtClean="0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в клеточку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в клеточку</Template>
  <TotalTime>202</TotalTime>
  <Words>2011</Words>
  <Application>Microsoft Office PowerPoint</Application>
  <PresentationFormat>Широкоэкранный</PresentationFormat>
  <Paragraphs>291</Paragraphs>
  <Slides>36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Tahoma</vt:lpstr>
      <vt:lpstr>Wingdings</vt:lpstr>
      <vt:lpstr>Wingdings 3</vt:lpstr>
      <vt:lpstr>Тема в клеточку</vt:lpstr>
      <vt:lpstr>Формула</vt:lpstr>
      <vt:lpstr>Реляционная модель</vt:lpstr>
      <vt:lpstr>Реляционная модель</vt:lpstr>
      <vt:lpstr>Реляционная модель</vt:lpstr>
      <vt:lpstr>Определение</vt:lpstr>
      <vt:lpstr>Свойства отношений</vt:lpstr>
      <vt:lpstr>Основные требования</vt:lpstr>
      <vt:lpstr>Структурный аспект</vt:lpstr>
      <vt:lpstr>Структурный аспект</vt:lpstr>
      <vt:lpstr>Аспект целостности</vt:lpstr>
      <vt:lpstr>Аспект целостности</vt:lpstr>
      <vt:lpstr>Аспект обработки</vt:lpstr>
      <vt:lpstr>Реляционная алгебра</vt:lpstr>
      <vt:lpstr>Операции реляционной алгебры (Кодд)</vt:lpstr>
      <vt:lpstr>Операции реляционной алгебры (Кодд)</vt:lpstr>
      <vt:lpstr>Операции реляционной алгебры (Кодд)</vt:lpstr>
      <vt:lpstr>Операции реляционной алгебры (Кодд)</vt:lpstr>
      <vt:lpstr>Операции реляционной алгебры (Кодд)</vt:lpstr>
      <vt:lpstr>Реляционная алгебра</vt:lpstr>
      <vt:lpstr>Дополнительные операции</vt:lpstr>
      <vt:lpstr>Реляционное исчисление</vt:lpstr>
      <vt:lpstr>Интерпретация отношений</vt:lpstr>
      <vt:lpstr>Реляционное исчисление</vt:lpstr>
      <vt:lpstr>Исчисление кортежей</vt:lpstr>
      <vt:lpstr>Исчисление кортежей</vt:lpstr>
      <vt:lpstr>Презентация PowerPoint</vt:lpstr>
      <vt:lpstr>Исчисление доменов</vt:lpstr>
      <vt:lpstr>Исчисление доменов</vt:lpstr>
      <vt:lpstr>Презентация PowerPoint</vt:lpstr>
      <vt:lpstr>Реляционная полнота</vt:lpstr>
      <vt:lpstr>Важные моменты</vt:lpstr>
      <vt:lpstr>12  правил Кодда (1985 г)</vt:lpstr>
      <vt:lpstr>12  правил Кодда (1985 г)</vt:lpstr>
      <vt:lpstr>12  правил Кодда (1985 г)</vt:lpstr>
      <vt:lpstr>12  правил Кодда (1985 г)</vt:lpstr>
      <vt:lpstr>12  правил Кодда (1985 г)</vt:lpstr>
      <vt:lpstr>12  правил Кодда (1985 г)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Maric</dc:creator>
  <cp:lastModifiedBy>Чердынцева Марина Игорьевна</cp:lastModifiedBy>
  <cp:revision>64</cp:revision>
  <dcterms:created xsi:type="dcterms:W3CDTF">2021-09-01T11:00:48Z</dcterms:created>
  <dcterms:modified xsi:type="dcterms:W3CDTF">2023-09-10T13:49:18Z</dcterms:modified>
</cp:coreProperties>
</file>