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4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6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8657D-AD2C-406C-B9FD-62476DBCEE0B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C066F-088B-42D1-873F-6221C98E3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2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6D3E-A29F-4AE2-BEB2-7545ADEC9FD9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0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F0C1-E611-42D8-9F64-0A82F2F6D4D3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62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794EB-C14B-4ABD-9B83-2B701839AAD8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71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80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ED53-E06C-4470-B642-9669D09DEFC8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87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A9C7E-1D40-4504-A8B7-9DAB74C3D718}" type="datetime1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58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272E7-D8ED-4B04-9943-F766EBD9F5BF}" type="datetime1">
              <a:rPr lang="ru-RU" smtClean="0"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5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94F2-6107-438A-86A7-D3732233B7B7}" type="datetime1">
              <a:rPr lang="ru-RU" smtClean="0"/>
              <a:t>05.03.2023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06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F683-A68E-4664-9C10-B6B8809C2DC3}" type="datetime1">
              <a:rPr lang="ru-RU" smtClean="0"/>
              <a:t>05.03.2023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Чердынцева М.И. ИММиКН ЮФУ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926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1A04CE6-1516-4DA3-86E7-F2C1C0CAA144}" type="datetime1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Чердынцева М.И. ИММиКН ЮФУ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925C20-78B8-4FAE-BB26-60947BCD9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2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9E09F-D605-4ACF-9E3B-CA67617B18EC}" type="datetime1">
              <a:rPr lang="ru-RU" smtClean="0"/>
              <a:t>05.03.2023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8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5A7B261-D299-4309-8891-7A0ECFA042CA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Чердынцева М.И. ИММиКН ЮФУ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B925C20-78B8-4FAE-BB26-60947BCD962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4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E2971-40EA-4053-A96F-7D1E5DD753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Принципы дизайна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BC75E9-8D93-23A9-E46B-FC778A6B0D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42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286DB-19D2-976C-6E4D-EEEB35E8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7 принципов гештальта в дизайне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4FCC1F-A899-7AB1-37CC-C6BC7010D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0" dirty="0">
                <a:solidFill>
                  <a:srgbClr val="1D1D1F"/>
                </a:solidFill>
                <a:effectLst/>
                <a:latin typeface="Inter"/>
              </a:rPr>
              <a:t>Принцип непрерывности</a:t>
            </a:r>
            <a:r>
              <a:rPr lang="en-US" sz="2800" b="1" i="0" dirty="0">
                <a:solidFill>
                  <a:srgbClr val="1D1D1F"/>
                </a:solidFill>
                <a:effectLst/>
                <a:latin typeface="Inter"/>
              </a:rPr>
              <a:t> (continuity)</a:t>
            </a:r>
          </a:p>
          <a:p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Принцип непрерывности гласит, что человеческий глаз продолжает линии за пределы их конечных точек, чтобы избежать внезапной остановки</a:t>
            </a:r>
            <a:r>
              <a:rPr lang="en-US" b="0" i="0" dirty="0">
                <a:solidFill>
                  <a:srgbClr val="1D1D1F"/>
                </a:solidFill>
                <a:effectLst/>
                <a:latin typeface="Inter"/>
              </a:rPr>
              <a:t>. </a:t>
            </a:r>
          </a:p>
          <a:p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Гештальт-принцип непрерывности заключается в том, что мы воспринимаем пересекающиеся объекты как часть группы, если они располагаются вдоль одной линии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72560-24EC-4110-2D04-ACAA7FAE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C7EF0-ACFF-AE4A-52DC-B66A8719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3812D-9CE3-B9B6-264A-9D80A323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10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64FF52-530C-F9FB-6250-B772A8ACA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421" y="4201287"/>
            <a:ext cx="3832122" cy="14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3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286DB-19D2-976C-6E4D-EEEB35E8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7 принципов гештальта в дизайне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4FCC1F-A899-7AB1-37CC-C6BC7010D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0" dirty="0">
                <a:solidFill>
                  <a:srgbClr val="1D1D1F"/>
                </a:solidFill>
                <a:effectLst/>
                <a:latin typeface="Inter"/>
              </a:rPr>
              <a:t>Принцип завершения</a:t>
            </a:r>
            <a:r>
              <a:rPr lang="en-US" sz="2800" b="1" i="0" dirty="0">
                <a:solidFill>
                  <a:srgbClr val="1D1D1F"/>
                </a:solidFill>
                <a:effectLst/>
                <a:latin typeface="Inter"/>
              </a:rPr>
              <a:t> (closure)</a:t>
            </a:r>
          </a:p>
          <a:p>
            <a:r>
              <a:rPr lang="ru-RU" dirty="0">
                <a:solidFill>
                  <a:srgbClr val="1D1D1F"/>
                </a:solidFill>
                <a:latin typeface="Inter"/>
              </a:rPr>
              <a:t>Ч</a:t>
            </a:r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еловеческий глаз воспринимает форму как завершенную, даже если некоторые ее части отсутствуют — другими словами, мы стремимся заполнить недостающую визуальную информацию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72560-24EC-4110-2D04-ACAA7FAE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C7EF0-ACFF-AE4A-52DC-B66A8719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3812D-9CE3-B9B6-264A-9D80A323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11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855A31-E3AF-9611-54B7-8B71CA912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060" y="3787119"/>
            <a:ext cx="2673629" cy="21903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BC1756-F646-51DC-5390-A4C3A7E72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201" y="4150469"/>
            <a:ext cx="2764940" cy="16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18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286DB-19D2-976C-6E4D-EEEB35E8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7 принципов гештальта в дизайне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4FCC1F-A899-7AB1-37CC-C6BC7010D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0" dirty="0">
                <a:solidFill>
                  <a:srgbClr val="1D1D1F"/>
                </a:solidFill>
                <a:effectLst/>
                <a:latin typeface="Inter"/>
              </a:rPr>
              <a:t>Принцип симметричности </a:t>
            </a:r>
            <a:r>
              <a:rPr lang="en-US" sz="2800" b="1" i="0" dirty="0">
                <a:solidFill>
                  <a:srgbClr val="1D1D1F"/>
                </a:solidFill>
                <a:effectLst/>
                <a:latin typeface="Inter"/>
              </a:rPr>
              <a:t>(symmetry)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Симметричные элементы, как правило, воспринимаются как принадлежащие друг другу, независимо от расстояния между ними, давая нам ощущение цельности и порядка</a:t>
            </a:r>
            <a:endParaRPr lang="ru-RU" b="0" i="0" dirty="0">
              <a:solidFill>
                <a:srgbClr val="1D1D1F"/>
              </a:solidFill>
              <a:effectLst/>
              <a:latin typeface="Inter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72560-24EC-4110-2D04-ACAA7FAE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C7EF0-ACFF-AE4A-52DC-B66A8719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3812D-9CE3-B9B6-264A-9D80A323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12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0883DF-70BF-3D27-3ABF-B9B59D52E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861" y="3857414"/>
            <a:ext cx="2654626" cy="17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3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C0DA3-1BB6-7559-88CD-FD6D790B0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 памяти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9F0A45-EE8D-B368-D490-49968D21D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/>
              <a:t>Кратковременная память ( в процессе навигации)</a:t>
            </a:r>
          </a:p>
          <a:p>
            <a:r>
              <a:rPr lang="ru-RU" dirty="0"/>
              <a:t>- не заставлять пользователя запоминать</a:t>
            </a:r>
          </a:p>
          <a:p>
            <a:r>
              <a:rPr lang="ru-RU" dirty="0"/>
              <a:t>- использовать короткие списки</a:t>
            </a:r>
          </a:p>
          <a:p>
            <a:r>
              <a:rPr lang="ru-RU" dirty="0"/>
              <a:t>- сокращать количество вариантов, фильтры</a:t>
            </a:r>
          </a:p>
          <a:p>
            <a:endParaRPr lang="ru-RU" dirty="0"/>
          </a:p>
          <a:p>
            <a:r>
              <a:rPr lang="ru-RU" sz="2800" b="1" dirty="0"/>
              <a:t>Долговременная память(повторения и ассоциации)</a:t>
            </a:r>
          </a:p>
          <a:p>
            <a:r>
              <a:rPr lang="ru-RU" dirty="0"/>
              <a:t>- подсказки</a:t>
            </a:r>
          </a:p>
          <a:p>
            <a:r>
              <a:rPr lang="ru-RU" dirty="0"/>
              <a:t>- аналоги 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7A4A0-60C7-9685-A533-E18A448A4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A8B70-49C4-7C4F-BE12-5332AE02F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76AFD5-ADF1-E32C-8C04-FF106C17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73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30F7D3-AB03-2F13-F90D-C5DDC9CB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Эвристики Нильсена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D9F2EB-8663-0C3E-AD37-C485FBAA0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Список из 10 базовых правил, на соответствие которым нужно проверять интерфейсы. Он составлен на основании эвристик Якоба Нильсена для интерфейсов в широком смысле слова.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87B495-6A3D-2D55-0082-C87B6D7C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99D636-7BA1-4594-C524-6C4C925CD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AECDDF-137D-5DD3-1134-26085C2C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96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7398003-11A9-285A-A26C-2C19E169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Видимость состояния системы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C683A43A-F363-67F2-0B0F-620943997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111111"/>
                </a:solidFill>
                <a:effectLst/>
                <a:latin typeface="-apple-system"/>
              </a:rPr>
              <a:t>Пользователь всегда должен понимать, что происходит с системой, получая понятную и своевременную обратную связь.</a:t>
            </a:r>
            <a:endParaRPr lang="ru-RU" b="0" i="0" dirty="0">
              <a:solidFill>
                <a:srgbClr val="111111"/>
              </a:solidFill>
              <a:effectLst/>
              <a:latin typeface="-apple-system"/>
            </a:endParaRPr>
          </a:p>
          <a:p>
            <a:endParaRPr lang="ru-RU" dirty="0">
              <a:solidFill>
                <a:srgbClr val="111111"/>
              </a:solidFill>
              <a:latin typeface="-apple-system"/>
            </a:endParaRP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Если в проекте осуществляется отправка форм и сообщений, онлайн-ответы – пользователь всегда должен знать, что происходит в настоящий момент и как быстро процесс закончится.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Если система изолировалась от пользователя на время записи/чтения и т. п., нужно предупредить, что его действия в данный момент будут проигнорированы. Например, при помощи «песочных часов», прогресс-бара, сообщения «загружаю данные – это займет 40 секунд».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B953EE-D178-47C8-3B98-61B0F33D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ED53-E06C-4470-B642-9669D09DEFC8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136F9A-F946-C5C8-6D8D-2D91D388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21AD1-4EB5-9FB2-252D-D2AD6E82E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31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3541D-5D09-314D-BE95-E40765CB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Соответствие между системой и реальным миром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BAE23C-0B31-9D99-B458-466D4BB7B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Дизайн должен говорить на языке аудитории. Лучше обращаться к словам, понятиям, визуальным образам, уже знакомым пользователю.</a:t>
            </a:r>
          </a:p>
          <a:p>
            <a:endParaRPr lang="ru-RU" dirty="0">
              <a:solidFill>
                <a:srgbClr val="111111"/>
              </a:solidFill>
              <a:latin typeface="-apple-system"/>
            </a:endParaRP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Крайне нежелательно использовать малоизвестные специализированные термины, иконки, ярлыки. Идеальным значком/иконкой для функции «фотоаппарат» будет изображение фотоаппарата, для функции рисования – карандаш или кисть.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B7A9DB-1A46-39B8-624A-E181EA53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F61A78-C161-57F3-137B-B14E75EF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9BDDB-A30B-64A2-7393-8D2C5245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98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7614E-A312-F2E0-B1F8-24339911A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Свобода действий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97E90A-D4CE-C662-4E40-3633F3975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Нужно давать возможность сделать отмену действия простым и явным способом. 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Система должна поддерживать возможность отмены и повтора любого действия.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9CE578-6880-5711-9257-893A13E2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001FB0-7A76-D0A2-231A-29FFA576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32D4FE-9DE8-2692-CDEB-0ECE7050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98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2FAFC-4B12-A1CE-50A9-D9E2D93F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Стандарты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E9FD1-8EA1-6DBA-5FEF-E0C82CEB2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Все привыкли, что кнопка «далее» находится справа, а кнопка «назад» – слева, и не нужно менять их местами – это вызовет путаницу.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Это касается повторяющихся элементов: пунктов меню и их расположения, ссылок, кнопок, слайдера… Если пользователи привыкли к какому-то элементу управления/индикации, то не нужно его изменять, если пользователи привыкли к расположению элемента, не нужно менять его расположение. Используйте привычки пользователей, а не навязывайте им обучение новым паттернам.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E26286-DD76-FB95-9503-4F467A2D7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30C2A-A599-012A-6371-E2B4B091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32DF74-B594-E042-3BEC-55EEB2D3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15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B9461-21F0-785E-1D15-CAF63B10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Предотвращение ошибок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F8EA0F-E645-6806-954E-904FA1C47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b="1" i="0" dirty="0">
                <a:solidFill>
                  <a:srgbClr val="111111"/>
                </a:solidFill>
                <a:effectLst/>
                <a:latin typeface="-apple-system"/>
              </a:rPr>
              <a:t>Нужно минимизировать шансы возникновения ошибок при работе с системой – для этого интерфейс должен быть максимально понятен.</a:t>
            </a:r>
          </a:p>
          <a:p>
            <a:pPr algn="l"/>
            <a:endParaRPr lang="ru-RU" dirty="0">
              <a:solidFill>
                <a:srgbClr val="111111"/>
              </a:solidFill>
              <a:latin typeface="-apple-system"/>
            </a:endParaRPr>
          </a:p>
          <a:p>
            <a:pPr algn="l"/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Подсказки должны располагаться там же, где пользователь выполняет действия по подсказкам. Не на отдельной странице, не в «подвале», не в почте, а в непосредственной близости к элементу интерфейса, с которым взаимодействует пользователь, выполняя то действие, о котором идет речь в подсказке.</a:t>
            </a:r>
          </a:p>
          <a:p>
            <a:pPr algn="l"/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Следует постоянно проверять корректность вводимых данных и давать подсказки пользователю. Когда пользователь вводит номер телефона и система ему подсказывает, что он ввел, предупреждает, что цифр недостаточно или что проскочила случайная буква, это лучше, чем если система будет «ругаться» на следующем экране.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4FBA67-5AD4-99D3-2E8C-AFE4299B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628181-AD2B-FD6B-88D4-A1EE51D10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FBA2BE-794F-0A72-38A3-86315D8D6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77F01-A349-60B7-B25F-0431A0C8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MediatorSerif"/>
              </a:rPr>
              <a:t>Дитер Рамс (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MediatorSerif"/>
              </a:rPr>
              <a:t>Dieter Rams)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1A699-0541-9CE1-76A3-413DE2722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0" i="0" dirty="0">
                <a:solidFill>
                  <a:srgbClr val="757575"/>
                </a:solidFill>
                <a:effectLst/>
                <a:latin typeface="sohne"/>
              </a:rPr>
              <a:t>Дизайн не имеет ничего общего с искусством. Дизайн может помочь сделать продукты, которые мы используем каждый день меньше, но лучше.</a:t>
            </a:r>
            <a:endParaRPr lang="ru-RU" sz="32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45B0AD-8187-78A1-4B42-BCA448E48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2399A-9FF8-4368-9B28-96C1D71E091B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A4781-0074-C91D-2755-2EA92B242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F1159-7D1C-8807-6557-4142FF9A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70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C465D-1B97-8AF4-C36B-18D54AF6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На виду, а не в памяти пользователя</a:t>
            </a:r>
            <a:b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FA2940-EF4D-DB85-6559-7821E9353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Нужно показывать всю необходимую информацию в контексте использования, а не вне контекста</a:t>
            </a:r>
          </a:p>
          <a:p>
            <a:endParaRPr lang="ru-RU" dirty="0">
              <a:solidFill>
                <a:srgbClr val="111111"/>
              </a:solidFill>
              <a:latin typeface="-apple-system"/>
            </a:endParaRP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Пользователь не должен держать в уме информацию с одной страницы, которая потребуется ему на другой. Все этого важные элементы, действия, параметры должны быть видимыми или легкодоступными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19060-18A4-8349-4FAD-32DEF30B0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0DC2A8-96A0-202B-2430-6241094DC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12DFD-22EF-4349-8728-AF264D26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97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B5FAE3-8453-B752-1F2B-91DD8D1B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Гибкость и эффективность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9E5A7E-135E-9F71-9276-38D7CB779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Чтобы сделать интерфейс более гибким, пользователь должен иметь несколько путей к достижению цели. 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Например, закрыть окно нажатием клавиши Escape, нажатием на крестик или в пространство за пределами окна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Интерфейс должен решать задачи пользователя вне зависимо от того, с какого устройства он работает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Следует давать возможность пользователю настраивать под себя часто используемые операции. Или частично выполнять за него повторяющиеся операции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4767C-0FAD-1398-13AF-D610E782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BD8016-C377-735B-53DE-F4715AFE6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22E56A-5905-6D3B-0283-585091D5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495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4ED7E-CBA5-5E35-E86F-8CEC7958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Эстетичный и минималистичный дизайн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07019C-7E9E-46ED-E14B-FFA74E8D7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В интерфейсе должна быть только необходимая информация и элементы. 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Каждый дополнительный элемент диалога или дизайна отвлекает внимание пользователя от цели. 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Чем меньше элементов в интерфейсе, тем проще их запомнить и находить нужный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Однако минимализм не означает недостаток существенных функций, а имеет цель – ускорение решения пользовательских зада</a:t>
            </a:r>
            <a:r>
              <a:rPr lang="ru-RU" dirty="0">
                <a:solidFill>
                  <a:srgbClr val="111111"/>
                </a:solidFill>
                <a:latin typeface="-apple-system"/>
              </a:rPr>
              <a:t>ч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84583-F131-4223-BBC7-6FDD4065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404F2-6B49-2792-E8C9-6590631D9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82725-BF97-85A3-4250-829E37D1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98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6B433-2298-230B-46AA-F33E09B0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Помощь в исправлении ошибок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FB0FA1-37FF-DE8C-C3B9-F9BF57BCC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Если пользователь совершил ошибку, необходимо не только сообщить ему об этом простым и понятным языком, но и подсказать, как ее исправить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Сообщение об ошибке нужно доносить до пользователя на его языке. Нужно держать в голове мысль, что пользователь не обязан быть выпускником факультета программирования, чтобы понять вас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12C46-0134-9AFF-24E4-503A4C1E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C73F0-2CD6-26E5-04C1-2729E44B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1EE9E8-3FFD-D3BF-5F29-00EF1D84B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847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ABEFD-DF53-AADD-494A-837D066B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Документация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B5FAA3-3F15-EA9E-94FF-25ADEB3C8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Даже если система понятна и может использоваться без справки, это не исключает ситуаций, когда пользователю может понадобиться справочная документация. 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Она должна быть написана понятным языком и хорошо структурирована</a:t>
            </a:r>
          </a:p>
          <a:p>
            <a:r>
              <a:rPr lang="ru-RU" b="0" i="0" dirty="0">
                <a:solidFill>
                  <a:srgbClr val="111111"/>
                </a:solidFill>
                <a:effectLst/>
                <a:latin typeface="-apple-system"/>
              </a:rPr>
              <a:t>К этому пункту относятся всевозможные подсказки. Даже если рисунок кнопки способен сказать, к чему приведет клик, лучше подписать кнопку и сделать описание к ней, показываемое при наведении курсора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193EF0-D725-8E8F-0F84-5079595A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EB50CD-DE5F-B14D-1021-D482184FC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C9C2A8-8D35-3CC5-BEC2-8C1E3520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3E8F72E-D353-2BD6-32C0-DA126F57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Информационная архитектура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CB9F173C-2022-6A4F-B776-CA45E9DB13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FFD95E-6BC0-1625-E68D-ABBD8060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73CA40-B55B-E85D-F10D-66C0B61B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276C46-F1D3-D330-BB1E-5C197BBE1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90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7FB5E09-2F94-346B-92D3-9D7C9D03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31F20"/>
                </a:solidFill>
                <a:effectLst/>
                <a:latin typeface="FuturaPT"/>
              </a:rPr>
              <a:t>Информационная архитектура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D1668001-4E15-2576-7CA7-1C7C7BC88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111111"/>
                </a:solidFill>
                <a:latin typeface="-apple-system"/>
              </a:rPr>
              <a:t>Информационная архитектура необходима для организации контента. Потенциальному клиенту будет легче ориентироваться и понять что от него требуется, а следовательно совершить необходимое действие.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1EA2CE-75EA-8838-0404-8F03D28A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ED53-E06C-4470-B642-9669D09DEFC8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586A4-FBBA-4B0A-1185-F51A5B2A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055BB5-0EE2-B442-BC17-ADFFC590E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17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409DC-6B6D-95BB-4510-916085E8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31F20"/>
                </a:solidFill>
                <a:effectLst/>
                <a:latin typeface="FuturaPT"/>
              </a:rPr>
              <a:t>8 принципов Дена Брауна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3842D-DAF8-8508-B703-53F2DD9CE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111111"/>
                </a:solidFill>
                <a:latin typeface="-apple-system"/>
              </a:rPr>
              <a:t>1) Принцип объекта</a:t>
            </a:r>
            <a:br>
              <a:rPr lang="ru-RU" dirty="0">
                <a:solidFill>
                  <a:srgbClr val="111111"/>
                </a:solidFill>
                <a:latin typeface="-apple-system"/>
              </a:rPr>
            </a:br>
            <a:r>
              <a:rPr lang="ru-RU" dirty="0">
                <a:solidFill>
                  <a:srgbClr val="111111"/>
                </a:solidFill>
                <a:latin typeface="-apple-system"/>
              </a:rPr>
              <a:t>Необходимо рассматривать проект, как нечто живое, что меняется и растет с течением времени. А значит оставлять возможности для маневров, предусматривать варианты для будущих изменений и быть готовым к ним</a:t>
            </a:r>
          </a:p>
          <a:p>
            <a:r>
              <a:rPr lang="ru-RU" sz="2400" b="1" dirty="0">
                <a:solidFill>
                  <a:srgbClr val="111111"/>
                </a:solidFill>
                <a:latin typeface="-apple-system"/>
              </a:rPr>
              <a:t>2) Принцип выбора</a:t>
            </a:r>
            <a:br>
              <a:rPr lang="ru-RU" dirty="0">
                <a:solidFill>
                  <a:srgbClr val="111111"/>
                </a:solidFill>
                <a:latin typeface="-apple-system"/>
              </a:rPr>
            </a:br>
            <a:r>
              <a:rPr lang="ru-RU" dirty="0">
                <a:solidFill>
                  <a:srgbClr val="111111"/>
                </a:solidFill>
                <a:latin typeface="-apple-system"/>
              </a:rPr>
              <a:t>Люди думают, что хотят как можно больше вариантов выбора, но это не так. На самом деле нужно меньше, однако хорошо организованных вариантов. Об этом нам говорит и закон </a:t>
            </a:r>
            <a:r>
              <a:rPr lang="ru-RU" dirty="0" err="1">
                <a:solidFill>
                  <a:srgbClr val="111111"/>
                </a:solidFill>
                <a:latin typeface="-apple-system"/>
              </a:rPr>
              <a:t>Хика</a:t>
            </a:r>
            <a:r>
              <a:rPr lang="ru-RU" dirty="0">
                <a:solidFill>
                  <a:srgbClr val="111111"/>
                </a:solidFill>
                <a:latin typeface="-apple-system"/>
              </a:rPr>
              <a:t> – чем больше выбор, тем сложнее принять решение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F0E81-4804-495C-B988-D43EDE4F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B649B-2205-4754-A142-ED6DF022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6EB0A5-AACE-8E7A-B042-5F8A8862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65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409DC-6B6D-95BB-4510-916085E8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31F20"/>
                </a:solidFill>
                <a:effectLst/>
                <a:latin typeface="FuturaPT"/>
              </a:rPr>
              <a:t>8 принципов Дена Брауна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3842D-DAF8-8508-B703-53F2DD9CE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111111"/>
                </a:solidFill>
                <a:latin typeface="-apple-system"/>
              </a:rPr>
              <a:t>3)Принцип раскрытия информации</a:t>
            </a:r>
            <a:br>
              <a:rPr lang="ru-RU" dirty="0">
                <a:solidFill>
                  <a:srgbClr val="111111"/>
                </a:solidFill>
                <a:latin typeface="-apple-system"/>
              </a:rPr>
            </a:br>
            <a:r>
              <a:rPr lang="ru-RU" dirty="0">
                <a:solidFill>
                  <a:srgbClr val="111111"/>
                </a:solidFill>
                <a:latin typeface="-apple-system"/>
              </a:rPr>
              <a:t>Люди могут одновременно обрабатывать лишь ограниченное количество информации. Поэтому лучше показать сначала информацию вкратце, а потом, если человек заинтересуется, он перейдет, либо раскроет и прочтет подробнее. Пример – блоки с раскрытием, кнопки подробнее открывающие </a:t>
            </a:r>
            <a:r>
              <a:rPr lang="ru-RU" dirty="0" err="1">
                <a:solidFill>
                  <a:srgbClr val="111111"/>
                </a:solidFill>
                <a:latin typeface="-apple-system"/>
              </a:rPr>
              <a:t>попап</a:t>
            </a:r>
            <a:r>
              <a:rPr lang="ru-RU" dirty="0">
                <a:solidFill>
                  <a:srgbClr val="111111"/>
                </a:solidFill>
                <a:latin typeface="-apple-system"/>
              </a:rPr>
              <a:t> с полной информацией, прочее.</a:t>
            </a:r>
            <a:br>
              <a:rPr lang="ru-RU" dirty="0">
                <a:solidFill>
                  <a:srgbClr val="111111"/>
                </a:solidFill>
                <a:latin typeface="-apple-system"/>
              </a:rPr>
            </a:br>
            <a:br>
              <a:rPr lang="ru-RU" dirty="0">
                <a:solidFill>
                  <a:srgbClr val="111111"/>
                </a:solidFill>
                <a:latin typeface="-apple-system"/>
              </a:rPr>
            </a:br>
            <a:r>
              <a:rPr lang="ru-RU" sz="2400" b="1" dirty="0">
                <a:solidFill>
                  <a:srgbClr val="111111"/>
                </a:solidFill>
                <a:latin typeface="-apple-system"/>
              </a:rPr>
              <a:t>4)Образцовый принцип</a:t>
            </a:r>
            <a:br>
              <a:rPr lang="ru-RU" dirty="0">
                <a:solidFill>
                  <a:srgbClr val="111111"/>
                </a:solidFill>
                <a:latin typeface="-apple-system"/>
              </a:rPr>
            </a:br>
            <a:r>
              <a:rPr lang="ru-RU" dirty="0">
                <a:solidFill>
                  <a:srgbClr val="111111"/>
                </a:solidFill>
                <a:latin typeface="-apple-system"/>
              </a:rPr>
              <a:t>Люди распределяют информацию по категориям и группируют разные понятия вместе.</a:t>
            </a:r>
            <a:br>
              <a:rPr lang="ru-RU" dirty="0">
                <a:solidFill>
                  <a:srgbClr val="111111"/>
                </a:solidFill>
                <a:latin typeface="-apple-system"/>
              </a:rPr>
            </a:br>
            <a:r>
              <a:rPr lang="ru-RU" dirty="0">
                <a:solidFill>
                  <a:srgbClr val="111111"/>
                </a:solidFill>
                <a:latin typeface="-apple-system"/>
              </a:rPr>
              <a:t>Наш мозг воспринимает категории, как сеть хороших примеров. Описания работают хуже. Мы можем объяснить что в категории показав несколько хороших примеров.</a:t>
            </a:r>
            <a:br>
              <a:rPr lang="ru-RU" dirty="0">
                <a:solidFill>
                  <a:srgbClr val="111111"/>
                </a:solidFill>
                <a:latin typeface="-apple-system"/>
              </a:rPr>
            </a:br>
            <a:r>
              <a:rPr lang="ru-RU" dirty="0">
                <a:solidFill>
                  <a:srgbClr val="111111"/>
                </a:solidFill>
                <a:latin typeface="-apple-system"/>
              </a:rPr>
              <a:t>Например, для каждой категории товаров необходимо показать пример самого характерного представителя. Это весьма облегчит навигацию.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F0E81-4804-495C-B988-D43EDE4F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B649B-2205-4754-A142-ED6DF022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6EB0A5-AACE-8E7A-B042-5F8A8862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30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409DC-6B6D-95BB-4510-916085E8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31F20"/>
                </a:solidFill>
                <a:effectLst/>
                <a:latin typeface="FuturaPT"/>
              </a:rPr>
              <a:t>8 принципов Дена Брауна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3842D-DAF8-8508-B703-53F2DD9CE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111111"/>
                </a:solidFill>
                <a:latin typeface="-apple-system"/>
              </a:rPr>
              <a:t>5)Принцип передней двери</a:t>
            </a:r>
            <a:br>
              <a:rPr lang="ru-RU" dirty="0">
                <a:solidFill>
                  <a:srgbClr val="111111"/>
                </a:solidFill>
                <a:latin typeface="-apple-system"/>
              </a:rPr>
            </a:br>
            <a:r>
              <a:rPr lang="ru-RU" dirty="0">
                <a:solidFill>
                  <a:srgbClr val="111111"/>
                </a:solidFill>
                <a:latin typeface="-apple-system"/>
              </a:rPr>
              <a:t>Люди зачастую попадают на домашнюю страницу с другого веб-сайта.</a:t>
            </a:r>
            <a:br>
              <a:rPr lang="ru-RU" dirty="0">
                <a:solidFill>
                  <a:srgbClr val="111111"/>
                </a:solidFill>
                <a:latin typeface="-apple-system"/>
              </a:rPr>
            </a:br>
            <a:r>
              <a:rPr lang="ru-RU" dirty="0">
                <a:solidFill>
                  <a:srgbClr val="111111"/>
                </a:solidFill>
                <a:latin typeface="-apple-system"/>
              </a:rPr>
              <a:t>И не всегда нужная ему информация будет именно на главной. И это нормально, все на главной не разместить и перегружать ее также не стоит. Важно, чтоб пользователь сразу понимал куда он попал, какие задачи решает сервис, и как ему «пройти» к необходимой информации. Помогают </a:t>
            </a:r>
            <a:r>
              <a:rPr lang="ru-RU" dirty="0" err="1">
                <a:solidFill>
                  <a:srgbClr val="111111"/>
                </a:solidFill>
                <a:latin typeface="-apple-system"/>
              </a:rPr>
              <a:t>предзаполненные</a:t>
            </a:r>
            <a:r>
              <a:rPr lang="ru-RU" dirty="0">
                <a:solidFill>
                  <a:srgbClr val="111111"/>
                </a:solidFill>
                <a:latin typeface="-apple-system"/>
              </a:rPr>
              <a:t> поля, хорошо структурированная информация, расположение элементов (логотип, навигационная панель, поиск, пр.)</a:t>
            </a:r>
            <a:br>
              <a:rPr lang="ru-RU" dirty="0">
                <a:solidFill>
                  <a:srgbClr val="111111"/>
                </a:solidFill>
                <a:latin typeface="-apple-system"/>
              </a:rPr>
            </a:br>
            <a:br>
              <a:rPr lang="ru-RU" dirty="0">
                <a:solidFill>
                  <a:srgbClr val="111111"/>
                </a:solidFill>
                <a:latin typeface="-apple-system"/>
              </a:rPr>
            </a:br>
            <a:r>
              <a:rPr lang="ru-RU" sz="2400" b="1" dirty="0">
                <a:solidFill>
                  <a:srgbClr val="111111"/>
                </a:solidFill>
                <a:latin typeface="-apple-system"/>
              </a:rPr>
              <a:t>6)Принцип множественной классификации</a:t>
            </a:r>
            <a:br>
              <a:rPr lang="ru-RU" dirty="0">
                <a:solidFill>
                  <a:srgbClr val="111111"/>
                </a:solidFill>
                <a:latin typeface="-apple-system"/>
              </a:rPr>
            </a:br>
            <a:r>
              <a:rPr lang="ru-RU" dirty="0">
                <a:solidFill>
                  <a:srgbClr val="111111"/>
                </a:solidFill>
                <a:latin typeface="-apple-system"/>
              </a:rPr>
              <a:t>У людей разные способы поиска информации. И дизайнеру стоит это учитывать. Необходимо предложить достаточно различных систем классификации, чтобы помочь людям найти нужный контент. Но не стоит переусердствовать. Наличие слишком большого количества схем может ошеломить людей и слишком сильно отвлекать.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F0E81-4804-495C-B988-D43EDE4F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B649B-2205-4754-A142-ED6DF022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6EB0A5-AACE-8E7A-B042-5F8A8862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9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6453B-4B16-5722-6ECF-492EA978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10 принципов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69105-C1B9-EB75-794A-4F6611A49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0" dirty="0">
                <a:solidFill>
                  <a:srgbClr val="292929"/>
                </a:solidFill>
                <a:effectLst/>
                <a:latin typeface="sohne"/>
              </a:rPr>
              <a:t>1. Хороший дизайн инновационен</a:t>
            </a:r>
          </a:p>
          <a:p>
            <a:r>
              <a:rPr lang="ru-RU" b="1" i="0" dirty="0">
                <a:solidFill>
                  <a:srgbClr val="292929"/>
                </a:solidFill>
                <a:effectLst/>
                <a:latin typeface="sohne"/>
              </a:rPr>
              <a:t>2. Хороший дизайн делает продукт удобным</a:t>
            </a:r>
          </a:p>
          <a:p>
            <a:r>
              <a:rPr lang="ru-RU" b="1" i="0" dirty="0">
                <a:solidFill>
                  <a:srgbClr val="292929"/>
                </a:solidFill>
                <a:effectLst/>
                <a:latin typeface="sohne"/>
              </a:rPr>
              <a:t>3. Хороший дизайн эстетичен</a:t>
            </a:r>
          </a:p>
          <a:p>
            <a:r>
              <a:rPr lang="ru-RU" b="1" i="0" dirty="0">
                <a:solidFill>
                  <a:srgbClr val="292929"/>
                </a:solidFill>
                <a:effectLst/>
                <a:latin typeface="sohne"/>
              </a:rPr>
              <a:t>4. Хороший дизайн делает продукт понятным</a:t>
            </a:r>
          </a:p>
          <a:p>
            <a:r>
              <a:rPr lang="ru-RU" b="1" i="0" dirty="0">
                <a:solidFill>
                  <a:srgbClr val="292929"/>
                </a:solidFill>
                <a:effectLst/>
                <a:latin typeface="sohne"/>
              </a:rPr>
              <a:t>5. Хороший дизайн ненавязчив</a:t>
            </a:r>
          </a:p>
          <a:p>
            <a:r>
              <a:rPr lang="ru-RU" b="1" i="0" dirty="0">
                <a:solidFill>
                  <a:srgbClr val="292929"/>
                </a:solidFill>
                <a:effectLst/>
                <a:latin typeface="sohne"/>
              </a:rPr>
              <a:t>6. Хороший дизайн честен</a:t>
            </a:r>
          </a:p>
          <a:p>
            <a:r>
              <a:rPr lang="ru-RU" b="1" i="0" dirty="0">
                <a:solidFill>
                  <a:srgbClr val="292929"/>
                </a:solidFill>
                <a:effectLst/>
                <a:latin typeface="sohne"/>
              </a:rPr>
              <a:t>7. Хороший дизайн не устаревает</a:t>
            </a:r>
          </a:p>
          <a:p>
            <a:r>
              <a:rPr lang="ru-RU" b="1" i="0" dirty="0">
                <a:solidFill>
                  <a:srgbClr val="292929"/>
                </a:solidFill>
                <a:effectLst/>
                <a:latin typeface="sohne"/>
              </a:rPr>
              <a:t>8. Хороший дизайн проработан до последней детали</a:t>
            </a:r>
          </a:p>
          <a:p>
            <a:r>
              <a:rPr lang="ru-RU" b="1" i="0" dirty="0">
                <a:solidFill>
                  <a:srgbClr val="292929"/>
                </a:solidFill>
                <a:effectLst/>
                <a:latin typeface="sohne"/>
              </a:rPr>
              <a:t>9. Хороший дизайн не конфликтует со средой и является экологически чистым</a:t>
            </a:r>
          </a:p>
          <a:p>
            <a:r>
              <a:rPr lang="ru-RU" b="1" i="0" dirty="0">
                <a:solidFill>
                  <a:srgbClr val="292929"/>
                </a:solidFill>
                <a:effectLst/>
                <a:latin typeface="sohne"/>
              </a:rPr>
              <a:t>10. Хороший дизайн — это как можно меньше дизайна</a:t>
            </a:r>
          </a:p>
          <a:p>
            <a:endParaRPr lang="ru-RU" b="1" i="0" dirty="0">
              <a:solidFill>
                <a:srgbClr val="292929"/>
              </a:solidFill>
              <a:effectLst/>
              <a:latin typeface="sohne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8FB049-F8AA-C80E-F5F5-308A99F00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4ACD-D876-45E8-93F6-4CF612597FC5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EE3BF-0794-AA50-77EE-C2521E99B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639A5A-A257-B198-BEB3-968C9432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35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409DC-6B6D-95BB-4510-916085E8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231F20"/>
                </a:solidFill>
                <a:effectLst/>
                <a:latin typeface="FuturaPT"/>
              </a:rPr>
              <a:t>8 принципов Дена Брауна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3842D-DAF8-8508-B703-53F2DD9CE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111111"/>
                </a:solidFill>
                <a:latin typeface="-apple-system"/>
              </a:rPr>
              <a:t>7) Принцип сфокусированной навигации</a:t>
            </a:r>
            <a:br>
              <a:rPr lang="ru-RU" dirty="0">
                <a:solidFill>
                  <a:srgbClr val="111111"/>
                </a:solidFill>
                <a:latin typeface="-apple-system"/>
              </a:rPr>
            </a:br>
            <a:r>
              <a:rPr lang="ru-RU" dirty="0">
                <a:solidFill>
                  <a:srgbClr val="111111"/>
                </a:solidFill>
                <a:latin typeface="-apple-system"/>
              </a:rPr>
              <a:t>В основе разработки навигационных меню должна лежать стратегия и логика.</a:t>
            </a:r>
            <a:br>
              <a:rPr lang="ru-RU" dirty="0">
                <a:solidFill>
                  <a:srgbClr val="111111"/>
                </a:solidFill>
                <a:latin typeface="-apple-system"/>
              </a:rPr>
            </a:br>
            <a:r>
              <a:rPr lang="ru-RU" dirty="0">
                <a:solidFill>
                  <a:srgbClr val="111111"/>
                </a:solidFill>
                <a:latin typeface="-apple-system"/>
              </a:rPr>
              <a:t>Меню необходимо, чтоб сориентировать посетителя сайта и помочь ему найти необходимую информацию. Поэтому оно должно быть понятным, выполнять свои функции, соответствовать дизайн-стратегии. Ничего лишнего, никаких посторонних ссылок, там быть не должно.</a:t>
            </a:r>
            <a:br>
              <a:rPr lang="ru-RU" dirty="0">
                <a:solidFill>
                  <a:srgbClr val="111111"/>
                </a:solidFill>
                <a:latin typeface="-apple-system"/>
              </a:rPr>
            </a:br>
            <a:br>
              <a:rPr lang="ru-RU" dirty="0">
                <a:solidFill>
                  <a:srgbClr val="111111"/>
                </a:solidFill>
                <a:latin typeface="-apple-system"/>
              </a:rPr>
            </a:br>
            <a:r>
              <a:rPr lang="ru-RU" sz="2400" b="1" dirty="0">
                <a:solidFill>
                  <a:srgbClr val="111111"/>
                </a:solidFill>
                <a:latin typeface="-apple-system"/>
              </a:rPr>
              <a:t>8) Принцип роста</a:t>
            </a:r>
            <a:br>
              <a:rPr lang="ru-RU" dirty="0">
                <a:solidFill>
                  <a:srgbClr val="111111"/>
                </a:solidFill>
                <a:latin typeface="-apple-system"/>
              </a:rPr>
            </a:br>
            <a:r>
              <a:rPr lang="ru-RU" dirty="0">
                <a:solidFill>
                  <a:srgbClr val="111111"/>
                </a:solidFill>
                <a:latin typeface="-apple-system"/>
              </a:rPr>
              <a:t>Количество контента в дизайне со временем будет расти.</a:t>
            </a:r>
            <a:br>
              <a:rPr lang="ru-RU" dirty="0">
                <a:solidFill>
                  <a:srgbClr val="111111"/>
                </a:solidFill>
                <a:latin typeface="-apple-system"/>
              </a:rPr>
            </a:br>
            <a:r>
              <a:rPr lang="ru-RU" dirty="0">
                <a:solidFill>
                  <a:srgbClr val="111111"/>
                </a:solidFill>
                <a:latin typeface="-apple-system"/>
              </a:rPr>
              <a:t>Контент, который есть сегодня, — это лишь часть контента, который будет завтра. Этот принцип связан с принципом роста. Нужно быть готовым к переменам. Создавая дизайн, предвидеть новые формы контента, видео, фотогалереи, пр. Подготовить меню к возможности расширения, однако помнить о седьмом принципе.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F0E81-4804-495C-B988-D43EDE4F7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B649B-2205-4754-A142-ED6DF022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6EB0A5-AACE-8E7A-B042-5F8A8862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75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4A442-9FF5-5591-5602-ADD118E2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Гештальт принципы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F0C16D-A20D-67CB-C0C9-A1D6F0D07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Определяют, каким образом человеческий разум воспринимает и организует визуальную информацию</a:t>
            </a:r>
          </a:p>
          <a:p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Теория была разработана в 1910-20-е годы немецкими психологами Максом </a:t>
            </a:r>
            <a:r>
              <a:rPr lang="ru-RU" b="0" i="0" dirty="0" err="1">
                <a:solidFill>
                  <a:srgbClr val="1D1D1F"/>
                </a:solidFill>
                <a:effectLst/>
                <a:latin typeface="Inter"/>
              </a:rPr>
              <a:t>Вертгеймером</a:t>
            </a:r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, Вольфгангом Келером и Куртом </a:t>
            </a:r>
            <a:r>
              <a:rPr lang="ru-RU" b="0" i="0" dirty="0" err="1">
                <a:solidFill>
                  <a:srgbClr val="1D1D1F"/>
                </a:solidFill>
                <a:effectLst/>
                <a:latin typeface="Inter"/>
              </a:rPr>
              <a:t>Коффкой</a:t>
            </a:r>
            <a:endParaRPr lang="ru-RU" b="0" i="0" dirty="0">
              <a:solidFill>
                <a:srgbClr val="1D1D1F"/>
              </a:solidFill>
              <a:effectLst/>
              <a:latin typeface="Inter"/>
            </a:endParaRPr>
          </a:p>
          <a:p>
            <a:endParaRPr lang="ru-RU" dirty="0">
              <a:solidFill>
                <a:srgbClr val="1D1D1F"/>
              </a:solidFill>
              <a:latin typeface="Inter"/>
            </a:endParaRPr>
          </a:p>
          <a:p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В буквальном переводе с немецкого слово “гештальт” означает “форма”, и это логично, поскольку теория описывает, каким образом наш разум преобразует хаотично расположенные объекты в упорядоченные формы.</a:t>
            </a:r>
          </a:p>
          <a:p>
            <a:endParaRPr lang="ru-RU" dirty="0">
              <a:solidFill>
                <a:srgbClr val="1D1D1F"/>
              </a:solidFill>
              <a:latin typeface="Inter"/>
            </a:endParaRPr>
          </a:p>
          <a:p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Принципы гештальта являются важным инструментом для графических дизайнеров: понимание того, как люди интерпретируют визуальную информацию, позволяет показать связь между различными элементами и обеспечивает более эффективную коммуникацию.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52F15-E19C-0425-FDEB-13F93000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A73BD-2188-5A9E-3142-633FF85E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5E6DA9-5E4A-0A98-9BC3-735ADC9D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03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7BC9-88BA-CE54-0BF6-458992C5B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Концепции восприятия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04A80C-BCFB-6F59-A606-648E3FF0E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Гештальт-принципы строятся на теории, что «организованное целое воспринимается как нечто большее, чем просто сумма его частей»</a:t>
            </a:r>
          </a:p>
          <a:p>
            <a:r>
              <a:rPr lang="ru-RU" dirty="0"/>
              <a:t>Базовые концепции:</a:t>
            </a:r>
          </a:p>
          <a:p>
            <a:r>
              <a:rPr lang="ru-RU" b="0" i="0" dirty="0" err="1">
                <a:solidFill>
                  <a:srgbClr val="1D1D1F"/>
                </a:solidFill>
                <a:effectLst/>
                <a:latin typeface="Inter"/>
              </a:rPr>
              <a:t>Эмерджентность</a:t>
            </a:r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 (возникновение) — мы сначала различаем форму целиком, и лишь потом детали</a:t>
            </a:r>
          </a:p>
          <a:p>
            <a:r>
              <a:rPr lang="ru-RU" b="0" i="0" dirty="0" err="1">
                <a:solidFill>
                  <a:srgbClr val="1D1D1F"/>
                </a:solidFill>
                <a:effectLst/>
                <a:latin typeface="Inter"/>
              </a:rPr>
              <a:t>Реификация</a:t>
            </a:r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 (овеществление) —  мы видим формы, которых не существует	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 Инвариантность (неизменность) — мы распознаем одну и ту же форму, несмотря на искажения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 </a:t>
            </a:r>
            <a:r>
              <a:rPr lang="ru-RU" b="0" i="0" dirty="0" err="1">
                <a:solidFill>
                  <a:srgbClr val="1D1D1F"/>
                </a:solidFill>
                <a:effectLst/>
                <a:latin typeface="Inter"/>
              </a:rPr>
              <a:t>Мультистабильность</a:t>
            </a:r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 — мы одновременно видим все возможные интерпретации двойственного изображения</a:t>
            </a:r>
          </a:p>
          <a:p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Концепция фигуры-фона — мы разделяем объекты переднего и заднего плана, даже если изображение не кажется трехмерным.</a:t>
            </a:r>
          </a:p>
          <a:p>
            <a:r>
              <a:rPr lang="ru-RU" dirty="0">
                <a:solidFill>
                  <a:srgbClr val="1D1D1F"/>
                </a:solidFill>
                <a:latin typeface="Inter"/>
              </a:rPr>
              <a:t>Прошлый опыт - </a:t>
            </a:r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Субъективный личный или культурный опыт влияет на то, как будет интерпретирована форма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B3DE27-C117-2A1D-8F39-E661AB63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237DE6-CF52-C73B-545E-49936C84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2B7B34-B498-2165-6C42-F82985E4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5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67F132-5EF2-168C-E32F-EC57FAC80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121" y="800398"/>
            <a:ext cx="917286" cy="9092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2A546A-A421-53AF-03B3-A5C62EC47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177" y="718591"/>
            <a:ext cx="964692" cy="9108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DF5249-1565-FFF3-0407-E56F56CF5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9589" y="394557"/>
            <a:ext cx="1312025" cy="12348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7E6A1E-2743-25A4-252F-7525BD74F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827" y="405483"/>
            <a:ext cx="1038015" cy="116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8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286DB-19D2-976C-6E4D-EEEB35E8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7 принципов гештальта в дизайне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4FCC1F-A899-7AB1-37CC-C6BC7010D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0" dirty="0">
                <a:solidFill>
                  <a:srgbClr val="1D1D1F"/>
                </a:solidFill>
                <a:effectLst/>
                <a:latin typeface="Inter"/>
              </a:rPr>
              <a:t>Принцип простоты (</a:t>
            </a:r>
            <a:r>
              <a:rPr lang="en-US" sz="2800" b="1" i="0" dirty="0">
                <a:solidFill>
                  <a:srgbClr val="1D1D1F"/>
                </a:solidFill>
                <a:effectLst/>
                <a:latin typeface="Inter"/>
              </a:rPr>
              <a:t>simplicity)</a:t>
            </a:r>
            <a:endParaRPr lang="ru-RU" sz="2800" b="1" i="0" dirty="0">
              <a:solidFill>
                <a:srgbClr val="1D1D1F"/>
              </a:solidFill>
              <a:effectLst/>
              <a:latin typeface="Inter"/>
            </a:endParaRPr>
          </a:p>
          <a:p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Принцип простоты — глаз автоматически выбирает самую простую интерпретацию формы. </a:t>
            </a:r>
            <a:endParaRPr lang="en-US" b="0" i="0" dirty="0">
              <a:solidFill>
                <a:srgbClr val="1D1D1F"/>
              </a:solidFill>
              <a:effectLst/>
              <a:latin typeface="Inter"/>
            </a:endParaRPr>
          </a:p>
          <a:p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Таким образом, если перед нами изображение, включающее несколько форм, разум разделит или сгруппирует их в зависимости от того, какое решение будет наиболее простым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72560-24EC-4110-2D04-ACAA7FAE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C7EF0-ACFF-AE4A-52DC-B66A8719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3812D-9CE3-B9B6-264A-9D80A323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6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DC97E3-201C-CBC1-7CFB-13F61B341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446" y="3634214"/>
            <a:ext cx="2052448" cy="194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9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286DB-19D2-976C-6E4D-EEEB35E8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7 принципов гештальта в дизайне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4FCC1F-A899-7AB1-37CC-C6BC7010D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0" dirty="0">
                <a:solidFill>
                  <a:srgbClr val="1D1D1F"/>
                </a:solidFill>
                <a:effectLst/>
                <a:latin typeface="Inter"/>
              </a:rPr>
              <a:t>Принцип близости (</a:t>
            </a:r>
            <a:r>
              <a:rPr lang="en-US" sz="2800" b="1" i="0" dirty="0">
                <a:solidFill>
                  <a:srgbClr val="1D1D1F"/>
                </a:solidFill>
                <a:effectLst/>
                <a:latin typeface="Inter"/>
              </a:rPr>
              <a:t>proximity)</a:t>
            </a:r>
            <a:endParaRPr lang="ru-RU" sz="2800" b="1" i="0" dirty="0">
              <a:solidFill>
                <a:srgbClr val="1D1D1F"/>
              </a:solidFill>
              <a:effectLst/>
              <a:latin typeface="Inter"/>
            </a:endParaRPr>
          </a:p>
          <a:p>
            <a:pPr algn="l"/>
            <a:r>
              <a:rPr lang="ru-RU" dirty="0">
                <a:solidFill>
                  <a:srgbClr val="1D1D1F"/>
                </a:solidFill>
                <a:latin typeface="Inter"/>
              </a:rPr>
              <a:t>О</a:t>
            </a:r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бъекты, расположенные близко друг к другу, воспринимаются как единая группа, даже если они не соприкасаются. Этот принцип действует вне зависимости от того, отличаются ли объекты размером, цветом, формой или другими характеристиками.</a:t>
            </a:r>
            <a:br>
              <a:rPr lang="ru-RU" b="0" i="0" dirty="0">
                <a:solidFill>
                  <a:srgbClr val="1D1D1F"/>
                </a:solidFill>
                <a:effectLst/>
                <a:latin typeface="Inter"/>
              </a:rPr>
            </a:br>
            <a:endParaRPr lang="ru-RU" b="0" i="0" dirty="0">
              <a:solidFill>
                <a:srgbClr val="1D1D1F"/>
              </a:solidFill>
              <a:effectLst/>
              <a:latin typeface="Inter"/>
            </a:endParaRPr>
          </a:p>
          <a:p>
            <a:pPr algn="l"/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Классический пример — слова на странице: мы понимаем, что буквы объединены в группы, то есть в слова, когда видим пробелы, которые отделяют их от других подобных групп.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72560-24EC-4110-2D04-ACAA7FAE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C7EF0-ACFF-AE4A-52DC-B66A8719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3812D-9CE3-B9B6-264A-9D80A323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7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4B5878-B087-0F70-AF42-8BF9422F0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629" y="4494372"/>
            <a:ext cx="1924051" cy="12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2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286DB-19D2-976C-6E4D-EEEB35E8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7 принципов гештальта в дизайне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4FCC1F-A899-7AB1-37CC-C6BC7010D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0" dirty="0">
                <a:solidFill>
                  <a:srgbClr val="1D1D1F"/>
                </a:solidFill>
                <a:effectLst/>
                <a:latin typeface="Inter"/>
              </a:rPr>
              <a:t>Принцип сходства (</a:t>
            </a:r>
            <a:r>
              <a:rPr lang="en-US" sz="2800" b="1" i="0" dirty="0">
                <a:solidFill>
                  <a:srgbClr val="1D1D1F"/>
                </a:solidFill>
                <a:effectLst/>
                <a:latin typeface="Inter"/>
              </a:rPr>
              <a:t>similarity</a:t>
            </a:r>
            <a:r>
              <a:rPr lang="ru-RU" sz="2800" b="1" i="0" dirty="0">
                <a:solidFill>
                  <a:srgbClr val="1D1D1F"/>
                </a:solidFill>
                <a:effectLst/>
                <a:latin typeface="Inter"/>
              </a:rPr>
              <a:t>)</a:t>
            </a:r>
          </a:p>
          <a:p>
            <a:r>
              <a:rPr lang="ru-RU" dirty="0">
                <a:solidFill>
                  <a:srgbClr val="1D1D1F"/>
                </a:solidFill>
                <a:latin typeface="Inter"/>
              </a:rPr>
              <a:t>О</a:t>
            </a:r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бъекты, обладающие аналогичными качествами, воспринимаются как часть одной группы. Речь обычно идет о физических или визуальных характеристиках, таких как цвет, текстура и форма</a:t>
            </a:r>
            <a:endParaRPr lang="en-US" b="0" i="0" dirty="0">
              <a:solidFill>
                <a:srgbClr val="1D1D1F"/>
              </a:solidFill>
              <a:effectLst/>
              <a:latin typeface="Inter"/>
            </a:endParaRPr>
          </a:p>
          <a:p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 Можно использовать закон сходства противоположным образом, намеренно делая элементы непохожими, чтобы они не воспринимались как группа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72560-24EC-4110-2D04-ACAA7FAE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C7EF0-ACFF-AE4A-52DC-B66A8719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3812D-9CE3-B9B6-264A-9D80A323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8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53D712-5E27-7857-BA0E-31956FE7D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146" y="4410454"/>
            <a:ext cx="3226624" cy="15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4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E286DB-19D2-976C-6E4D-EEEB35E8D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7 принципов гештальта в дизайне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4FCC1F-A899-7AB1-37CC-C6BC7010D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0" dirty="0">
                <a:solidFill>
                  <a:srgbClr val="1D1D1F"/>
                </a:solidFill>
                <a:effectLst/>
                <a:latin typeface="Inter"/>
              </a:rPr>
              <a:t>Принцип общей судьбы (</a:t>
            </a:r>
            <a:r>
              <a:rPr lang="en-US" sz="2800" b="1" i="0" dirty="0">
                <a:solidFill>
                  <a:srgbClr val="1D1D1F"/>
                </a:solidFill>
                <a:effectLst/>
                <a:latin typeface="Inter"/>
              </a:rPr>
              <a:t>common fate</a:t>
            </a:r>
            <a:r>
              <a:rPr lang="ru-RU" sz="2800" b="1" i="0" dirty="0">
                <a:solidFill>
                  <a:srgbClr val="1D1D1F"/>
                </a:solidFill>
                <a:effectLst/>
                <a:latin typeface="Inter"/>
              </a:rPr>
              <a:t>)</a:t>
            </a:r>
            <a:endParaRPr lang="en-US" sz="2800" b="1" i="0" dirty="0">
              <a:solidFill>
                <a:srgbClr val="1D1D1F"/>
              </a:solidFill>
              <a:effectLst/>
              <a:latin typeface="Inter"/>
            </a:endParaRPr>
          </a:p>
          <a:p>
            <a:endParaRPr lang="en-US" dirty="0">
              <a:solidFill>
                <a:srgbClr val="1D1D1F"/>
              </a:solidFill>
              <a:latin typeface="Inter"/>
            </a:endParaRPr>
          </a:p>
          <a:p>
            <a:r>
              <a:rPr lang="ru-RU" b="0" i="0" dirty="0">
                <a:solidFill>
                  <a:srgbClr val="1D1D1F"/>
                </a:solidFill>
                <a:effectLst/>
                <a:latin typeface="Inter"/>
              </a:rPr>
              <a:t>Гештальт-принцип общей судьбы говорит о том, что объекты воспринимаются как часть группы, если они движутся в одном направлении. Иначе говоря, мы полагаем, что между объектами, которые расположены вдоль одной невидимой линии, существует взаимосвязь</a:t>
            </a:r>
            <a:endParaRPr lang="en-US" b="0" i="0" dirty="0">
              <a:solidFill>
                <a:srgbClr val="1D1D1F"/>
              </a:solidFill>
              <a:effectLst/>
              <a:latin typeface="Inter"/>
            </a:endParaRPr>
          </a:p>
          <a:p>
            <a:endParaRPr lang="ru-RU" b="0" i="0" dirty="0">
              <a:solidFill>
                <a:srgbClr val="1D1D1F"/>
              </a:solidFill>
              <a:effectLst/>
              <a:latin typeface="Inter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72560-24EC-4110-2D04-ACAA7FAE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5B9DC-01C8-4FE5-ADE2-6B915178483C}" type="datetime1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C7EF0-ACFF-AE4A-52DC-B66A8719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Чердынцева М.И. ИММиКН ЮФУ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3812D-9CE3-B9B6-264A-9D80A323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5C20-78B8-4FAE-BB26-60947BCD9623}" type="slidenum">
              <a:rPr lang="ru-RU" smtClean="0"/>
              <a:t>9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7909AD-4F0E-80D6-7A7A-9F208D019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315" y="3961597"/>
            <a:ext cx="2187557" cy="17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1230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</TotalTime>
  <Words>2195</Words>
  <Application>Microsoft Office PowerPoint</Application>
  <PresentationFormat>Широкоэкранный</PresentationFormat>
  <Paragraphs>207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-apple-system</vt:lpstr>
      <vt:lpstr>Calibri</vt:lpstr>
      <vt:lpstr>Calibri Light</vt:lpstr>
      <vt:lpstr>Fira Sans</vt:lpstr>
      <vt:lpstr>FuturaPT</vt:lpstr>
      <vt:lpstr>Inter</vt:lpstr>
      <vt:lpstr>MediatorSerif</vt:lpstr>
      <vt:lpstr>sohne</vt:lpstr>
      <vt:lpstr>Ретро</vt:lpstr>
      <vt:lpstr>Принципы дизайна</vt:lpstr>
      <vt:lpstr>Дитер Рамс (Dieter Rams)</vt:lpstr>
      <vt:lpstr>10 принципов</vt:lpstr>
      <vt:lpstr>Гештальт принципы</vt:lpstr>
      <vt:lpstr>Концепции восприятия</vt:lpstr>
      <vt:lpstr>7 принципов гештальта в дизайне</vt:lpstr>
      <vt:lpstr>7 принципов гештальта в дизайне</vt:lpstr>
      <vt:lpstr>7 принципов гештальта в дизайне</vt:lpstr>
      <vt:lpstr>7 принципов гештальта в дизайне</vt:lpstr>
      <vt:lpstr>7 принципов гештальта в дизайне</vt:lpstr>
      <vt:lpstr>7 принципов гештальта в дизайне</vt:lpstr>
      <vt:lpstr>7 принципов гештальта в дизайне</vt:lpstr>
      <vt:lpstr>Концепция памяти</vt:lpstr>
      <vt:lpstr>Эвристики Нильсена</vt:lpstr>
      <vt:lpstr>Видимость состояния системы</vt:lpstr>
      <vt:lpstr>Соответствие между системой и реальным миром</vt:lpstr>
      <vt:lpstr>Свобода действий</vt:lpstr>
      <vt:lpstr>Стандарты</vt:lpstr>
      <vt:lpstr>Предотвращение ошибок</vt:lpstr>
      <vt:lpstr>На виду, а не в памяти пользователя </vt:lpstr>
      <vt:lpstr>Гибкость и эффективность</vt:lpstr>
      <vt:lpstr>Эстетичный и минималистичный дизайн</vt:lpstr>
      <vt:lpstr>Помощь в исправлении ошибок</vt:lpstr>
      <vt:lpstr>Документация</vt:lpstr>
      <vt:lpstr>Информационная архитектура</vt:lpstr>
      <vt:lpstr>Информационная архитектура</vt:lpstr>
      <vt:lpstr>8 принципов Дена Брауна </vt:lpstr>
      <vt:lpstr>8 принципов Дена Брауна </vt:lpstr>
      <vt:lpstr>8 принципов Дена Брауна </vt:lpstr>
      <vt:lpstr>8 принципов Дена Брауна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дизайна</dc:title>
  <dc:creator>Чердынцева Марина Игорьевна</dc:creator>
  <cp:lastModifiedBy>Чердынцева Марина Игорьевна</cp:lastModifiedBy>
  <cp:revision>55</cp:revision>
  <dcterms:created xsi:type="dcterms:W3CDTF">2023-03-05T15:15:04Z</dcterms:created>
  <dcterms:modified xsi:type="dcterms:W3CDTF">2023-03-05T17:22:50Z</dcterms:modified>
</cp:coreProperties>
</file>