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6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69.xml" ContentType="application/vnd.openxmlformats-officedocument.presentationml.slide+xml"/>
  <Override PartName="/ppt/slides/slide57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9.xml" ContentType="application/vnd.openxmlformats-officedocument.presentationml.slide+xml"/>
  <Override PartName="/ppt/theme/theme4.xml" ContentType="application/vnd.openxmlformats-officedocument.them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44.xml" ContentType="application/vnd.openxmlformats-officedocument.presentationml.slid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60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</p:sldMasterIdLst>
  <p:notesMasterIdLst>
    <p:notesMasterId r:id="rId8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82" Type="http://schemas.openxmlformats.org/officeDocument/2006/relationships/presProps" Target="presProps.xml" /><Relationship Id="rId83" Type="http://schemas.openxmlformats.org/officeDocument/2006/relationships/tableStyles" Target="tableStyles.xml" /><Relationship Id="rId8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hdr" hasCustomPrompt="0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dt" hasCustomPrompt="0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ftr" hasCustomPrompt="0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>
              <a:defRPr/>
            </a:pPr>
            <a:fld id="{7DB5333A-0B0C-433C-99E5-0C1DB599BE50}" type="slidenum">
              <a:rPr lang="ru-RU" sz="1400" b="0" strike="noStrike" spc="-1">
                <a:latin typeface="Times New Roman"/>
              </a:rPr>
              <a:t/>
            </a:fld>
            <a:endParaRPr lang="ru-RU" sz="1400" b="0" strike="noStrike" spc="-1"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1150920" y="692280"/>
            <a:ext cx="4555800" cy="3416040"/>
          </a:xfrm>
          <a:prstGeom prst="rect">
            <a:avLst/>
          </a:prstGeom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914400" y="4343400"/>
            <a:ext cx="5028840" cy="4114440"/>
          </a:xfrm>
          <a:prstGeom prst="rect">
            <a:avLst/>
          </a:prstGeom>
        </p:spPr>
        <p:txBody>
          <a:bodyPr lIns="90359" tIns="44280" rIns="90359" bIns="44280">
            <a:noAutofit/>
          </a:bodyPr>
          <a:p>
            <a:pPr marL="216000" indent="-216000">
              <a:lnSpc>
                <a:spcPct val="100000"/>
              </a:lnSpc>
              <a:spcBef>
                <a:spcPts val="4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2000" b="0" strike="noStrike" spc="-1">
                <a:latin typeface="Arial"/>
              </a:rPr>
              <a:t>http://www.brynosaurus.com/pub/net/p2pnat/</a:t>
            </a:r>
            <a:endParaRPr lang="ru-RU" sz="2000" b="0" strike="noStrike" spc="-1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ldImg" hasCustomPrompt="0"/>
          </p:nvPr>
        </p:nvSpPr>
        <p:spPr bwMode="auto">
          <a:xfrm>
            <a:off x="1150920" y="692280"/>
            <a:ext cx="4555800" cy="3416040"/>
          </a:xfrm>
          <a:prstGeom prst="rect">
            <a:avLst/>
          </a:prstGeom>
        </p:spPr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914400" y="4343400"/>
            <a:ext cx="5028840" cy="4114440"/>
          </a:xfrm>
          <a:prstGeom prst="rect">
            <a:avLst/>
          </a:prstGeom>
        </p:spPr>
        <p:txBody>
          <a:bodyPr lIns="90358" tIns="44280" rIns="90358" bIns="44280">
            <a:noAutofit/>
          </a:bodyPr>
          <a:p>
            <a:pPr marL="216000" indent="-216000">
              <a:lnSpc>
                <a:spcPct val="10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arn-CL" sz="2000" b="0" strike="noStrike" spc="0">
                <a:latin typeface="Arial"/>
              </a:rPr>
              <a:t>http://www.cse.wustl.edu/~jain/cis788-97/ftp/ip_multicast/index.htm#Multicast-Routing-Protocols</a:t>
            </a:r>
            <a:endParaRPr lang="ru-RU" sz="2000" b="0" strike="noStrike" spc="0">
              <a:latin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3000"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3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3080" y="6248520"/>
            <a:ext cx="21301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02A11C47-9EB2-4068-959E-0DE52F7FC649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en-GB" sz="23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5720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2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3" hidden="0"/>
          <p:cNvSpPr/>
          <p:nvPr isPhoto="0" userDrawn="0"/>
        </p:nvSpPr>
        <p:spPr bwMode="auto">
          <a:xfrm>
            <a:off x="7596000" y="166680"/>
            <a:ext cx="1440" cy="12459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4" hidden="0"/>
          <p:cNvSpPr/>
          <p:nvPr isPhoto="0" userDrawn="0"/>
        </p:nvSpPr>
        <p:spPr bwMode="auto">
          <a:xfrm>
            <a:off x="468000" y="1412640"/>
            <a:ext cx="712800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Picture 8" descr="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7667640" y="258840"/>
            <a:ext cx="1476000" cy="1077480"/>
          </a:xfrm>
          <a:prstGeom prst="rect">
            <a:avLst/>
          </a:prstGeom>
          <a:ln>
            <a:noFill/>
          </a:ln>
        </p:spPr>
      </p:pic>
      <p:sp>
        <p:nvSpPr>
          <p:cNvPr id="9" name="PlaceHolder 5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3080" y="6248520"/>
            <a:ext cx="2130120" cy="45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28DF19F3-11BF-4B60-9057-12C2DA828A12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" name="PlaceHolder 6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GB" sz="2400" b="0" strike="noStrike" spc="-1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lang="en-GB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en-GB" sz="3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en-GB" sz="23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msk-ix.ru/download/lg/msk_ipv4.txt.gz" TargetMode="External"/><Relationship Id="rId3" Type="http://schemas.openxmlformats.org/officeDocument/2006/relationships/hyperlink" Target="http://www.db.ripe.net/whois" TargetMode="Externa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9.png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1835280" y="620640"/>
            <a:ext cx="5694120" cy="89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4800" b="1" strike="noStrike" spc="-1">
                <a:solidFill>
                  <a:srgbClr val="330066"/>
                </a:solidFill>
                <a:latin typeface="Arial"/>
              </a:rPr>
              <a:t>Network Layer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5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65160" y="2273400"/>
            <a:ext cx="7264440" cy="370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450720"/>
            <a:ext cx="712764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Homework</a:t>
            </a:r>
            <a:endParaRPr lang="ru-RU" sz="3500" b="0" strike="noStrike" spc="-1">
              <a:latin typeface="Arial"/>
            </a:endParaRPr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31787" y="1460499"/>
            <a:ext cx="8448712" cy="5380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IP Header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444560" y="3987798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697540"/>
            <a:ext cx="9143999" cy="4732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Service Protocols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.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 ICMP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472240" cy="47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ICMP - Internet Control Message Protocol 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Transmitting error information in datagrams (main task)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Used in the program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PING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, which checks whether the remote computer is alive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Used in the program 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TRACEROUTE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defining the route to the specified computer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Service protocols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.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 DHCP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DHCP -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dynamic host configuration protocol 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Provides automatic IP address assign to computers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Three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IP-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address assign schemes: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manual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automatic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dynamic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Operating principles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of DHCP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7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 client computer sends a broadcast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UDP-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packet: </a:t>
            </a:r>
            <a:br>
              <a:rPr/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"Who can assign me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"address"?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DHCP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– servers send in response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offers 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 client receives a list of offers, selects the appropriate one, and sends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DHCP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request to a specific server</a:t>
            </a:r>
            <a:endParaRPr lang="ru-RU" sz="2800" b="0" strike="noStrike" spc="-1">
              <a:latin typeface="Arial"/>
            </a:endParaRPr>
          </a:p>
          <a:p>
            <a:pPr marL="394383" indent="-394023">
              <a:lnSpc>
                <a:spcPct val="114999"/>
              </a:lnSpc>
              <a:spcBef>
                <a:spcPts val="7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DHCP server sends a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confirmation with specified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address assigned to the client.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Solving the problem of </a:t>
            </a:r>
            <a:endParaRPr lang="ru-RU" sz="35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5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IP-</a:t>
            </a:r>
            <a:r>
              <a:rPr lang="ru-RU" sz="35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addresses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 shortfall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 (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</a:rPr>
              <a:t>NAT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)</a:t>
            </a:r>
            <a:endParaRPr lang="ru-RU" sz="3500" b="0" strike="noStrike" spc="0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444560" y="4162424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2109035"/>
            <a:ext cx="9144000" cy="425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Hole punching NAT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0" y="1785960"/>
            <a:ext cx="9143640" cy="43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Routing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71759"/>
            <a:ext cx="8400600" cy="528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Routing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— the process of determining the route of a packet in the network. It is defined by the hosts routing tables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Routing types: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static 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dynamic</a:t>
            </a: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Routing algorithms: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distant-vector 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link state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4000" b="1" strike="noStrike" spc="-1">
                <a:solidFill>
                  <a:srgbClr val="330066"/>
                </a:solidFill>
                <a:latin typeface="Arial"/>
              </a:rPr>
              <a:t>Hierarchical Routing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01859"/>
            <a:ext cx="8229240" cy="47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 entire network is divided into nested subnets</a:t>
            </a:r>
            <a:endParaRPr lang="ru-RU" sz="2400" b="0" strike="noStrike" spc="-1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Internal routing protocols are used within each autonomous subnet</a:t>
            </a:r>
            <a:endParaRPr lang="ru-RU" sz="2400" b="0" strike="noStrike" spc="-1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Autonomous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subnets 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connect to each other using gateways</a:t>
            </a:r>
            <a:endParaRPr lang="ru-RU" sz="2400" b="0" strike="noStrike" spc="-1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Routing between these gateways is external routing</a:t>
            </a:r>
            <a:endParaRPr lang="ru-RU" sz="2400" b="0" strike="noStrike" spc="-1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All together, it can also be a standalone subnet </a:t>
            </a:r>
            <a:endParaRPr lang="ru-RU" sz="2400" b="0" strike="noStrike" spc="-1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Protocols:</a:t>
            </a:r>
            <a:endParaRPr lang="ru-RU" sz="24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01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internal: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RIP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(Routing Information Protocol) и </a:t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OS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P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(Open Shortest Path First)</a:t>
            </a:r>
            <a:endParaRPr lang="ru-RU" sz="2400" b="0" strike="noStrike" spc="-1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01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external: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BGP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(Border Gateway Protocol)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082A14A7-3F7C-4EB3-B726-3EE7872625D3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Line 2" hidden="0"/>
          <p:cNvSpPr/>
          <p:nvPr isPhoto="0" userDrawn="0"/>
        </p:nvSpPr>
        <p:spPr bwMode="auto">
          <a:xfrm flipH="1">
            <a:off x="4340160" y="1981080"/>
            <a:ext cx="234719" cy="1523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142920" y="4071960"/>
            <a:ext cx="8475480" cy="224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00000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Idea</a:t>
            </a:r>
            <a:endParaRPr lang="ru-RU" sz="24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Each node stores a distance vector containing distances to subnets and directions</a:t>
            </a:r>
            <a:endParaRPr lang="ru-RU" sz="2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If the network is unavailable, assign </a:t>
            </a:r>
            <a:r>
              <a:rPr lang="en-US" sz="2000" b="0" i="0" u="none" strike="noStrike" cap="none" spc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∞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 to the distance</a:t>
            </a:r>
            <a:endParaRPr lang="ru-RU" sz="2000" b="0" strike="noStrike" spc="-1">
              <a:latin typeface="Arial"/>
            </a:endParaRPr>
          </a:p>
          <a:p>
            <a:pPr marL="350325" indent="-349965">
              <a:lnSpc>
                <a:spcPct val="100000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 the beginning, nodes only know their neighbors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" name="Line 4" hidden="0"/>
          <p:cNvSpPr/>
          <p:nvPr isPhoto="0" userDrawn="0"/>
        </p:nvSpPr>
        <p:spPr bwMode="auto">
          <a:xfrm flipH="1" flipV="1">
            <a:off x="4568760" y="197784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5" hidden="0"/>
          <p:cNvSpPr/>
          <p:nvPr isPhoto="0" userDrawn="0"/>
        </p:nvSpPr>
        <p:spPr bwMode="auto">
          <a:xfrm flipV="1">
            <a:off x="6019560" y="1977840"/>
            <a:ext cx="144792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>
            <a:off x="7467480" y="198108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 flipV="1">
            <a:off x="6553080" y="334944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H="1" flipV="1">
            <a:off x="6016320" y="2587320"/>
            <a:ext cx="54000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V="1">
            <a:off x="4419360" y="258732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4343400" y="3504960"/>
            <a:ext cx="220968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4114800" y="32637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434340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5791320" y="2349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723888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7772400" y="31114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6324480" y="3568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4116240" y="25146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5183280" y="1905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4878360" y="27432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5411880" y="3352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6326280" y="29718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6478560" y="1981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7697880" y="2362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7164360" y="3200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28" name="Table 25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500120" y="1500120"/>
          <a:ext cx="2307960" cy="292536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768240"/>
                <a:gridCol w="771480"/>
                <a:gridCol w="768240"/>
              </a:tblGrid>
              <a:tr h="33480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Initial Table</a:t>
                      </a: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7924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Dest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Cost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Next Hop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3479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479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623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479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479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88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1440" marR="9144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" name="CustomShape 26" hidden="0"/>
          <p:cNvSpPr/>
          <p:nvPr isPhoto="0" userDrawn="0"/>
        </p:nvSpPr>
        <p:spPr bwMode="auto">
          <a:xfrm>
            <a:off x="214200" y="115920"/>
            <a:ext cx="73814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600" b="1" strike="noStrike" spc="-1">
                <a:solidFill>
                  <a:srgbClr val="330066"/>
                </a:solidFill>
                <a:latin typeface="Arial"/>
              </a:rPr>
              <a:t>RIP: </a:t>
            </a:r>
            <a:endParaRPr lang="ru-RU" sz="36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600" b="1" strike="noStrike" spc="0">
                <a:solidFill>
                  <a:srgbClr val="330066"/>
                </a:solidFill>
                <a:latin typeface="Arial"/>
              </a:rPr>
              <a:t>Routing Information Protocol </a:t>
            </a:r>
            <a:endParaRPr lang="ru-RU" sz="3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Main Components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1" strike="noStrike" spc="-1">
                <a:solidFill>
                  <a:srgbClr val="000000"/>
                </a:solidFill>
                <a:latin typeface="Arial"/>
              </a:rPr>
              <a:t>Protocol 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IP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–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works on all computers in the transmission chain. At each stage, it decides who to send next (routing tables)</a:t>
            </a:r>
            <a:endParaRPr lang="ru-RU" sz="30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1" strike="noStrike" spc="-1">
                <a:solidFill>
                  <a:srgbClr val="000000"/>
                </a:solidFill>
                <a:latin typeface="Arial"/>
              </a:rPr>
              <a:t>Routing protocols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- provide dynamical change of routing tables</a:t>
            </a:r>
            <a:endParaRPr lang="ru-RU" sz="30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Hierarchical addressing system </a:t>
            </a:r>
            <a:br>
              <a:rPr/>
            </a:b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IP-</a:t>
            </a:r>
            <a:r>
              <a:rPr lang="ru-RU" sz="3000" b="1" strike="noStrike" spc="-1">
                <a:solidFill>
                  <a:srgbClr val="000000"/>
                </a:solidFill>
                <a:latin typeface="Arial"/>
              </a:rPr>
              <a:t>addresses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357C2399-5ABA-4060-8075-7EA83A980DD7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Line 2" hidden="0"/>
          <p:cNvSpPr/>
          <p:nvPr isPhoto="0" userDrawn="0"/>
        </p:nvSpPr>
        <p:spPr bwMode="auto">
          <a:xfrm flipH="1">
            <a:off x="3425760" y="1676160"/>
            <a:ext cx="234719" cy="129564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lg" len="lg"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Distance Vectors </a:t>
            </a: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Update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7" name="CustomShape 4" hidden="0"/>
          <p:cNvSpPr/>
          <p:nvPr isPhoto="0" userDrawn="0"/>
        </p:nvSpPr>
        <p:spPr bwMode="auto">
          <a:xfrm>
            <a:off x="0" y="3286080"/>
            <a:ext cx="900864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00000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30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Update(x,y,z)</a:t>
            </a:r>
            <a:endParaRPr lang="ru-RU" sz="2400" b="0" strike="noStrike" spc="-1">
              <a:latin typeface="Arial"/>
            </a:endParaRPr>
          </a:p>
          <a:p>
            <a:pPr marL="744480" indent="-24264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 := c(x,z) + d(z,y)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#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Distance from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 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x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 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to  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y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 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through  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 z</a:t>
            </a:r>
            <a:endParaRPr lang="ru-RU" sz="1600" b="0" strike="noStrike" spc="-1">
              <a:latin typeface="Arial"/>
            </a:endParaRPr>
          </a:p>
          <a:p>
            <a:pPr marL="744480" indent="-242640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if d &lt; d(x,y)</a:t>
            </a:r>
            <a:endParaRPr lang="ru-RU" sz="2000" b="0" strike="noStrike" spc="-1">
              <a:latin typeface="Arial"/>
            </a:endParaRPr>
          </a:p>
          <a:p>
            <a:pPr marL="1146240" indent="-234719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FF0000"/>
                </a:solidFill>
                <a:latin typeface="Arial"/>
              </a:rPr>
              <a:t># we </a:t>
            </a:r>
            <a:r>
              <a:rPr lang="ru-RU" sz="2000" b="0" strike="noStrike" spc="-1">
                <a:solidFill>
                  <a:srgbClr val="FF0000"/>
                </a:solidFill>
                <a:latin typeface="Arial"/>
              </a:rPr>
              <a:t>find the better one</a:t>
            </a:r>
            <a:endParaRPr lang="ru-RU" sz="2000" b="0" strike="noStrike" spc="-1">
              <a:latin typeface="Arial"/>
            </a:endParaRPr>
          </a:p>
          <a:p>
            <a:pPr marL="1146240" indent="-234719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return d,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z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#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 distance and direction</a:t>
            </a:r>
            <a:endParaRPr lang="ru-RU" sz="1600" b="0" strike="noStrike" spc="-1">
              <a:latin typeface="Arial"/>
            </a:endParaRPr>
          </a:p>
          <a:p>
            <a:pPr marL="744480" indent="-242640">
              <a:lnSpc>
                <a:spcPct val="100000"/>
              </a:lnSpc>
              <a:spcBef>
                <a:spcPts val="499"/>
              </a:spcBef>
              <a:tabLst>
                <a:tab pos="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else</a:t>
            </a:r>
            <a:endParaRPr lang="ru-RU" sz="2000" b="0" strike="noStrike" spc="-1">
              <a:latin typeface="Arial"/>
            </a:endParaRPr>
          </a:p>
          <a:p>
            <a:pPr marL="1146240" indent="-234719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return d(x,y), next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</a:rPr>
              <a:t>_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hop(x,y)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1600" b="0" strike="noStrike" spc="-1">
                <a:solidFill>
                  <a:srgbClr val="FF0000"/>
                </a:solidFill>
                <a:latin typeface="Arial"/>
              </a:rPr>
              <a:t>#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old is better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3200400" y="2959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x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" name="CustomShape 6" hidden="0"/>
          <p:cNvSpPr/>
          <p:nvPr isPhoto="0" userDrawn="0"/>
        </p:nvSpPr>
        <p:spPr bwMode="auto">
          <a:xfrm>
            <a:off x="3429000" y="14349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z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" name="CustomShape 7" hidden="0"/>
          <p:cNvSpPr/>
          <p:nvPr isPhoto="0" userDrawn="0"/>
        </p:nvSpPr>
        <p:spPr bwMode="auto">
          <a:xfrm>
            <a:off x="6858000" y="28065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y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" name="CustomShape 8" hidden="0"/>
          <p:cNvSpPr/>
          <p:nvPr isPhoto="0" userDrawn="0"/>
        </p:nvSpPr>
        <p:spPr bwMode="auto">
          <a:xfrm>
            <a:off x="2895480" y="2133720"/>
            <a:ext cx="63792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c(x,z)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" name="CustomShape 9" hidden="0"/>
          <p:cNvSpPr/>
          <p:nvPr isPhoto="0" userDrawn="0"/>
        </p:nvSpPr>
        <p:spPr bwMode="auto">
          <a:xfrm>
            <a:off x="3686040" y="1617840"/>
            <a:ext cx="3384360" cy="1449000"/>
          </a:xfrm>
          <a:custGeom>
            <a:avLst/>
            <a:gdLst/>
            <a:ahLst/>
            <a:cxnLst/>
            <a:rect l="l" t="t" r="r" b="b"/>
            <a:pathLst>
              <a:path w="2132" h="913" fill="norm" stroke="1" extrusionOk="0">
                <a:moveTo>
                  <a:pt x="0" y="37"/>
                </a:moveTo>
                <a:cubicBezTo>
                  <a:pt x="29" y="18"/>
                  <a:pt x="91" y="6"/>
                  <a:pt x="126" y="1"/>
                </a:cubicBezTo>
                <a:cubicBezTo>
                  <a:pt x="208" y="3"/>
                  <a:pt x="290" y="0"/>
                  <a:pt x="372" y="7"/>
                </a:cubicBezTo>
                <a:cubicBezTo>
                  <a:pt x="392" y="9"/>
                  <a:pt x="451" y="74"/>
                  <a:pt x="456" y="79"/>
                </a:cubicBezTo>
                <a:cubicBezTo>
                  <a:pt x="505" y="128"/>
                  <a:pt x="547" y="190"/>
                  <a:pt x="606" y="229"/>
                </a:cubicBezTo>
                <a:cubicBezTo>
                  <a:pt x="628" y="262"/>
                  <a:pt x="666" y="323"/>
                  <a:pt x="696" y="343"/>
                </a:cubicBezTo>
                <a:cubicBezTo>
                  <a:pt x="707" y="376"/>
                  <a:pt x="695" y="349"/>
                  <a:pt x="726" y="385"/>
                </a:cubicBezTo>
                <a:cubicBezTo>
                  <a:pt x="772" y="438"/>
                  <a:pt x="808" y="450"/>
                  <a:pt x="870" y="481"/>
                </a:cubicBezTo>
                <a:cubicBezTo>
                  <a:pt x="917" y="477"/>
                  <a:pt x="986" y="476"/>
                  <a:pt x="1032" y="457"/>
                </a:cubicBezTo>
                <a:cubicBezTo>
                  <a:pt x="1116" y="422"/>
                  <a:pt x="1196" y="377"/>
                  <a:pt x="1284" y="355"/>
                </a:cubicBezTo>
                <a:cubicBezTo>
                  <a:pt x="1333" y="360"/>
                  <a:pt x="1402" y="365"/>
                  <a:pt x="1440" y="403"/>
                </a:cubicBezTo>
                <a:cubicBezTo>
                  <a:pt x="1468" y="431"/>
                  <a:pt x="1482" y="463"/>
                  <a:pt x="1518" y="481"/>
                </a:cubicBezTo>
                <a:cubicBezTo>
                  <a:pt x="1548" y="526"/>
                  <a:pt x="1582" y="575"/>
                  <a:pt x="1620" y="613"/>
                </a:cubicBezTo>
                <a:cubicBezTo>
                  <a:pt x="1631" y="647"/>
                  <a:pt x="1652" y="701"/>
                  <a:pt x="1674" y="727"/>
                </a:cubicBezTo>
                <a:cubicBezTo>
                  <a:pt x="1728" y="790"/>
                  <a:pt x="1865" y="827"/>
                  <a:pt x="1944" y="847"/>
                </a:cubicBezTo>
                <a:cubicBezTo>
                  <a:pt x="1985" y="857"/>
                  <a:pt x="2015" y="887"/>
                  <a:pt x="2058" y="895"/>
                </a:cubicBezTo>
                <a:cubicBezTo>
                  <a:pt x="2063" y="896"/>
                  <a:pt x="2132" y="897"/>
                  <a:pt x="2100" y="913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0" hidden="0"/>
          <p:cNvSpPr/>
          <p:nvPr isPhoto="0" userDrawn="0"/>
        </p:nvSpPr>
        <p:spPr bwMode="auto">
          <a:xfrm>
            <a:off x="3435480" y="2895480"/>
            <a:ext cx="3489120" cy="388439"/>
          </a:xfrm>
          <a:custGeom>
            <a:avLst/>
            <a:gdLst/>
            <a:ahLst/>
            <a:cxnLst/>
            <a:rect l="l" t="t" r="r" b="b"/>
            <a:pathLst>
              <a:path w="2198" h="245" fill="norm" stroke="1" extrusionOk="0">
                <a:moveTo>
                  <a:pt x="20" y="134"/>
                </a:moveTo>
                <a:cubicBezTo>
                  <a:pt x="14" y="126"/>
                  <a:pt x="0" y="120"/>
                  <a:pt x="2" y="110"/>
                </a:cubicBezTo>
                <a:cubicBezTo>
                  <a:pt x="3" y="101"/>
                  <a:pt x="19" y="103"/>
                  <a:pt x="26" y="98"/>
                </a:cubicBezTo>
                <a:cubicBezTo>
                  <a:pt x="70" y="66"/>
                  <a:pt x="112" y="39"/>
                  <a:pt x="164" y="20"/>
                </a:cubicBezTo>
                <a:cubicBezTo>
                  <a:pt x="184" y="13"/>
                  <a:pt x="224" y="2"/>
                  <a:pt x="224" y="2"/>
                </a:cubicBezTo>
                <a:cubicBezTo>
                  <a:pt x="274" y="5"/>
                  <a:pt x="338" y="0"/>
                  <a:pt x="386" y="26"/>
                </a:cubicBezTo>
                <a:cubicBezTo>
                  <a:pt x="424" y="47"/>
                  <a:pt x="464" y="74"/>
                  <a:pt x="500" y="98"/>
                </a:cubicBezTo>
                <a:cubicBezTo>
                  <a:pt x="526" y="115"/>
                  <a:pt x="561" y="149"/>
                  <a:pt x="590" y="164"/>
                </a:cubicBezTo>
                <a:cubicBezTo>
                  <a:pt x="637" y="188"/>
                  <a:pt x="688" y="200"/>
                  <a:pt x="740" y="206"/>
                </a:cubicBezTo>
                <a:cubicBezTo>
                  <a:pt x="840" y="201"/>
                  <a:pt x="954" y="194"/>
                  <a:pt x="1052" y="164"/>
                </a:cubicBezTo>
                <a:cubicBezTo>
                  <a:pt x="1077" y="156"/>
                  <a:pt x="1099" y="142"/>
                  <a:pt x="1124" y="134"/>
                </a:cubicBezTo>
                <a:cubicBezTo>
                  <a:pt x="1138" y="120"/>
                  <a:pt x="1164" y="91"/>
                  <a:pt x="1184" y="86"/>
                </a:cubicBezTo>
                <a:cubicBezTo>
                  <a:pt x="1208" y="80"/>
                  <a:pt x="1224" y="76"/>
                  <a:pt x="1244" y="62"/>
                </a:cubicBezTo>
                <a:cubicBezTo>
                  <a:pt x="1311" y="68"/>
                  <a:pt x="1341" y="69"/>
                  <a:pt x="1400" y="98"/>
                </a:cubicBezTo>
                <a:cubicBezTo>
                  <a:pt x="1419" y="108"/>
                  <a:pt x="1460" y="122"/>
                  <a:pt x="1460" y="122"/>
                </a:cubicBezTo>
                <a:cubicBezTo>
                  <a:pt x="1543" y="185"/>
                  <a:pt x="1586" y="230"/>
                  <a:pt x="1694" y="242"/>
                </a:cubicBezTo>
                <a:cubicBezTo>
                  <a:pt x="1800" y="237"/>
                  <a:pt x="1796" y="245"/>
                  <a:pt x="1862" y="230"/>
                </a:cubicBezTo>
                <a:cubicBezTo>
                  <a:pt x="1870" y="228"/>
                  <a:pt x="1878" y="226"/>
                  <a:pt x="1886" y="224"/>
                </a:cubicBezTo>
                <a:cubicBezTo>
                  <a:pt x="1892" y="222"/>
                  <a:pt x="1898" y="219"/>
                  <a:pt x="1904" y="218"/>
                </a:cubicBezTo>
                <a:cubicBezTo>
                  <a:pt x="1924" y="213"/>
                  <a:pt x="1964" y="206"/>
                  <a:pt x="1964" y="206"/>
                </a:cubicBezTo>
                <a:cubicBezTo>
                  <a:pt x="2014" y="181"/>
                  <a:pt x="2067" y="159"/>
                  <a:pt x="2114" y="128"/>
                </a:cubicBezTo>
                <a:cubicBezTo>
                  <a:pt x="2137" y="113"/>
                  <a:pt x="2172" y="111"/>
                  <a:pt x="2198" y="98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4799160" y="1828800"/>
            <a:ext cx="64728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d(z,y)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4799160" y="3276720"/>
            <a:ext cx="6552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d(x,y)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AD9C9167-E4DA-4C50-945B-BD4C06162954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Bellman-Ford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Cycle</a:t>
            </a:r>
            <a:endParaRPr lang="ru-RU" sz="3000" b="0" strike="noStrike" spc="-1">
              <a:latin typeface="Arial"/>
            </a:endParaRPr>
          </a:p>
          <a:p>
            <a:pPr marL="692280" indent="-344160">
              <a:lnSpc>
                <a:spcPct val="100000"/>
              </a:lnSpc>
              <a:spcBef>
                <a:spcPts val="649"/>
              </a:spcBef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For each node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x</a:t>
            </a:r>
            <a:endParaRPr lang="ru-RU" sz="2600" b="0" strike="noStrike" spc="-1">
              <a:latin typeface="Arial"/>
            </a:endParaRPr>
          </a:p>
          <a:p>
            <a:pPr marL="692280" indent="-344160">
              <a:lnSpc>
                <a:spcPct val="100000"/>
              </a:lnSpc>
              <a:spcBef>
                <a:spcPts val="649"/>
              </a:spcBef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For each node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z</a:t>
            </a:r>
            <a:endParaRPr lang="ru-RU" sz="2600" b="0" strike="noStrike" spc="-1">
              <a:latin typeface="Arial"/>
            </a:endParaRPr>
          </a:p>
          <a:p>
            <a:pPr marL="692280" indent="-344160">
              <a:lnSpc>
                <a:spcPct val="100000"/>
              </a:lnSpc>
              <a:spcBef>
                <a:spcPts val="649"/>
              </a:spcBef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For each direction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y</a:t>
            </a:r>
            <a:endParaRPr lang="ru-RU" sz="2600" b="0" strike="noStrike" spc="-1">
              <a:latin typeface="Arial"/>
            </a:endParaRPr>
          </a:p>
          <a:p>
            <a:pPr marL="692280" indent="-344160">
              <a:lnSpc>
                <a:spcPct val="100000"/>
              </a:lnSpc>
              <a:spcBef>
                <a:spcPts val="649"/>
              </a:spcBef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d(x,y) := Update(x,y,z)</a:t>
            </a:r>
            <a:endParaRPr lang="ru-RU" sz="26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50"/>
              </a:spcBef>
              <a:tabLst>
                <a:tab pos="0" algn="l"/>
              </a:tabLst>
              <a:defRPr/>
            </a:pP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Until the distances stop changing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Lecture 10: 2-10-2005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89F68FE7-846F-4D5E-9F10-902C5257A4A4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Line 3" hidden="0"/>
          <p:cNvSpPr/>
          <p:nvPr isPhoto="0" userDrawn="0"/>
        </p:nvSpPr>
        <p:spPr bwMode="auto">
          <a:xfrm flipH="1">
            <a:off x="4568760" y="1981080"/>
            <a:ext cx="234719" cy="1523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Initial Vectors </a:t>
            </a:r>
            <a:endParaRPr lang="ru-RU" sz="39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(Routing tables)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8" name="Line 5" hidden="0"/>
          <p:cNvSpPr/>
          <p:nvPr isPhoto="0" userDrawn="0"/>
        </p:nvSpPr>
        <p:spPr bwMode="auto">
          <a:xfrm flipH="1" flipV="1">
            <a:off x="4797360" y="197784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 flipV="1">
            <a:off x="6248160" y="1977840"/>
            <a:ext cx="144792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7696080" y="198108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V="1">
            <a:off x="6781680" y="334944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H="1" flipV="1">
            <a:off x="6244920" y="2587320"/>
            <a:ext cx="54000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V="1">
            <a:off x="4647960" y="258732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>
            <a:off x="4572000" y="3504960"/>
            <a:ext cx="220968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2" hidden="0"/>
          <p:cNvSpPr/>
          <p:nvPr isPhoto="0" userDrawn="0"/>
        </p:nvSpPr>
        <p:spPr bwMode="auto">
          <a:xfrm>
            <a:off x="4343400" y="32637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457200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6019920" y="2349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746748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8001000" y="31114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6553080" y="3568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4344840" y="25146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5411880" y="1905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5106960" y="27432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5640480" y="3352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6554880" y="29718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6707160" y="1981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7926480" y="2362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7392960" y="3200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29" name="Table 26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167004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167004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  <a:miter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miter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miter/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round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round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round/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round/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28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41083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82400"/>
                <a:gridCol w="483840"/>
                <a:gridCol w="63504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29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41083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round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round/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round/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  <a:round/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  <a:round/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  <a:round/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  <a:round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  <a:round/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  <a:round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  <a:miter/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0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886200" y="41083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  <a:miter/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  <a:miter/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  <a:miter/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miter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1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486400" y="41083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miter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Lecture 10: 2-10-2005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ECA1F0BF-BD00-49AE-87E2-BF97BD84EED3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Iteration No.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1</a:t>
            </a:r>
            <a:endParaRPr lang="ru-RU" sz="3900" b="0" strike="noStrike" spc="-1">
              <a:latin typeface="Arial"/>
            </a:endParaRPr>
          </a:p>
        </p:txBody>
      </p:sp>
      <p:graphicFrame>
        <p:nvGraphicFramePr>
          <p:cNvPr id="7" name="Table 4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16765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5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16765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6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8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8862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69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i="0" u="none" strike="noStrike" cap="none" spc="0">
                          <a:solidFill>
                            <a:srgbClr val="000000"/>
                          </a:solidFill>
                          <a:latin typeface="Symbol"/>
                          <a:ea typeface="Symbol"/>
                          <a:cs typeface="Symbol"/>
                        </a:rPr>
                        <a:t>∞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9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4864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Line 10" hidden="0"/>
          <p:cNvSpPr/>
          <p:nvPr isPhoto="0" userDrawn="0"/>
        </p:nvSpPr>
        <p:spPr bwMode="auto">
          <a:xfrm flipH="1">
            <a:off x="4568760" y="1981080"/>
            <a:ext cx="234719" cy="1523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H="1" flipV="1">
            <a:off x="4797360" y="197784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V="1">
            <a:off x="6248160" y="1977840"/>
            <a:ext cx="144792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7696080" y="198108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 flipV="1">
            <a:off x="6781680" y="334944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5" hidden="0"/>
          <p:cNvSpPr/>
          <p:nvPr isPhoto="0" userDrawn="0"/>
        </p:nvSpPr>
        <p:spPr bwMode="auto">
          <a:xfrm flipH="1" flipV="1">
            <a:off x="6244920" y="2587320"/>
            <a:ext cx="54000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Line 16" hidden="0"/>
          <p:cNvSpPr/>
          <p:nvPr isPhoto="0" userDrawn="0"/>
        </p:nvSpPr>
        <p:spPr bwMode="auto">
          <a:xfrm flipV="1">
            <a:off x="4647960" y="258732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7" hidden="0"/>
          <p:cNvSpPr/>
          <p:nvPr isPhoto="0" userDrawn="0"/>
        </p:nvSpPr>
        <p:spPr bwMode="auto">
          <a:xfrm>
            <a:off x="4572000" y="3504960"/>
            <a:ext cx="220968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18" hidden="0"/>
          <p:cNvSpPr/>
          <p:nvPr isPhoto="0" userDrawn="0"/>
        </p:nvSpPr>
        <p:spPr bwMode="auto">
          <a:xfrm>
            <a:off x="4343400" y="32637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457200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6019920" y="2349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746748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8001000" y="31114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6553080" y="3568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4344840" y="25146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5411880" y="1905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5106960" y="27432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640480" y="3352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" name="CustomShape 28" hidden="0"/>
          <p:cNvSpPr/>
          <p:nvPr isPhoto="0" userDrawn="0"/>
        </p:nvSpPr>
        <p:spPr bwMode="auto">
          <a:xfrm>
            <a:off x="6554880" y="29718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" name="CustomShape 29" hidden="0"/>
          <p:cNvSpPr/>
          <p:nvPr isPhoto="0" userDrawn="0"/>
        </p:nvSpPr>
        <p:spPr bwMode="auto">
          <a:xfrm>
            <a:off x="6707160" y="1981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" name="CustomShape 30" hidden="0"/>
          <p:cNvSpPr/>
          <p:nvPr isPhoto="0" userDrawn="0"/>
        </p:nvSpPr>
        <p:spPr bwMode="auto">
          <a:xfrm>
            <a:off x="7926480" y="2362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" name="CustomShape 31" hidden="0"/>
          <p:cNvSpPr/>
          <p:nvPr isPhoto="0" userDrawn="0"/>
        </p:nvSpPr>
        <p:spPr bwMode="auto">
          <a:xfrm>
            <a:off x="7392960" y="3200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Lecture 10: 2-10-2005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4AFECFC0-D50D-478E-8FEE-FABA2A968104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Iteration No.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2</a:t>
            </a:r>
            <a:endParaRPr lang="ru-RU" sz="3900" b="0" strike="noStrike" spc="-1">
              <a:latin typeface="Arial"/>
            </a:endParaRPr>
          </a:p>
        </p:txBody>
      </p:sp>
      <p:graphicFrame>
        <p:nvGraphicFramePr>
          <p:cNvPr id="7" name="Table 4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16765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5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167652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6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858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7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2860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8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8862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9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486400" y="4102200"/>
          <a:ext cx="1601280" cy="2450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33160"/>
                <a:gridCol w="534960"/>
                <a:gridCol w="533160"/>
              </a:tblGrid>
              <a:tr h="306360">
                <a:tc gridSpan="3"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Table for 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64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Dst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Cst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Hop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7E9CE8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6353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round/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round/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  <a:tr h="306360"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64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  <a:miter/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  <a:miter/>
                    </a:lnT>
                    <a:lnB w="648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87000"/>
                        </a:lnSpc>
                        <a:spcBef>
                          <a:spcPts val="349"/>
                        </a:spcBef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2880" algn="ctr">
                      <a:solidFill>
                        <a:srgbClr val="000000"/>
                      </a:solidFill>
                    </a:lnL>
                    <a:lnR w="64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6480" algn="ctr">
                      <a:solidFill>
                        <a:srgbClr val="000000"/>
                      </a:solidFill>
                      <a:miter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Line 10" hidden="0"/>
          <p:cNvSpPr/>
          <p:nvPr isPhoto="0" userDrawn="0"/>
        </p:nvSpPr>
        <p:spPr bwMode="auto">
          <a:xfrm flipH="1">
            <a:off x="4568760" y="1981080"/>
            <a:ext cx="234719" cy="1523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H="1" flipV="1">
            <a:off x="4797360" y="197784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V="1">
            <a:off x="6248160" y="1977840"/>
            <a:ext cx="144792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7696080" y="198108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 flipV="1">
            <a:off x="6781680" y="334944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5" hidden="0"/>
          <p:cNvSpPr/>
          <p:nvPr isPhoto="0" userDrawn="0"/>
        </p:nvSpPr>
        <p:spPr bwMode="auto">
          <a:xfrm flipH="1" flipV="1">
            <a:off x="6244920" y="2587320"/>
            <a:ext cx="54000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Line 16" hidden="0"/>
          <p:cNvSpPr/>
          <p:nvPr isPhoto="0" userDrawn="0"/>
        </p:nvSpPr>
        <p:spPr bwMode="auto">
          <a:xfrm flipV="1">
            <a:off x="4647960" y="258732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7" hidden="0"/>
          <p:cNvSpPr/>
          <p:nvPr isPhoto="0" userDrawn="0"/>
        </p:nvSpPr>
        <p:spPr bwMode="auto">
          <a:xfrm>
            <a:off x="4572000" y="3504960"/>
            <a:ext cx="220968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18" hidden="0"/>
          <p:cNvSpPr/>
          <p:nvPr isPhoto="0" userDrawn="0"/>
        </p:nvSpPr>
        <p:spPr bwMode="auto">
          <a:xfrm>
            <a:off x="4343400" y="32637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457200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6019920" y="2349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7467480" y="17398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8001000" y="31114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6553080" y="3568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4344840" y="25146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5411880" y="1905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5106960" y="27432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640480" y="3352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" name="CustomShape 28" hidden="0"/>
          <p:cNvSpPr/>
          <p:nvPr isPhoto="0" userDrawn="0"/>
        </p:nvSpPr>
        <p:spPr bwMode="auto">
          <a:xfrm>
            <a:off x="6554880" y="29718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" name="CustomShape 29" hidden="0"/>
          <p:cNvSpPr/>
          <p:nvPr isPhoto="0" userDrawn="0"/>
        </p:nvSpPr>
        <p:spPr bwMode="auto">
          <a:xfrm>
            <a:off x="6707160" y="1981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" name="CustomShape 30" hidden="0"/>
          <p:cNvSpPr/>
          <p:nvPr isPhoto="0" userDrawn="0"/>
        </p:nvSpPr>
        <p:spPr bwMode="auto">
          <a:xfrm>
            <a:off x="7926480" y="2362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" name="CustomShape 31" hidden="0"/>
          <p:cNvSpPr/>
          <p:nvPr isPhoto="0" userDrawn="0"/>
        </p:nvSpPr>
        <p:spPr bwMode="auto">
          <a:xfrm>
            <a:off x="7392960" y="3200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Unstable Operation when the Network Changes</a:t>
            </a:r>
            <a:endParaRPr lang="ru-RU" sz="39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57240" y="1571759"/>
            <a:ext cx="5000400" cy="508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5AF6604D-B115-4ED0-BED8-F07D294EB23B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15920"/>
            <a:ext cx="73814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marL="343080" indent="-3394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OSPF: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Link State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71994" indent="-371994">
              <a:buFont typeface="Wingdings"/>
              <a:buChar char="v"/>
              <a:defRPr/>
            </a:pPr>
            <a:r>
              <a:rPr lang="ru-RU" sz="2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At the beginning of work, as well as when a neighbor turn on/turns off, the node sends everyone its new adjacency list</a:t>
            </a:r>
            <a:endParaRPr lang="ru-RU" sz="2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71994" indent="-371994">
              <a:buFont typeface="Wingdings"/>
              <a:buChar char="v"/>
              <a:defRPr/>
            </a:pPr>
            <a:r>
              <a:rPr lang="ru-RU" sz="2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Each node periodically checks the health of its neighbors</a:t>
            </a:r>
            <a:endParaRPr lang="ru-RU" sz="2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71994" indent="-371994">
              <a:buFont typeface="Wingdings"/>
              <a:buChar char="v"/>
              <a:defRPr/>
            </a:pPr>
            <a:r>
              <a:rPr lang="ru-RU" sz="2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Each node stores a copy of the network graph</a:t>
            </a:r>
            <a:endParaRPr lang="ru-RU" sz="2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71994" indent="-371994">
              <a:buFont typeface="Wingdings"/>
              <a:buChar char="v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Each node computes a tree of shortest paths on the graph</a:t>
            </a:r>
            <a:endParaRPr lang="ru-RU" sz="2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Dijkstra's algorithm is used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103B01CD-574C-4AF8-859A-8A8A84F34DCB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Given: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Graph with a source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s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and edge weights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c(u,v)</a:t>
            </a:r>
            <a:endParaRPr lang="ru-RU" sz="26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50"/>
              </a:spcBef>
              <a:tabLst>
                <a:tab pos="0" algn="l"/>
              </a:tabLst>
              <a:defRPr/>
            </a:pPr>
            <a:endParaRPr lang="ru-RU" sz="26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Task: 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calculate the shortest path from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s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to each node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v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6D9F1956-BF51-4917-8325-1D91B7ED7045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438280" y="1600200"/>
            <a:ext cx="3047760" cy="30477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057400" y="1447920"/>
            <a:ext cx="2057040" cy="2742840"/>
          </a:xfrm>
          <a:prstGeom prst="ellipse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0" y="4014720"/>
            <a:ext cx="4928760" cy="27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80000"/>
              </a:lnSpc>
              <a:spcBef>
                <a:spcPts val="601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Node sets</a:t>
            </a:r>
            <a:endParaRPr lang="ru-RU" sz="2400" b="0" strike="noStrike" spc="-1">
              <a:latin typeface="Arial"/>
            </a:endParaRPr>
          </a:p>
          <a:p>
            <a:pPr marL="538108" lvl="1" indent="-305908">
              <a:lnSpc>
                <a:spcPct val="8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"done"</a:t>
            </a:r>
            <a:endParaRPr lang="ru-RU" sz="2000" b="0" strike="noStrike" spc="-1">
              <a:latin typeface="Arial"/>
            </a:endParaRPr>
          </a:p>
          <a:p>
            <a:pPr marL="685800" lvl="2" indent="-114120">
              <a:lnSpc>
                <a:spcPct val="80000"/>
              </a:lnSpc>
              <a:spcBef>
                <a:spcPts val="499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The shortest paths to them have already been found</a:t>
            </a:r>
            <a:endParaRPr lang="ru-RU" sz="2000" b="0" strike="noStrike" spc="-1">
              <a:latin typeface="Arial"/>
            </a:endParaRPr>
          </a:p>
          <a:p>
            <a:pPr marL="538108" lvl="1" indent="-305908">
              <a:lnSpc>
                <a:spcPct val="8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"viewing"</a:t>
            </a:r>
            <a:endParaRPr lang="ru-RU" sz="2000" b="0" strike="noStrike" spc="-1">
              <a:latin typeface="Arial"/>
            </a:endParaRPr>
          </a:p>
          <a:p>
            <a:pPr marL="685800" lvl="2" indent="-114120">
              <a:lnSpc>
                <a:spcPct val="80000"/>
              </a:lnSpc>
              <a:spcBef>
                <a:spcPts val="499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neighbors of nodes from "done"</a:t>
            </a:r>
            <a:endParaRPr lang="ru-RU" sz="2000" b="0" strike="noStrike" spc="-1">
              <a:latin typeface="Arial"/>
            </a:endParaRPr>
          </a:p>
          <a:p>
            <a:pPr marL="538108" lvl="1" indent="-305908">
              <a:lnSpc>
                <a:spcPct val="8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"we haven't reached it yet"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ru-RU" sz="2000" b="0" strike="noStrike" spc="-1">
              <a:latin typeface="Arial"/>
            </a:endParaRPr>
          </a:p>
          <a:p>
            <a:pPr marL="685800" lvl="2" indent="-114120">
              <a:lnSpc>
                <a:spcPct val="80000"/>
              </a:lnSpc>
              <a:spcBef>
                <a:spcPts val="499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the others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CustomShape 6" hidden="0"/>
          <p:cNvSpPr/>
          <p:nvPr isPhoto="0" userDrawn="0"/>
        </p:nvSpPr>
        <p:spPr bwMode="auto">
          <a:xfrm>
            <a:off x="4772160" y="4286160"/>
            <a:ext cx="4371480" cy="25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80000"/>
              </a:lnSpc>
              <a:spcBef>
                <a:spcPts val="601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Node labels</a:t>
            </a:r>
            <a:endParaRPr lang="ru-RU" sz="2400" b="0" strike="noStrike" spc="-1">
              <a:latin typeface="Arial"/>
            </a:endParaRPr>
          </a:p>
          <a:p>
            <a:pPr marL="252178" lvl="0" indent="-305908">
              <a:lnSpc>
                <a:spcPct val="8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for already viewed vetices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br>
              <a:rPr lang="en-US" sz="2000" b="0" strike="noStrike" spc="-1">
                <a:solidFill>
                  <a:srgbClr val="000000"/>
                </a:solidFill>
                <a:latin typeface="Arial"/>
              </a:rPr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d(v) =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length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of the shortest path from the source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to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v</a:t>
            </a:r>
            <a:endParaRPr lang="ru-RU" sz="2000" b="0" strike="noStrike" spc="-1">
              <a:latin typeface="Arial"/>
            </a:endParaRPr>
          </a:p>
          <a:p>
            <a:pPr marL="252178" lvl="0" indent="-305908">
              <a:lnSpc>
                <a:spcPct val="80000"/>
              </a:lnSpc>
              <a:spcBef>
                <a:spcPts val="499"/>
              </a:spcBef>
              <a:buClr>
                <a:srgbClr val="669999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for the currently viewed vertices</a:t>
            </a:r>
            <a:br>
              <a:rPr/>
            </a:b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d(v) =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min( d(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neighbor) + weight of the edge from the neighbor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)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where neighbors are taken from "done"</a:t>
            </a:r>
            <a:endParaRPr lang="ru-RU" sz="2000" b="0" strike="noStrike" spc="-1">
              <a:latin typeface="Arial"/>
            </a:endParaRPr>
          </a:p>
          <a:p>
            <a:pPr marL="168120" indent="-166320">
              <a:lnSpc>
                <a:spcPct val="80000"/>
              </a:lnSpc>
              <a:spcBef>
                <a:spcPts val="499"/>
              </a:spcBef>
              <a:tabLst>
                <a:tab pos="0" algn="l"/>
              </a:tabLst>
              <a:defRPr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0" name="Line 7" hidden="0"/>
          <p:cNvSpPr/>
          <p:nvPr isPhoto="0" userDrawn="0"/>
        </p:nvSpPr>
        <p:spPr bwMode="auto">
          <a:xfrm flipH="1">
            <a:off x="2892240" y="1828800"/>
            <a:ext cx="235080" cy="15238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H="1" flipV="1">
            <a:off x="3120840" y="1825560"/>
            <a:ext cx="1454040" cy="61596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V="1">
            <a:off x="4572000" y="182556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6019560" y="18288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V="1">
            <a:off x="5105160" y="3197160"/>
            <a:ext cx="1447920" cy="463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H="1" flipV="1">
            <a:off x="4568760" y="2435040"/>
            <a:ext cx="539640" cy="122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 flipV="1">
            <a:off x="2971800" y="243504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>
            <a:off x="2895480" y="3352680"/>
            <a:ext cx="2209680" cy="30492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5" hidden="0"/>
          <p:cNvSpPr/>
          <p:nvPr isPhoto="0" userDrawn="0"/>
        </p:nvSpPr>
        <p:spPr bwMode="auto">
          <a:xfrm>
            <a:off x="2666880" y="31114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2895480" y="15876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4343400" y="21970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5791320" y="15876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6324480" y="2959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4876920" y="34164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2668680" y="2362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3735360" y="17524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3430440" y="25909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3963960" y="3200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4878360" y="2819519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5030640" y="18288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6249960" y="2209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" name="CustomShape 28" hidden="0"/>
          <p:cNvSpPr/>
          <p:nvPr isPhoto="0" userDrawn="0"/>
        </p:nvSpPr>
        <p:spPr bwMode="auto">
          <a:xfrm>
            <a:off x="5716440" y="3048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" name="Line 29" hidden="0"/>
          <p:cNvSpPr/>
          <p:nvPr isPhoto="0" userDrawn="0"/>
        </p:nvSpPr>
        <p:spPr bwMode="auto">
          <a:xfrm>
            <a:off x="1828800" y="3200400"/>
            <a:ext cx="685800" cy="7596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0" hidden="0"/>
          <p:cNvSpPr/>
          <p:nvPr isPhoto="0" userDrawn="0"/>
        </p:nvSpPr>
        <p:spPr bwMode="auto">
          <a:xfrm>
            <a:off x="528480" y="289548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" name="CustomShape 31" hidden="0"/>
          <p:cNvSpPr/>
          <p:nvPr isPhoto="0" userDrawn="0"/>
        </p:nvSpPr>
        <p:spPr bwMode="auto">
          <a:xfrm>
            <a:off x="2840400" y="365760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5" name="CustomShape 32" hidden="0"/>
          <p:cNvSpPr/>
          <p:nvPr isPhoto="0" userDrawn="0"/>
        </p:nvSpPr>
        <p:spPr bwMode="auto">
          <a:xfrm>
            <a:off x="3555000" y="407196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6" name="CustomShape 33" hidden="0"/>
          <p:cNvSpPr/>
          <p:nvPr isPhoto="0" userDrawn="0"/>
        </p:nvSpPr>
        <p:spPr bwMode="auto">
          <a:xfrm>
            <a:off x="5424840" y="3809880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  <p:grpSp>
        <p:nvGrpSpPr>
          <p:cNvPr id="37" name="Group 34" hidden="0"/>
          <p:cNvGrpSpPr/>
          <p:nvPr isPhoto="0" userDrawn="0"/>
        </p:nvGrpSpPr>
        <p:grpSpPr bwMode="auto">
          <a:xfrm>
            <a:off x="2439720" y="1521000"/>
            <a:ext cx="6288480" cy="1863720"/>
            <a:chOff x="0" y="0"/>
            <a:chExt cx="6288480" cy="1863720"/>
          </a:xfrm>
        </p:grpSpPr>
        <p:grpSp>
          <p:nvGrpSpPr>
            <p:cNvPr id="38" name="Group 35" hidden="0"/>
            <p:cNvGrpSpPr/>
            <p:nvPr isPhoto="0" userDrawn="0"/>
          </p:nvGrpSpPr>
          <p:grpSpPr bwMode="auto">
            <a:xfrm>
              <a:off x="0" y="0"/>
              <a:ext cx="4661290" cy="1863720"/>
              <a:chOff x="0" y="0"/>
              <a:chExt cx="4661290" cy="1863720"/>
            </a:xfrm>
          </p:grpSpPr>
          <p:sp>
            <p:nvSpPr>
              <p:cNvPr id="39" name="CustomShape 36" hidden="0"/>
              <p:cNvSpPr/>
              <p:nvPr isPhoto="0" userDrawn="0"/>
            </p:nvSpPr>
            <p:spPr bwMode="auto">
              <a:xfrm>
                <a:off x="0" y="1374480"/>
                <a:ext cx="292320" cy="336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strike="noStrike" spc="-1">
                    <a:solidFill>
                      <a:srgbClr val="FF0000"/>
                    </a:solidFill>
                    <a:latin typeface="Arial"/>
                  </a:rPr>
                  <a:t>0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0" name="CustomShape 37" hidden="0"/>
              <p:cNvSpPr/>
              <p:nvPr isPhoto="0" userDrawn="0"/>
            </p:nvSpPr>
            <p:spPr bwMode="auto">
              <a:xfrm>
                <a:off x="74520" y="155520"/>
                <a:ext cx="292320" cy="336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strike="noStrike" spc="-1">
                    <a:solidFill>
                      <a:srgbClr val="FF0000"/>
                    </a:solidFill>
                    <a:latin typeface="Arial"/>
                  </a:rPr>
                  <a:t>2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1" name="CustomShape 38" hidden="0"/>
              <p:cNvSpPr/>
              <p:nvPr isPhoto="0" userDrawn="0"/>
            </p:nvSpPr>
            <p:spPr bwMode="auto">
              <a:xfrm>
                <a:off x="1979640" y="307799"/>
                <a:ext cx="292320" cy="336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strike="noStrike" spc="-1">
                    <a:solidFill>
                      <a:srgbClr val="FF0000"/>
                    </a:solidFill>
                    <a:latin typeface="Arial"/>
                  </a:rPr>
                  <a:t>5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2" name="CustomShape 39" hidden="0"/>
              <p:cNvSpPr/>
              <p:nvPr isPhoto="0" userDrawn="0"/>
            </p:nvSpPr>
            <p:spPr bwMode="auto">
              <a:xfrm>
                <a:off x="2587680" y="1527120"/>
                <a:ext cx="292320" cy="336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strike="noStrike" spc="-1">
                    <a:solidFill>
                      <a:srgbClr val="FF0000"/>
                    </a:solidFill>
                    <a:latin typeface="Arial"/>
                  </a:rPr>
                  <a:t>3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3" name="CustomShape 40" hidden="0"/>
              <p:cNvSpPr/>
              <p:nvPr isPhoto="0" userDrawn="0"/>
            </p:nvSpPr>
            <p:spPr bwMode="auto">
              <a:xfrm>
                <a:off x="3854880" y="0"/>
                <a:ext cx="349210" cy="337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i="0" u="none" strike="noStrike" cap="none" spc="0">
                    <a:solidFill>
                      <a:srgbClr val="FF0000"/>
                    </a:solidFill>
                    <a:latin typeface="Symbol"/>
                    <a:ea typeface="Symbol"/>
                    <a:cs typeface="Symbol"/>
                  </a:rPr>
                  <a:t>∞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4" name="CustomShape 41" hidden="0"/>
              <p:cNvSpPr/>
              <p:nvPr isPhoto="0" userDrawn="0"/>
            </p:nvSpPr>
            <p:spPr bwMode="auto">
              <a:xfrm>
                <a:off x="4312080" y="1374480"/>
                <a:ext cx="349210" cy="3374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>
                <a:spAutoFit/>
              </a:bodyPr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280" algn="l"/>
                    <a:tab pos="10780560" algn="l"/>
                  </a:tabLst>
                  <a:defRPr/>
                </a:pPr>
                <a:r>
                  <a:rPr lang="en-US" sz="1600" b="1" i="0" u="none" strike="noStrike" cap="none" spc="0">
                    <a:solidFill>
                      <a:srgbClr val="FF0000"/>
                    </a:solidFill>
                    <a:latin typeface="Symbol"/>
                    <a:ea typeface="Symbol"/>
                    <a:cs typeface="Symbol"/>
                  </a:rPr>
                  <a:t>∞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sp>
          <p:nvSpPr>
            <p:cNvPr id="45" name="CustomShape 42" hidden="0"/>
            <p:cNvSpPr/>
            <p:nvPr isPhoto="0" userDrawn="0"/>
          </p:nvSpPr>
          <p:spPr bwMode="auto">
            <a:xfrm>
              <a:off x="4287600" y="536399"/>
              <a:ext cx="2000880" cy="579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ru-RU" sz="1600" b="1" strike="noStrike" spc="-1">
                  <a:solidFill>
                    <a:srgbClr val="FF0000"/>
                  </a:solidFill>
                  <a:latin typeface="Arial"/>
                </a:rPr>
                <a:t>Length of paths on</a:t>
              </a: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ru-RU" sz="1600" b="1" strike="noStrike" spc="-1">
                  <a:solidFill>
                    <a:srgbClr val="FF0000"/>
                  </a:solidFill>
                  <a:latin typeface="Arial"/>
                </a:rPr>
                <a:t>current iteration</a:t>
              </a:r>
              <a:endParaRPr lang="ru-RU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CCF088F7-9026-4BA6-82E7-CCF32AD60BCD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828800" y="2776680"/>
            <a:ext cx="1828440" cy="16761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057400" y="3691080"/>
            <a:ext cx="837720" cy="456840"/>
          </a:xfrm>
          <a:prstGeom prst="ellipse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algorithm: </a:t>
            </a:r>
            <a:endParaRPr lang="ru-RU" sz="39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the beginning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8" name="Line 5" hidden="0"/>
          <p:cNvSpPr/>
          <p:nvPr isPhoto="0" userDrawn="0"/>
        </p:nvSpPr>
        <p:spPr bwMode="auto">
          <a:xfrm flipH="1">
            <a:off x="2892240" y="1785600"/>
            <a:ext cx="235080" cy="15242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 flipH="1" flipV="1">
            <a:off x="3120840" y="178272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 flipV="1">
            <a:off x="4572000" y="178272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>
            <a:off x="6019560" y="17856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V="1">
            <a:off x="5105160" y="3154320"/>
            <a:ext cx="1447920" cy="463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H="1" flipV="1">
            <a:off x="4568760" y="2392200"/>
            <a:ext cx="539640" cy="122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V="1">
            <a:off x="2971800" y="239220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>
            <a:off x="2895480" y="3309840"/>
            <a:ext cx="2209680" cy="3045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3" hidden="0"/>
          <p:cNvSpPr/>
          <p:nvPr isPhoto="0" userDrawn="0"/>
        </p:nvSpPr>
        <p:spPr bwMode="auto">
          <a:xfrm>
            <a:off x="2666880" y="306864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2895480" y="1544759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4343400" y="215424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5791320" y="1544759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6324480" y="2916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4876920" y="33735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2668680" y="23194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3735360" y="17096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3430440" y="2548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3963960" y="315756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4878360" y="2776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5030640" y="178596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6249960" y="21668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5716440" y="30052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Line 27" hidden="0"/>
          <p:cNvSpPr/>
          <p:nvPr isPhoto="0" userDrawn="0"/>
        </p:nvSpPr>
        <p:spPr bwMode="auto">
          <a:xfrm>
            <a:off x="1828800" y="3157200"/>
            <a:ext cx="685800" cy="7632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" name="Group 28" hidden="0"/>
          <p:cNvGrpSpPr/>
          <p:nvPr isPhoto="0" userDrawn="0"/>
        </p:nvGrpSpPr>
        <p:grpSpPr bwMode="auto">
          <a:xfrm>
            <a:off x="2439720" y="1477799"/>
            <a:ext cx="4661290" cy="1861715"/>
            <a:chOff x="0" y="0"/>
            <a:chExt cx="4661290" cy="1861715"/>
          </a:xfrm>
        </p:grpSpPr>
        <p:sp>
          <p:nvSpPr>
            <p:cNvPr id="32" name="CustomShape 29" hidden="0"/>
            <p:cNvSpPr/>
            <p:nvPr isPhoto="0" userDrawn="0"/>
          </p:nvSpPr>
          <p:spPr bwMode="auto">
            <a:xfrm>
              <a:off x="0" y="137484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0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3" name="CustomShape 30" hidden="0"/>
            <p:cNvSpPr/>
            <p:nvPr isPhoto="0" userDrawn="0"/>
          </p:nvSpPr>
          <p:spPr bwMode="auto">
            <a:xfrm>
              <a:off x="46440" y="15264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4" name="CustomShape 31" hidden="0"/>
            <p:cNvSpPr/>
            <p:nvPr isPhoto="0" userDrawn="0"/>
          </p:nvSpPr>
          <p:spPr bwMode="auto">
            <a:xfrm>
              <a:off x="1951560" y="304920"/>
              <a:ext cx="349210" cy="58131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5" name="CustomShape 32" hidden="0"/>
            <p:cNvSpPr/>
            <p:nvPr isPhoto="0" userDrawn="0"/>
          </p:nvSpPr>
          <p:spPr bwMode="auto">
            <a:xfrm>
              <a:off x="2561040" y="152424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6" name="CustomShape 33" hidden="0"/>
            <p:cNvSpPr/>
            <p:nvPr isPhoto="0" userDrawn="0"/>
          </p:nvSpPr>
          <p:spPr bwMode="auto">
            <a:xfrm>
              <a:off x="3854880" y="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7" name="CustomShape 34" hidden="0"/>
            <p:cNvSpPr/>
            <p:nvPr isPhoto="0" userDrawn="0"/>
          </p:nvSpPr>
          <p:spPr bwMode="auto">
            <a:xfrm>
              <a:off x="4312080" y="137484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38" name="CustomShape 35" hidden="0"/>
          <p:cNvSpPr/>
          <p:nvPr isPhoto="0" userDrawn="0"/>
        </p:nvSpPr>
        <p:spPr bwMode="auto">
          <a:xfrm>
            <a:off x="528480" y="289548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" name="CustomShape 36" hidden="0"/>
          <p:cNvSpPr/>
          <p:nvPr isPhoto="0" userDrawn="0"/>
        </p:nvSpPr>
        <p:spPr bwMode="auto">
          <a:xfrm>
            <a:off x="6729480" y="2057400"/>
            <a:ext cx="200088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</a:rPr>
              <a:t>Length of paths on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</a:rPr>
              <a:t>current iteration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7" hidden="0"/>
          <p:cNvSpPr/>
          <p:nvPr isPhoto="0" userDrawn="0"/>
        </p:nvSpPr>
        <p:spPr bwMode="auto">
          <a:xfrm>
            <a:off x="2169000" y="378612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" name="CustomShape 38" hidden="0"/>
          <p:cNvSpPr/>
          <p:nvPr isPhoto="0" userDrawn="0"/>
        </p:nvSpPr>
        <p:spPr bwMode="auto">
          <a:xfrm>
            <a:off x="3054960" y="350028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" name="CustomShape 39" hidden="0"/>
          <p:cNvSpPr/>
          <p:nvPr isPhoto="0" userDrawn="0"/>
        </p:nvSpPr>
        <p:spPr bwMode="auto">
          <a:xfrm>
            <a:off x="5424840" y="3809880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IP addresses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IP address - a 4-byte number (32 bits)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For example, 192.168.10.153</a:t>
            </a:r>
            <a:endParaRPr lang="ru-RU" sz="26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  <a:defRPr/>
            </a:pPr>
            <a:endParaRPr lang="ru-RU" sz="26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It is assigned to each interface</a:t>
            </a:r>
            <a:endParaRPr lang="ru-RU" sz="3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275"/>
              </a:spcBef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An IP address is considered to consist of two parts: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network part (subnet address)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interface part (node interface address)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622D8D0C-1A58-4497-BA75-DE7AAE027BC6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905120" y="1371600"/>
            <a:ext cx="3733560" cy="30477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057400" y="2514600"/>
            <a:ext cx="1828440" cy="1633320"/>
          </a:xfrm>
          <a:prstGeom prst="ellipse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algorithm: </a:t>
            </a:r>
            <a:endParaRPr lang="ru-RU" sz="3900" b="1" strike="noStrike" spc="0">
              <a:solidFill>
                <a:srgbClr val="330066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the beginning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380880" y="4605480"/>
            <a:ext cx="8307000" cy="17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Calculate the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d(v)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for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v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from the viewing set, </a:t>
            </a:r>
            <a:endParaRPr lang="ru-RU" sz="3000" b="0" strike="noStrike" spc="0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Assign infinity to the rest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9" name="Line 6" hidden="0"/>
          <p:cNvSpPr/>
          <p:nvPr isPhoto="0" userDrawn="0"/>
        </p:nvSpPr>
        <p:spPr bwMode="auto">
          <a:xfrm flipH="1">
            <a:off x="2892240" y="1785600"/>
            <a:ext cx="235080" cy="15242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 flipH="1" flipV="1">
            <a:off x="3120840" y="178272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V="1">
            <a:off x="4572000" y="178272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6019560" y="17856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V="1">
            <a:off x="5105160" y="3154320"/>
            <a:ext cx="1447920" cy="463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H="1" flipV="1">
            <a:off x="4568760" y="2392200"/>
            <a:ext cx="539640" cy="122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V="1">
            <a:off x="2971800" y="239220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2895480" y="3309840"/>
            <a:ext cx="2209680" cy="3045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4" hidden="0"/>
          <p:cNvSpPr/>
          <p:nvPr isPhoto="0" userDrawn="0"/>
        </p:nvSpPr>
        <p:spPr bwMode="auto">
          <a:xfrm>
            <a:off x="2666880" y="306864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2895480" y="1544759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4343400" y="215424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5791320" y="1544759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6324480" y="29163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4876920" y="337356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2668680" y="23194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3735360" y="17096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3430440" y="2548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3963960" y="315756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4878360" y="27766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5030640" y="178596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6249960" y="21668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716440" y="30052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" name="Line 28" hidden="0"/>
          <p:cNvSpPr/>
          <p:nvPr isPhoto="0" userDrawn="0"/>
        </p:nvSpPr>
        <p:spPr bwMode="auto">
          <a:xfrm>
            <a:off x="1828800" y="3157200"/>
            <a:ext cx="685800" cy="7632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" name="Group 29" hidden="0"/>
          <p:cNvGrpSpPr/>
          <p:nvPr isPhoto="0" userDrawn="0"/>
        </p:nvGrpSpPr>
        <p:grpSpPr bwMode="auto">
          <a:xfrm>
            <a:off x="2439720" y="1477799"/>
            <a:ext cx="4661290" cy="1864080"/>
            <a:chOff x="0" y="0"/>
            <a:chExt cx="4661290" cy="1864080"/>
          </a:xfrm>
        </p:grpSpPr>
        <p:sp>
          <p:nvSpPr>
            <p:cNvPr id="33" name="CustomShape 30" hidden="0"/>
            <p:cNvSpPr/>
            <p:nvPr isPhoto="0" userDrawn="0"/>
          </p:nvSpPr>
          <p:spPr bwMode="auto">
            <a:xfrm>
              <a:off x="0" y="137484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0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4" name="CustomShape 31" hidden="0"/>
            <p:cNvSpPr/>
            <p:nvPr isPhoto="0" userDrawn="0"/>
          </p:nvSpPr>
          <p:spPr bwMode="auto">
            <a:xfrm>
              <a:off x="74520" y="15588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2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5" name="CustomShape 32" hidden="0"/>
            <p:cNvSpPr/>
            <p:nvPr isPhoto="0" userDrawn="0"/>
          </p:nvSpPr>
          <p:spPr bwMode="auto">
            <a:xfrm>
              <a:off x="1979640" y="308160"/>
              <a:ext cx="292320" cy="579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6</a:t>
              </a: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6" name="CustomShape 33" hidden="0"/>
            <p:cNvSpPr/>
            <p:nvPr isPhoto="0" userDrawn="0"/>
          </p:nvSpPr>
          <p:spPr bwMode="auto">
            <a:xfrm>
              <a:off x="2589120" y="152748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3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7" name="CustomShape 34" hidden="0"/>
            <p:cNvSpPr/>
            <p:nvPr isPhoto="0" userDrawn="0"/>
          </p:nvSpPr>
          <p:spPr bwMode="auto">
            <a:xfrm>
              <a:off x="3854880" y="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8" name="CustomShape 35" hidden="0"/>
            <p:cNvSpPr/>
            <p:nvPr isPhoto="0" userDrawn="0"/>
          </p:nvSpPr>
          <p:spPr bwMode="auto">
            <a:xfrm>
              <a:off x="4312080" y="137484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39" name="CustomShape 36" hidden="0"/>
          <p:cNvSpPr/>
          <p:nvPr isPhoto="0" userDrawn="0"/>
        </p:nvSpPr>
        <p:spPr bwMode="auto">
          <a:xfrm>
            <a:off x="2526120" y="364320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7" hidden="0"/>
          <p:cNvSpPr/>
          <p:nvPr isPhoto="0" userDrawn="0"/>
        </p:nvSpPr>
        <p:spPr bwMode="auto">
          <a:xfrm>
            <a:off x="3697920" y="378612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" name="CustomShape 38" hidden="0"/>
          <p:cNvSpPr/>
          <p:nvPr isPhoto="0" userDrawn="0"/>
        </p:nvSpPr>
        <p:spPr bwMode="auto">
          <a:xfrm>
            <a:off x="5424840" y="3809880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" name="CustomShape 39" hidden="0"/>
          <p:cNvSpPr/>
          <p:nvPr isPhoto="0" userDrawn="0"/>
        </p:nvSpPr>
        <p:spPr bwMode="auto">
          <a:xfrm>
            <a:off x="528480" y="289548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46511FD3-8389-4075-A3FD-3EAE193987E6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438280" y="1581120"/>
            <a:ext cx="3047760" cy="30477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057400" y="1428840"/>
            <a:ext cx="2057040" cy="2742840"/>
          </a:xfrm>
          <a:prstGeom prst="ellipse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algorithm: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one step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0" y="4643280"/>
            <a:ext cx="9143640" cy="22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70000"/>
              </a:lnSpc>
              <a:spcBef>
                <a:spcPts val="6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Find the vertice with the minimum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d(v)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in the set of viewing vertices</a:t>
            </a:r>
            <a:endParaRPr lang="ru-RU" sz="2600" b="0" strike="noStrike" spc="-1">
              <a:latin typeface="Arial"/>
            </a:endParaRPr>
          </a:p>
          <a:p>
            <a:pPr marL="339840" indent="-339480">
              <a:lnSpc>
                <a:spcPct val="70000"/>
              </a:lnSpc>
              <a:spcBef>
                <a:spcPts val="6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Add this node to the "done" set. Add the minimum edge to this vertice to the shortest path tree</a:t>
            </a:r>
            <a:endParaRPr lang="ru-RU" sz="2600" b="0" strike="noStrike" spc="-1">
              <a:latin typeface="Arial"/>
            </a:endParaRPr>
          </a:p>
          <a:p>
            <a:pPr marL="339840" indent="-339480">
              <a:lnSpc>
                <a:spcPct val="70000"/>
              </a:lnSpc>
              <a:spcBef>
                <a:spcPts val="6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Update the set of "viewing" vertices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and recalculate it’s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d(v)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9" name="Line 6" hidden="0"/>
          <p:cNvSpPr/>
          <p:nvPr isPhoto="0" userDrawn="0"/>
        </p:nvSpPr>
        <p:spPr bwMode="auto">
          <a:xfrm flipH="1">
            <a:off x="2892240" y="1809720"/>
            <a:ext cx="235080" cy="15238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 flipH="1" flipV="1">
            <a:off x="3120840" y="180648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V="1">
            <a:off x="4572000" y="180648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6019560" y="180972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V="1">
            <a:off x="5105160" y="3178080"/>
            <a:ext cx="1447920" cy="463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 flipH="1" flipV="1">
            <a:off x="4568760" y="2415960"/>
            <a:ext cx="539640" cy="122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V="1">
            <a:off x="2971800" y="241596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2895480" y="3333600"/>
            <a:ext cx="220968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4" hidden="0"/>
          <p:cNvSpPr/>
          <p:nvPr isPhoto="0" userDrawn="0"/>
        </p:nvSpPr>
        <p:spPr bwMode="auto">
          <a:xfrm>
            <a:off x="2666880" y="30924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2895480" y="156852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4343400" y="21780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5791320" y="156852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6324480" y="294012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4876920" y="339732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2668680" y="23432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3735360" y="1733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3430440" y="25718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" name="CustomShape 23" hidden="0"/>
          <p:cNvSpPr/>
          <p:nvPr isPhoto="0" userDrawn="0"/>
        </p:nvSpPr>
        <p:spPr bwMode="auto">
          <a:xfrm>
            <a:off x="3963960" y="31813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4878360" y="28004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5030640" y="18097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6249960" y="21906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716440" y="30290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" name="Line 28" hidden="0"/>
          <p:cNvSpPr/>
          <p:nvPr isPhoto="0" userDrawn="0"/>
        </p:nvSpPr>
        <p:spPr bwMode="auto">
          <a:xfrm>
            <a:off x="1828800" y="3181320"/>
            <a:ext cx="685800" cy="7596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29" hidden="0"/>
          <p:cNvSpPr/>
          <p:nvPr isPhoto="0" userDrawn="0"/>
        </p:nvSpPr>
        <p:spPr bwMode="auto">
          <a:xfrm>
            <a:off x="2440080" y="2876400"/>
            <a:ext cx="2934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</a:rPr>
              <a:t>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" name="CustomShape 30" hidden="0"/>
          <p:cNvSpPr/>
          <p:nvPr isPhoto="0" userDrawn="0"/>
        </p:nvSpPr>
        <p:spPr bwMode="auto">
          <a:xfrm>
            <a:off x="2516040" y="1657440"/>
            <a:ext cx="2934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</a:rPr>
              <a:t>2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" name="CustomShape 31" hidden="0"/>
          <p:cNvSpPr/>
          <p:nvPr isPhoto="0" userDrawn="0"/>
        </p:nvSpPr>
        <p:spPr bwMode="auto">
          <a:xfrm>
            <a:off x="5030640" y="3029040"/>
            <a:ext cx="2934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</a:rPr>
              <a:t>3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5" name="CustomShape 32" hidden="0"/>
          <p:cNvSpPr/>
          <p:nvPr isPhoto="0" userDrawn="0"/>
        </p:nvSpPr>
        <p:spPr bwMode="auto">
          <a:xfrm>
            <a:off x="6298560" y="1501920"/>
            <a:ext cx="349210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i="0" u="none" strike="noStrike" cap="none" spc="0">
                <a:solidFill>
                  <a:srgbClr val="FF0000"/>
                </a:solidFill>
                <a:latin typeface="Symbol"/>
                <a:ea typeface="Symbol"/>
                <a:cs typeface="Symbol"/>
              </a:rPr>
              <a:t>∞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6" name="CustomShape 33" hidden="0"/>
          <p:cNvSpPr/>
          <p:nvPr isPhoto="0" userDrawn="0"/>
        </p:nvSpPr>
        <p:spPr bwMode="auto">
          <a:xfrm>
            <a:off x="6755760" y="2876400"/>
            <a:ext cx="349210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i="0" u="none" strike="noStrike" cap="none" spc="0">
                <a:solidFill>
                  <a:srgbClr val="FF0000"/>
                </a:solidFill>
                <a:latin typeface="Symbol"/>
                <a:ea typeface="Symbol"/>
                <a:cs typeface="Symbol"/>
              </a:rPr>
              <a:t>∞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7" name="CustomShape 35" hidden="0"/>
          <p:cNvSpPr/>
          <p:nvPr isPhoto="0" userDrawn="0"/>
        </p:nvSpPr>
        <p:spPr bwMode="auto">
          <a:xfrm flipH="0" flipV="0">
            <a:off x="4334049" y="1857234"/>
            <a:ext cx="701619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square" lIns="90000" tIns="46800" rIns="90000" bIns="46800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</a:rPr>
              <a:t>6</a:t>
            </a:r>
            <a:r>
              <a:rPr lang="en-US" sz="1600" b="1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→5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" name="CustomShape 36" hidden="0"/>
          <p:cNvSpPr/>
          <p:nvPr isPhoto="0" userDrawn="0"/>
        </p:nvSpPr>
        <p:spPr bwMode="auto">
          <a:xfrm>
            <a:off x="2811960" y="361476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" name="CustomShape 37" hidden="0"/>
          <p:cNvSpPr/>
          <p:nvPr isPhoto="0" userDrawn="0"/>
        </p:nvSpPr>
        <p:spPr bwMode="auto">
          <a:xfrm>
            <a:off x="3840840" y="382896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8" hidden="0"/>
          <p:cNvSpPr/>
          <p:nvPr isPhoto="0" userDrawn="0"/>
        </p:nvSpPr>
        <p:spPr bwMode="auto">
          <a:xfrm>
            <a:off x="5424840" y="3638519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" name="CustomShape 39" hidden="0"/>
          <p:cNvSpPr/>
          <p:nvPr isPhoto="0" userDrawn="0"/>
        </p:nvSpPr>
        <p:spPr bwMode="auto">
          <a:xfrm>
            <a:off x="528480" y="272412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80A7CC0A-7EAC-4E90-ABCF-B20B74CBC41B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14600" y="1600200"/>
            <a:ext cx="3047760" cy="28191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100240" y="1727280"/>
            <a:ext cx="3319200" cy="3006360"/>
          </a:xfrm>
          <a:custGeom>
            <a:avLst/>
            <a:gdLst/>
            <a:ahLst/>
            <a:cxnLst/>
            <a:rect l="l" t="t" r="r" b="b"/>
            <a:pathLst>
              <a:path w="2091" h="1894" fill="norm" stroke="1" extrusionOk="0">
                <a:moveTo>
                  <a:pt x="93" y="1330"/>
                </a:moveTo>
                <a:cubicBezTo>
                  <a:pt x="89" y="1299"/>
                  <a:pt x="85" y="1270"/>
                  <a:pt x="75" y="1240"/>
                </a:cubicBezTo>
                <a:cubicBezTo>
                  <a:pt x="71" y="1124"/>
                  <a:pt x="72" y="1109"/>
                  <a:pt x="51" y="1024"/>
                </a:cubicBezTo>
                <a:cubicBezTo>
                  <a:pt x="57" y="838"/>
                  <a:pt x="0" y="639"/>
                  <a:pt x="69" y="466"/>
                </a:cubicBezTo>
                <a:cubicBezTo>
                  <a:pt x="99" y="391"/>
                  <a:pt x="59" y="496"/>
                  <a:pt x="99" y="352"/>
                </a:cubicBezTo>
                <a:cubicBezTo>
                  <a:pt x="108" y="318"/>
                  <a:pt x="136" y="280"/>
                  <a:pt x="153" y="250"/>
                </a:cubicBezTo>
                <a:cubicBezTo>
                  <a:pt x="213" y="140"/>
                  <a:pt x="308" y="50"/>
                  <a:pt x="429" y="10"/>
                </a:cubicBezTo>
                <a:cubicBezTo>
                  <a:pt x="458" y="0"/>
                  <a:pt x="489" y="6"/>
                  <a:pt x="519" y="4"/>
                </a:cubicBezTo>
                <a:cubicBezTo>
                  <a:pt x="584" y="8"/>
                  <a:pt x="642" y="11"/>
                  <a:pt x="705" y="22"/>
                </a:cubicBezTo>
                <a:cubicBezTo>
                  <a:pt x="725" y="25"/>
                  <a:pt x="765" y="34"/>
                  <a:pt x="765" y="34"/>
                </a:cubicBezTo>
                <a:cubicBezTo>
                  <a:pt x="784" y="53"/>
                  <a:pt x="831" y="82"/>
                  <a:pt x="831" y="82"/>
                </a:cubicBezTo>
                <a:cubicBezTo>
                  <a:pt x="868" y="138"/>
                  <a:pt x="904" y="206"/>
                  <a:pt x="915" y="274"/>
                </a:cubicBezTo>
                <a:cubicBezTo>
                  <a:pt x="920" y="302"/>
                  <a:pt x="921" y="330"/>
                  <a:pt x="927" y="358"/>
                </a:cubicBezTo>
                <a:cubicBezTo>
                  <a:pt x="936" y="400"/>
                  <a:pt x="965" y="449"/>
                  <a:pt x="975" y="496"/>
                </a:cubicBezTo>
                <a:cubicBezTo>
                  <a:pt x="1000" y="607"/>
                  <a:pt x="1036" y="725"/>
                  <a:pt x="1131" y="796"/>
                </a:cubicBezTo>
                <a:cubicBezTo>
                  <a:pt x="1167" y="823"/>
                  <a:pt x="1157" y="792"/>
                  <a:pt x="1209" y="826"/>
                </a:cubicBezTo>
                <a:cubicBezTo>
                  <a:pt x="1259" y="859"/>
                  <a:pt x="1368" y="871"/>
                  <a:pt x="1431" y="880"/>
                </a:cubicBezTo>
                <a:cubicBezTo>
                  <a:pt x="1482" y="897"/>
                  <a:pt x="1537" y="909"/>
                  <a:pt x="1587" y="928"/>
                </a:cubicBezTo>
                <a:cubicBezTo>
                  <a:pt x="1610" y="937"/>
                  <a:pt x="1642" y="960"/>
                  <a:pt x="1665" y="964"/>
                </a:cubicBezTo>
                <a:cubicBezTo>
                  <a:pt x="1697" y="970"/>
                  <a:pt x="1729" y="968"/>
                  <a:pt x="1761" y="970"/>
                </a:cubicBezTo>
                <a:cubicBezTo>
                  <a:pt x="1785" y="976"/>
                  <a:pt x="1799" y="985"/>
                  <a:pt x="1821" y="994"/>
                </a:cubicBezTo>
                <a:cubicBezTo>
                  <a:pt x="1835" y="1000"/>
                  <a:pt x="1850" y="999"/>
                  <a:pt x="1863" y="1006"/>
                </a:cubicBezTo>
                <a:cubicBezTo>
                  <a:pt x="1876" y="1013"/>
                  <a:pt x="1899" y="1030"/>
                  <a:pt x="1899" y="1030"/>
                </a:cubicBezTo>
                <a:cubicBezTo>
                  <a:pt x="1919" y="1060"/>
                  <a:pt x="1949" y="1074"/>
                  <a:pt x="1971" y="1102"/>
                </a:cubicBezTo>
                <a:cubicBezTo>
                  <a:pt x="2004" y="1144"/>
                  <a:pt x="2041" y="1179"/>
                  <a:pt x="2073" y="1222"/>
                </a:cubicBezTo>
                <a:cubicBezTo>
                  <a:pt x="2084" y="1276"/>
                  <a:pt x="2087" y="1311"/>
                  <a:pt x="2091" y="1372"/>
                </a:cubicBezTo>
                <a:cubicBezTo>
                  <a:pt x="2089" y="1468"/>
                  <a:pt x="2090" y="1564"/>
                  <a:pt x="2085" y="1660"/>
                </a:cubicBezTo>
                <a:cubicBezTo>
                  <a:pt x="2082" y="1721"/>
                  <a:pt x="2001" y="1753"/>
                  <a:pt x="1959" y="1780"/>
                </a:cubicBezTo>
                <a:cubicBezTo>
                  <a:pt x="1871" y="1836"/>
                  <a:pt x="1785" y="1883"/>
                  <a:pt x="1677" y="1888"/>
                </a:cubicBezTo>
                <a:cubicBezTo>
                  <a:pt x="1611" y="1891"/>
                  <a:pt x="1545" y="1892"/>
                  <a:pt x="1479" y="1894"/>
                </a:cubicBezTo>
                <a:cubicBezTo>
                  <a:pt x="1231" y="1890"/>
                  <a:pt x="1066" y="1889"/>
                  <a:pt x="837" y="1864"/>
                </a:cubicBezTo>
                <a:cubicBezTo>
                  <a:pt x="809" y="1853"/>
                  <a:pt x="776" y="1835"/>
                  <a:pt x="747" y="1828"/>
                </a:cubicBezTo>
                <a:cubicBezTo>
                  <a:pt x="691" y="1814"/>
                  <a:pt x="579" y="1792"/>
                  <a:pt x="579" y="1792"/>
                </a:cubicBezTo>
                <a:cubicBezTo>
                  <a:pt x="545" y="1775"/>
                  <a:pt x="525" y="1754"/>
                  <a:pt x="495" y="1732"/>
                </a:cubicBezTo>
                <a:cubicBezTo>
                  <a:pt x="483" y="1724"/>
                  <a:pt x="454" y="1715"/>
                  <a:pt x="441" y="1702"/>
                </a:cubicBezTo>
                <a:cubicBezTo>
                  <a:pt x="415" y="1676"/>
                  <a:pt x="395" y="1644"/>
                  <a:pt x="369" y="1618"/>
                </a:cubicBezTo>
                <a:cubicBezTo>
                  <a:pt x="328" y="1577"/>
                  <a:pt x="281" y="1537"/>
                  <a:pt x="237" y="1498"/>
                </a:cubicBezTo>
                <a:cubicBezTo>
                  <a:pt x="204" y="1469"/>
                  <a:pt x="184" y="1433"/>
                  <a:pt x="153" y="1402"/>
                </a:cubicBezTo>
                <a:cubicBezTo>
                  <a:pt x="146" y="1369"/>
                  <a:pt x="140" y="1359"/>
                  <a:pt x="117" y="1336"/>
                </a:cubicBezTo>
                <a:cubicBezTo>
                  <a:pt x="112" y="1320"/>
                  <a:pt x="93" y="1285"/>
                  <a:pt x="93" y="1330"/>
                </a:cubicBezTo>
                <a:close/>
              </a:path>
            </a:pathLst>
          </a:custGeom>
          <a:solidFill>
            <a:srgbClr val="FFFF99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algorithm: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repeat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8" name="Line 5" hidden="0"/>
          <p:cNvSpPr/>
          <p:nvPr isPhoto="0" userDrawn="0"/>
        </p:nvSpPr>
        <p:spPr bwMode="auto">
          <a:xfrm flipH="1">
            <a:off x="2892240" y="2057400"/>
            <a:ext cx="235080" cy="15238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 flipV="1">
            <a:off x="4572000" y="205416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6019560" y="20574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V="1">
            <a:off x="5105160" y="3425760"/>
            <a:ext cx="1447920" cy="463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H="1" flipV="1">
            <a:off x="4568760" y="2663640"/>
            <a:ext cx="539640" cy="12254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V="1">
            <a:off x="2971800" y="266364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>
            <a:off x="2895480" y="3581280"/>
            <a:ext cx="2209680" cy="30492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2" hidden="0"/>
          <p:cNvSpPr/>
          <p:nvPr isPhoto="0" userDrawn="0"/>
        </p:nvSpPr>
        <p:spPr bwMode="auto">
          <a:xfrm>
            <a:off x="2666880" y="33400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5791320" y="1816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2668680" y="25909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3735360" y="19810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3430440" y="2819519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3963960" y="34290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4878360" y="3048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>
            <a:off x="5030640" y="2057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6249960" y="243828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5716440" y="32767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" name="Line 22" hidden="0"/>
          <p:cNvSpPr/>
          <p:nvPr isPhoto="0" userDrawn="0"/>
        </p:nvSpPr>
        <p:spPr bwMode="auto">
          <a:xfrm>
            <a:off x="1828800" y="3429000"/>
            <a:ext cx="685800" cy="7596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" name="Group 23" hidden="0"/>
          <p:cNvGrpSpPr/>
          <p:nvPr isPhoto="0" userDrawn="0"/>
        </p:nvGrpSpPr>
        <p:grpSpPr bwMode="auto">
          <a:xfrm>
            <a:off x="2439720" y="1749599"/>
            <a:ext cx="4661290" cy="1863720"/>
            <a:chOff x="0" y="0"/>
            <a:chExt cx="4661290" cy="1863720"/>
          </a:xfrm>
        </p:grpSpPr>
        <p:sp>
          <p:nvSpPr>
            <p:cNvPr id="27" name="CustomShape 24" hidden="0"/>
            <p:cNvSpPr/>
            <p:nvPr isPhoto="0" userDrawn="0"/>
          </p:nvSpPr>
          <p:spPr bwMode="auto">
            <a:xfrm>
              <a:off x="0" y="137448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0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8" name="CustomShape 25" hidden="0"/>
            <p:cNvSpPr/>
            <p:nvPr isPhoto="0" userDrawn="0"/>
          </p:nvSpPr>
          <p:spPr bwMode="auto">
            <a:xfrm>
              <a:off x="74520" y="1555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2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9" name="CustomShape 26" hidden="0"/>
            <p:cNvSpPr/>
            <p:nvPr isPhoto="0" userDrawn="0"/>
          </p:nvSpPr>
          <p:spPr bwMode="auto">
            <a:xfrm>
              <a:off x="1979640" y="307799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5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0" name="CustomShape 27" hidden="0"/>
            <p:cNvSpPr/>
            <p:nvPr isPhoto="0" userDrawn="0"/>
          </p:nvSpPr>
          <p:spPr bwMode="auto">
            <a:xfrm>
              <a:off x="2589120" y="1527119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3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1" name="CustomShape 28" hidden="0"/>
            <p:cNvSpPr/>
            <p:nvPr isPhoto="0" userDrawn="0"/>
          </p:nvSpPr>
          <p:spPr bwMode="auto">
            <a:xfrm>
              <a:off x="3854880" y="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2" name="CustomShape 29" hidden="0"/>
            <p:cNvSpPr/>
            <p:nvPr isPhoto="0" userDrawn="0"/>
          </p:nvSpPr>
          <p:spPr bwMode="auto">
            <a:xfrm>
              <a:off x="4312080" y="137448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33" name="Line 30" hidden="0"/>
          <p:cNvSpPr/>
          <p:nvPr isPhoto="0" userDrawn="0"/>
        </p:nvSpPr>
        <p:spPr bwMode="auto">
          <a:xfrm flipH="1" flipV="1">
            <a:off x="3120840" y="205416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1" hidden="0"/>
          <p:cNvSpPr/>
          <p:nvPr isPhoto="0" userDrawn="0"/>
        </p:nvSpPr>
        <p:spPr bwMode="auto">
          <a:xfrm>
            <a:off x="4343400" y="2425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5" name="CustomShape 32" hidden="0"/>
          <p:cNvSpPr/>
          <p:nvPr isPhoto="0" userDrawn="0"/>
        </p:nvSpPr>
        <p:spPr bwMode="auto">
          <a:xfrm>
            <a:off x="4876920" y="36450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6" name="CustomShape 33" hidden="0"/>
          <p:cNvSpPr/>
          <p:nvPr isPhoto="0" userDrawn="0"/>
        </p:nvSpPr>
        <p:spPr bwMode="auto">
          <a:xfrm>
            <a:off x="6324480" y="31878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7" name="CustomShape 34" hidden="0"/>
          <p:cNvSpPr/>
          <p:nvPr isPhoto="0" userDrawn="0"/>
        </p:nvSpPr>
        <p:spPr bwMode="auto">
          <a:xfrm>
            <a:off x="2895480" y="1816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" name="CustomShape 35" hidden="0"/>
          <p:cNvSpPr/>
          <p:nvPr isPhoto="0" userDrawn="0"/>
        </p:nvSpPr>
        <p:spPr bwMode="auto">
          <a:xfrm>
            <a:off x="2883240" y="400068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" name="CustomShape 36" hidden="0"/>
          <p:cNvSpPr/>
          <p:nvPr isPhoto="0" userDrawn="0"/>
        </p:nvSpPr>
        <p:spPr bwMode="auto">
          <a:xfrm>
            <a:off x="3769560" y="171468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7" hidden="0"/>
          <p:cNvSpPr/>
          <p:nvPr isPhoto="0" userDrawn="0"/>
        </p:nvSpPr>
        <p:spPr bwMode="auto">
          <a:xfrm>
            <a:off x="5424840" y="3809880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" name="CustomShape 38" hidden="0"/>
          <p:cNvSpPr/>
          <p:nvPr isPhoto="0" userDrawn="0"/>
        </p:nvSpPr>
        <p:spPr bwMode="auto">
          <a:xfrm>
            <a:off x="599760" y="316224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5EB913C0-5587-44CC-81A5-398D15D6EF37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362320" y="2124000"/>
            <a:ext cx="5257440" cy="2133360"/>
          </a:xfrm>
          <a:prstGeom prst="ellipse">
            <a:avLst/>
          </a:prstGeom>
          <a:solidFill>
            <a:srgbClr val="CCE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3" hidden="0"/>
          <p:cNvSpPr/>
          <p:nvPr isPhoto="0" userDrawn="0"/>
        </p:nvSpPr>
        <p:spPr bwMode="auto">
          <a:xfrm>
            <a:off x="2100240" y="1565280"/>
            <a:ext cx="3319200" cy="3006360"/>
          </a:xfrm>
          <a:custGeom>
            <a:avLst/>
            <a:gdLst/>
            <a:ahLst/>
            <a:cxnLst/>
            <a:rect l="l" t="t" r="r" b="b"/>
            <a:pathLst>
              <a:path w="2091" h="1894" fill="norm" stroke="1" extrusionOk="0">
                <a:moveTo>
                  <a:pt x="93" y="1330"/>
                </a:moveTo>
                <a:cubicBezTo>
                  <a:pt x="89" y="1299"/>
                  <a:pt x="85" y="1270"/>
                  <a:pt x="75" y="1240"/>
                </a:cubicBezTo>
                <a:cubicBezTo>
                  <a:pt x="71" y="1124"/>
                  <a:pt x="72" y="1109"/>
                  <a:pt x="51" y="1024"/>
                </a:cubicBezTo>
                <a:cubicBezTo>
                  <a:pt x="57" y="838"/>
                  <a:pt x="0" y="639"/>
                  <a:pt x="69" y="466"/>
                </a:cubicBezTo>
                <a:cubicBezTo>
                  <a:pt x="99" y="391"/>
                  <a:pt x="59" y="496"/>
                  <a:pt x="99" y="352"/>
                </a:cubicBezTo>
                <a:cubicBezTo>
                  <a:pt x="108" y="318"/>
                  <a:pt x="136" y="280"/>
                  <a:pt x="153" y="250"/>
                </a:cubicBezTo>
                <a:cubicBezTo>
                  <a:pt x="213" y="140"/>
                  <a:pt x="308" y="50"/>
                  <a:pt x="429" y="10"/>
                </a:cubicBezTo>
                <a:cubicBezTo>
                  <a:pt x="458" y="0"/>
                  <a:pt x="489" y="6"/>
                  <a:pt x="519" y="4"/>
                </a:cubicBezTo>
                <a:cubicBezTo>
                  <a:pt x="584" y="8"/>
                  <a:pt x="642" y="11"/>
                  <a:pt x="705" y="22"/>
                </a:cubicBezTo>
                <a:cubicBezTo>
                  <a:pt x="725" y="25"/>
                  <a:pt x="765" y="34"/>
                  <a:pt x="765" y="34"/>
                </a:cubicBezTo>
                <a:cubicBezTo>
                  <a:pt x="784" y="53"/>
                  <a:pt x="831" y="82"/>
                  <a:pt x="831" y="82"/>
                </a:cubicBezTo>
                <a:cubicBezTo>
                  <a:pt x="868" y="138"/>
                  <a:pt x="904" y="206"/>
                  <a:pt x="915" y="274"/>
                </a:cubicBezTo>
                <a:cubicBezTo>
                  <a:pt x="920" y="302"/>
                  <a:pt x="921" y="330"/>
                  <a:pt x="927" y="358"/>
                </a:cubicBezTo>
                <a:cubicBezTo>
                  <a:pt x="936" y="400"/>
                  <a:pt x="965" y="449"/>
                  <a:pt x="975" y="496"/>
                </a:cubicBezTo>
                <a:cubicBezTo>
                  <a:pt x="1000" y="607"/>
                  <a:pt x="1036" y="725"/>
                  <a:pt x="1131" y="796"/>
                </a:cubicBezTo>
                <a:cubicBezTo>
                  <a:pt x="1167" y="823"/>
                  <a:pt x="1157" y="792"/>
                  <a:pt x="1209" y="826"/>
                </a:cubicBezTo>
                <a:cubicBezTo>
                  <a:pt x="1259" y="859"/>
                  <a:pt x="1368" y="871"/>
                  <a:pt x="1431" y="880"/>
                </a:cubicBezTo>
                <a:cubicBezTo>
                  <a:pt x="1482" y="897"/>
                  <a:pt x="1537" y="909"/>
                  <a:pt x="1587" y="928"/>
                </a:cubicBezTo>
                <a:cubicBezTo>
                  <a:pt x="1610" y="937"/>
                  <a:pt x="1642" y="960"/>
                  <a:pt x="1665" y="964"/>
                </a:cubicBezTo>
                <a:cubicBezTo>
                  <a:pt x="1697" y="970"/>
                  <a:pt x="1729" y="968"/>
                  <a:pt x="1761" y="970"/>
                </a:cubicBezTo>
                <a:cubicBezTo>
                  <a:pt x="1785" y="976"/>
                  <a:pt x="1799" y="985"/>
                  <a:pt x="1821" y="994"/>
                </a:cubicBezTo>
                <a:cubicBezTo>
                  <a:pt x="1835" y="1000"/>
                  <a:pt x="1850" y="999"/>
                  <a:pt x="1863" y="1006"/>
                </a:cubicBezTo>
                <a:cubicBezTo>
                  <a:pt x="1876" y="1013"/>
                  <a:pt x="1899" y="1030"/>
                  <a:pt x="1899" y="1030"/>
                </a:cubicBezTo>
                <a:cubicBezTo>
                  <a:pt x="1919" y="1060"/>
                  <a:pt x="1949" y="1074"/>
                  <a:pt x="1971" y="1102"/>
                </a:cubicBezTo>
                <a:cubicBezTo>
                  <a:pt x="2004" y="1144"/>
                  <a:pt x="2041" y="1179"/>
                  <a:pt x="2073" y="1222"/>
                </a:cubicBezTo>
                <a:cubicBezTo>
                  <a:pt x="2084" y="1276"/>
                  <a:pt x="2087" y="1311"/>
                  <a:pt x="2091" y="1372"/>
                </a:cubicBezTo>
                <a:cubicBezTo>
                  <a:pt x="2089" y="1468"/>
                  <a:pt x="2090" y="1564"/>
                  <a:pt x="2085" y="1660"/>
                </a:cubicBezTo>
                <a:cubicBezTo>
                  <a:pt x="2082" y="1721"/>
                  <a:pt x="2001" y="1753"/>
                  <a:pt x="1959" y="1780"/>
                </a:cubicBezTo>
                <a:cubicBezTo>
                  <a:pt x="1871" y="1836"/>
                  <a:pt x="1785" y="1883"/>
                  <a:pt x="1677" y="1888"/>
                </a:cubicBezTo>
                <a:cubicBezTo>
                  <a:pt x="1611" y="1891"/>
                  <a:pt x="1545" y="1892"/>
                  <a:pt x="1479" y="1894"/>
                </a:cubicBezTo>
                <a:cubicBezTo>
                  <a:pt x="1231" y="1890"/>
                  <a:pt x="1066" y="1889"/>
                  <a:pt x="837" y="1864"/>
                </a:cubicBezTo>
                <a:cubicBezTo>
                  <a:pt x="809" y="1853"/>
                  <a:pt x="776" y="1835"/>
                  <a:pt x="747" y="1828"/>
                </a:cubicBezTo>
                <a:cubicBezTo>
                  <a:pt x="691" y="1814"/>
                  <a:pt x="579" y="1792"/>
                  <a:pt x="579" y="1792"/>
                </a:cubicBezTo>
                <a:cubicBezTo>
                  <a:pt x="545" y="1775"/>
                  <a:pt x="525" y="1754"/>
                  <a:pt x="495" y="1732"/>
                </a:cubicBezTo>
                <a:cubicBezTo>
                  <a:pt x="483" y="1724"/>
                  <a:pt x="454" y="1715"/>
                  <a:pt x="441" y="1702"/>
                </a:cubicBezTo>
                <a:cubicBezTo>
                  <a:pt x="415" y="1676"/>
                  <a:pt x="395" y="1644"/>
                  <a:pt x="369" y="1618"/>
                </a:cubicBezTo>
                <a:cubicBezTo>
                  <a:pt x="328" y="1577"/>
                  <a:pt x="281" y="1537"/>
                  <a:pt x="237" y="1498"/>
                </a:cubicBezTo>
                <a:cubicBezTo>
                  <a:pt x="204" y="1469"/>
                  <a:pt x="184" y="1433"/>
                  <a:pt x="153" y="1402"/>
                </a:cubicBezTo>
                <a:cubicBezTo>
                  <a:pt x="146" y="1369"/>
                  <a:pt x="140" y="1359"/>
                  <a:pt x="117" y="1336"/>
                </a:cubicBezTo>
                <a:cubicBezTo>
                  <a:pt x="112" y="1320"/>
                  <a:pt x="93" y="1285"/>
                  <a:pt x="93" y="1330"/>
                </a:cubicBezTo>
                <a:close/>
              </a:path>
            </a:pathLst>
          </a:custGeom>
          <a:solidFill>
            <a:srgbClr val="FFFF99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8" name="Line 5" hidden="0"/>
          <p:cNvSpPr/>
          <p:nvPr isPhoto="0" userDrawn="0"/>
        </p:nvSpPr>
        <p:spPr bwMode="auto">
          <a:xfrm flipH="1">
            <a:off x="2892240" y="1895400"/>
            <a:ext cx="235080" cy="15238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 flipV="1">
            <a:off x="4572000" y="1892160"/>
            <a:ext cx="144756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6019560" y="18954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V="1">
            <a:off x="5105160" y="326376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H="1" flipV="1">
            <a:off x="4568760" y="2501640"/>
            <a:ext cx="53964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 flipV="1">
            <a:off x="2971800" y="250164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>
            <a:off x="2895480" y="3419280"/>
            <a:ext cx="2209680" cy="30492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2" hidden="0"/>
          <p:cNvSpPr/>
          <p:nvPr isPhoto="0" userDrawn="0"/>
        </p:nvSpPr>
        <p:spPr bwMode="auto">
          <a:xfrm>
            <a:off x="2668680" y="24289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3430440" y="2657519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3963960" y="32670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4878360" y="2886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5030640" y="1895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6249960" y="22766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5716440" y="31147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" name="Line 19" hidden="0"/>
          <p:cNvSpPr/>
          <p:nvPr isPhoto="0" userDrawn="0"/>
        </p:nvSpPr>
        <p:spPr bwMode="auto">
          <a:xfrm>
            <a:off x="1828800" y="3267000"/>
            <a:ext cx="685800" cy="7596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" name="Group 20" hidden="0"/>
          <p:cNvGrpSpPr/>
          <p:nvPr isPhoto="0" userDrawn="0"/>
        </p:nvGrpSpPr>
        <p:grpSpPr bwMode="auto">
          <a:xfrm>
            <a:off x="2439719" y="1587599"/>
            <a:ext cx="4635719" cy="1863720"/>
            <a:chOff x="0" y="0"/>
            <a:chExt cx="4635719" cy="1863720"/>
          </a:xfrm>
        </p:grpSpPr>
        <p:sp>
          <p:nvSpPr>
            <p:cNvPr id="24" name="CustomShape 21" hidden="0"/>
            <p:cNvSpPr/>
            <p:nvPr isPhoto="0" userDrawn="0"/>
          </p:nvSpPr>
          <p:spPr bwMode="auto">
            <a:xfrm>
              <a:off x="0" y="137484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0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5" name="CustomShape 22" hidden="0"/>
            <p:cNvSpPr/>
            <p:nvPr isPhoto="0" userDrawn="0"/>
          </p:nvSpPr>
          <p:spPr bwMode="auto">
            <a:xfrm>
              <a:off x="75959" y="1555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2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6" name="CustomShape 23" hidden="0"/>
            <p:cNvSpPr/>
            <p:nvPr isPhoto="0" userDrawn="0"/>
          </p:nvSpPr>
          <p:spPr bwMode="auto">
            <a:xfrm>
              <a:off x="1981080" y="307799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4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7" name="CustomShape 24" hidden="0"/>
            <p:cNvSpPr/>
            <p:nvPr isPhoto="0" userDrawn="0"/>
          </p:nvSpPr>
          <p:spPr bwMode="auto">
            <a:xfrm>
              <a:off x="2590559" y="1527119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3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8" name="CustomShape 25" hidden="0"/>
            <p:cNvSpPr/>
            <p:nvPr isPhoto="0" userDrawn="0"/>
          </p:nvSpPr>
          <p:spPr bwMode="auto">
            <a:xfrm>
              <a:off x="3858120" y="0"/>
              <a:ext cx="349210" cy="337475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i="0" u="none" strike="noStrike" cap="none" spc="0">
                  <a:solidFill>
                    <a:srgbClr val="FF0000"/>
                  </a:solidFill>
                  <a:latin typeface="Symbol"/>
                  <a:ea typeface="Symbol"/>
                  <a:cs typeface="Symbol"/>
                </a:rPr>
                <a:t>∞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9" name="CustomShape 26" hidden="0"/>
            <p:cNvSpPr/>
            <p:nvPr isPhoto="0" userDrawn="0"/>
          </p:nvSpPr>
          <p:spPr bwMode="auto">
            <a:xfrm>
              <a:off x="4343400" y="13777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6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30" name="CustomShape 27" hidden="0"/>
          <p:cNvSpPr/>
          <p:nvPr isPhoto="0" userDrawn="0"/>
        </p:nvSpPr>
        <p:spPr bwMode="auto">
          <a:xfrm>
            <a:off x="2666880" y="31780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" name="CustomShape 28" hidden="0"/>
          <p:cNvSpPr/>
          <p:nvPr isPhoto="0" userDrawn="0"/>
        </p:nvSpPr>
        <p:spPr bwMode="auto">
          <a:xfrm>
            <a:off x="5791320" y="1654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" name="Line 29" hidden="0"/>
          <p:cNvSpPr/>
          <p:nvPr isPhoto="0" userDrawn="0"/>
        </p:nvSpPr>
        <p:spPr bwMode="auto">
          <a:xfrm flipH="1" flipV="1">
            <a:off x="3120840" y="1892160"/>
            <a:ext cx="1454040" cy="615960"/>
          </a:xfrm>
          <a:prstGeom prst="line">
            <a:avLst/>
          </a:prstGeom>
          <a:ln w="2844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CustomShape 30" hidden="0"/>
          <p:cNvSpPr/>
          <p:nvPr isPhoto="0" userDrawn="0"/>
        </p:nvSpPr>
        <p:spPr bwMode="auto">
          <a:xfrm>
            <a:off x="3735360" y="18194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" name="Line 31" hidden="0"/>
          <p:cNvSpPr/>
          <p:nvPr isPhoto="0" userDrawn="0"/>
        </p:nvSpPr>
        <p:spPr bwMode="auto">
          <a:xfrm flipH="1" flipV="1">
            <a:off x="3120840" y="189216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Line 32" hidden="0"/>
          <p:cNvSpPr/>
          <p:nvPr isPhoto="0" userDrawn="0"/>
        </p:nvSpPr>
        <p:spPr bwMode="auto">
          <a:xfrm flipV="1">
            <a:off x="5105160" y="326376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Line 33" hidden="0"/>
          <p:cNvSpPr/>
          <p:nvPr isPhoto="0" userDrawn="0"/>
        </p:nvSpPr>
        <p:spPr bwMode="auto">
          <a:xfrm flipH="1" flipV="1">
            <a:off x="4568760" y="2501640"/>
            <a:ext cx="53964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34" hidden="0"/>
          <p:cNvSpPr/>
          <p:nvPr isPhoto="0" userDrawn="0"/>
        </p:nvSpPr>
        <p:spPr bwMode="auto">
          <a:xfrm>
            <a:off x="6324480" y="30258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" name="CustomShape 35" hidden="0"/>
          <p:cNvSpPr/>
          <p:nvPr isPhoto="0" userDrawn="0"/>
        </p:nvSpPr>
        <p:spPr bwMode="auto">
          <a:xfrm>
            <a:off x="4876920" y="34830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" name="CustomShape 36" hidden="0"/>
          <p:cNvSpPr/>
          <p:nvPr isPhoto="0" userDrawn="0"/>
        </p:nvSpPr>
        <p:spPr bwMode="auto">
          <a:xfrm>
            <a:off x="2895480" y="1654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7" hidden="0"/>
          <p:cNvSpPr/>
          <p:nvPr isPhoto="0" userDrawn="0"/>
        </p:nvSpPr>
        <p:spPr bwMode="auto">
          <a:xfrm>
            <a:off x="4343400" y="2263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" name="CustomShape 38" hidden="0"/>
          <p:cNvSpPr/>
          <p:nvPr isPhoto="0" userDrawn="0"/>
        </p:nvSpPr>
        <p:spPr bwMode="auto">
          <a:xfrm>
            <a:off x="2811960" y="3857760"/>
            <a:ext cx="6642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done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" name="CustomShape 39" hidden="0"/>
          <p:cNvSpPr/>
          <p:nvPr isPhoto="0" userDrawn="0"/>
        </p:nvSpPr>
        <p:spPr bwMode="auto">
          <a:xfrm>
            <a:off x="5769720" y="3571920"/>
            <a:ext cx="924406" cy="33747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viewing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" name="CustomShape 40" hidden="0"/>
          <p:cNvSpPr/>
          <p:nvPr isPhoto="0" userDrawn="0"/>
        </p:nvSpPr>
        <p:spPr bwMode="auto">
          <a:xfrm>
            <a:off x="5986800" y="1428840"/>
            <a:ext cx="256932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CC00"/>
                </a:solidFill>
                <a:latin typeface="Arial"/>
              </a:rPr>
              <a:t>we haven't reached it yet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" name="CustomShape 41" hidden="0"/>
          <p:cNvSpPr/>
          <p:nvPr isPhoto="0" userDrawn="0"/>
        </p:nvSpPr>
        <p:spPr bwMode="auto">
          <a:xfrm>
            <a:off x="528480" y="289548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fld id="{AF866742-DAD4-43A7-A203-BB62A8C16696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Dijkstra's algorithm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5105520"/>
            <a:ext cx="8475480" cy="14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601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 shortest path tree is marked in green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" name="Line 4" hidden="0"/>
          <p:cNvSpPr/>
          <p:nvPr isPhoto="0" userDrawn="0"/>
        </p:nvSpPr>
        <p:spPr bwMode="auto">
          <a:xfrm flipH="1">
            <a:off x="2892240" y="1895400"/>
            <a:ext cx="235080" cy="15238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5" hidden="0"/>
          <p:cNvSpPr/>
          <p:nvPr isPhoto="0" userDrawn="0"/>
        </p:nvSpPr>
        <p:spPr bwMode="auto">
          <a:xfrm flipV="1">
            <a:off x="4572000" y="1892160"/>
            <a:ext cx="1447560" cy="61596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>
            <a:off x="6019560" y="1895400"/>
            <a:ext cx="533520" cy="1371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 flipV="1">
            <a:off x="5105160" y="3263760"/>
            <a:ext cx="1447920" cy="463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 flipH="1" flipV="1">
            <a:off x="4568760" y="2501640"/>
            <a:ext cx="539640" cy="1225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 flipV="1">
            <a:off x="2971800" y="2501640"/>
            <a:ext cx="1600200" cy="920879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2895480" y="3419280"/>
            <a:ext cx="2209680" cy="30492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2668680" y="24289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3430440" y="2657519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3963960" y="32670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4878360" y="28861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5030640" y="189540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6249960" y="22766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5716440" y="311472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" name="Line 18" hidden="0"/>
          <p:cNvSpPr/>
          <p:nvPr isPhoto="0" userDrawn="0"/>
        </p:nvSpPr>
        <p:spPr bwMode="auto">
          <a:xfrm>
            <a:off x="1828800" y="3267000"/>
            <a:ext cx="685800" cy="75960"/>
          </a:xfrm>
          <a:prstGeom prst="line">
            <a:avLst/>
          </a:prstGeom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" name="Group 19" hidden="0"/>
          <p:cNvGrpSpPr/>
          <p:nvPr isPhoto="0" userDrawn="0"/>
        </p:nvGrpSpPr>
        <p:grpSpPr bwMode="auto">
          <a:xfrm>
            <a:off x="2439720" y="1590840"/>
            <a:ext cx="4635720" cy="1860480"/>
            <a:chOff x="2439720" y="1590840"/>
            <a:chExt cx="4635720" cy="1860480"/>
          </a:xfrm>
        </p:grpSpPr>
        <p:sp>
          <p:nvSpPr>
            <p:cNvPr id="23" name="CustomShape 20" hidden="0"/>
            <p:cNvSpPr/>
            <p:nvPr isPhoto="0" userDrawn="0"/>
          </p:nvSpPr>
          <p:spPr bwMode="auto">
            <a:xfrm>
              <a:off x="2439720" y="296244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0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4" name="CustomShape 21" hidden="0"/>
            <p:cNvSpPr/>
            <p:nvPr isPhoto="0" userDrawn="0"/>
          </p:nvSpPr>
          <p:spPr bwMode="auto">
            <a:xfrm>
              <a:off x="2515680" y="17431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2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5" name="CustomShape 22" hidden="0"/>
            <p:cNvSpPr/>
            <p:nvPr isPhoto="0" userDrawn="0"/>
          </p:nvSpPr>
          <p:spPr bwMode="auto">
            <a:xfrm>
              <a:off x="4420800" y="189540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4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6" name="CustomShape 23" hidden="0"/>
            <p:cNvSpPr/>
            <p:nvPr isPhoto="0" userDrawn="0"/>
          </p:nvSpPr>
          <p:spPr bwMode="auto">
            <a:xfrm>
              <a:off x="5030280" y="31147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3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7" name="CustomShape 24" hidden="0"/>
            <p:cNvSpPr/>
            <p:nvPr isPhoto="0" userDrawn="0"/>
          </p:nvSpPr>
          <p:spPr bwMode="auto">
            <a:xfrm>
              <a:off x="6325920" y="159084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5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8" name="CustomShape 25" hidden="0"/>
            <p:cNvSpPr/>
            <p:nvPr isPhoto="0" userDrawn="0"/>
          </p:nvSpPr>
          <p:spPr bwMode="auto">
            <a:xfrm>
              <a:off x="6783120" y="2965320"/>
              <a:ext cx="292320" cy="336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600" b="1" strike="noStrike" spc="-1">
                  <a:solidFill>
                    <a:srgbClr val="FF0000"/>
                  </a:solidFill>
                  <a:latin typeface="Arial"/>
                </a:rPr>
                <a:t>6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29" name="CustomShape 26" hidden="0"/>
          <p:cNvSpPr/>
          <p:nvPr isPhoto="0" userDrawn="0"/>
        </p:nvSpPr>
        <p:spPr bwMode="auto">
          <a:xfrm>
            <a:off x="2666880" y="31780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A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0" name="CustomShape 27" hidden="0"/>
          <p:cNvSpPr/>
          <p:nvPr isPhoto="0" userDrawn="0"/>
        </p:nvSpPr>
        <p:spPr bwMode="auto">
          <a:xfrm>
            <a:off x="5791320" y="1654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" name="Line 28" hidden="0"/>
          <p:cNvSpPr/>
          <p:nvPr isPhoto="0" userDrawn="0"/>
        </p:nvSpPr>
        <p:spPr bwMode="auto">
          <a:xfrm flipH="1" flipV="1">
            <a:off x="3120840" y="1892160"/>
            <a:ext cx="1454040" cy="615960"/>
          </a:xfrm>
          <a:prstGeom prst="line">
            <a:avLst/>
          </a:prstGeom>
          <a:ln w="2844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29" hidden="0"/>
          <p:cNvSpPr/>
          <p:nvPr isPhoto="0" userDrawn="0"/>
        </p:nvSpPr>
        <p:spPr bwMode="auto">
          <a:xfrm>
            <a:off x="3735360" y="1819440"/>
            <a:ext cx="27900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" name="Line 30" hidden="0"/>
          <p:cNvSpPr/>
          <p:nvPr isPhoto="0" userDrawn="0"/>
        </p:nvSpPr>
        <p:spPr bwMode="auto">
          <a:xfrm flipH="1" flipV="1">
            <a:off x="3120840" y="1892160"/>
            <a:ext cx="1454040" cy="61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Line 31" hidden="0"/>
          <p:cNvSpPr/>
          <p:nvPr isPhoto="0" userDrawn="0"/>
        </p:nvSpPr>
        <p:spPr bwMode="auto">
          <a:xfrm flipV="1">
            <a:off x="5105160" y="3263760"/>
            <a:ext cx="1447920" cy="46368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Line 32" hidden="0"/>
          <p:cNvSpPr/>
          <p:nvPr isPhoto="0" userDrawn="0"/>
        </p:nvSpPr>
        <p:spPr bwMode="auto">
          <a:xfrm flipH="1" flipV="1">
            <a:off x="4568760" y="2501640"/>
            <a:ext cx="539640" cy="1225800"/>
          </a:xfrm>
          <a:prstGeom prst="line">
            <a:avLst/>
          </a:prstGeom>
          <a:ln w="28440">
            <a:solidFill>
              <a:srgbClr val="00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3" hidden="0"/>
          <p:cNvSpPr/>
          <p:nvPr isPhoto="0" userDrawn="0"/>
        </p:nvSpPr>
        <p:spPr bwMode="auto">
          <a:xfrm>
            <a:off x="6324480" y="30258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D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7" name="CustomShape 34" hidden="0"/>
          <p:cNvSpPr/>
          <p:nvPr isPhoto="0" userDrawn="0"/>
        </p:nvSpPr>
        <p:spPr bwMode="auto">
          <a:xfrm>
            <a:off x="4876920" y="34830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B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" name="CustomShape 35" hidden="0"/>
          <p:cNvSpPr/>
          <p:nvPr isPhoto="0" userDrawn="0"/>
        </p:nvSpPr>
        <p:spPr bwMode="auto">
          <a:xfrm>
            <a:off x="2895480" y="165420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E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" name="CustomShape 36" hidden="0"/>
          <p:cNvSpPr/>
          <p:nvPr isPhoto="0" userDrawn="0"/>
        </p:nvSpPr>
        <p:spPr bwMode="auto">
          <a:xfrm>
            <a:off x="4343400" y="2263680"/>
            <a:ext cx="456840" cy="476280"/>
          </a:xfrm>
          <a:prstGeom prst="ellipse">
            <a:avLst/>
          </a:prstGeom>
          <a:solidFill>
            <a:srgbClr val="3366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600" b="1" strike="noStrike" spc="-1">
                <a:solidFill>
                  <a:srgbClr val="FFFF99"/>
                </a:solidFill>
                <a:latin typeface="Arial"/>
              </a:rPr>
              <a:t>F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" name="CustomShape 37" hidden="0"/>
          <p:cNvSpPr/>
          <p:nvPr isPhoto="0" userDrawn="0"/>
        </p:nvSpPr>
        <p:spPr bwMode="auto">
          <a:xfrm>
            <a:off x="528480" y="2895480"/>
            <a:ext cx="12096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A source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</a:rPr>
              <a:t>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BGP: 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external routing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28840"/>
            <a:ext cx="8229240" cy="514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Backbone providers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Verison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Retn.net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7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TransTeleCom</a:t>
            </a:r>
            <a:endParaRPr lang="ru-RU" sz="28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7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Golden telecom</a:t>
            </a:r>
            <a:endParaRPr lang="ru-RU" sz="28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7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…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..</a:t>
            </a:r>
            <a:endParaRPr lang="ru-RU" sz="2800" b="0" strike="noStrike" spc="-1">
              <a:latin typeface="Arial"/>
            </a:endParaRPr>
          </a:p>
          <a:p>
            <a:pPr marL="690480" indent="-3456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  <a:defRPr/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357880" y="2071800"/>
            <a:ext cx="3499920" cy="187128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143680" y="4429080"/>
            <a:ext cx="3760560" cy="2165040"/>
          </a:xfrm>
          <a:prstGeom prst="rect">
            <a:avLst/>
          </a:prstGeom>
          <a:ln>
            <a:noFill/>
          </a:ln>
        </p:spPr>
      </p:pic>
      <p:pic>
        <p:nvPicPr>
          <p:cNvPr id="8" name="Picture 5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1285920" y="4386240"/>
            <a:ext cx="3530160" cy="247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BGP: 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external routing</a:t>
            </a:r>
            <a:endParaRPr lang="ru-RU" sz="3900" b="0" strike="noStrike" spc="-1">
              <a:latin typeface="Arial"/>
            </a:endParaRPr>
          </a:p>
        </p:txBody>
      </p:sp>
      <p:grpSp>
        <p:nvGrpSpPr>
          <p:cNvPr id="5" name="Group 2" hidden="0"/>
          <p:cNvGrpSpPr/>
          <p:nvPr isPhoto="0" userDrawn="0"/>
        </p:nvGrpSpPr>
        <p:grpSpPr bwMode="auto">
          <a:xfrm>
            <a:off x="190440" y="4343400"/>
            <a:ext cx="2663640" cy="758520"/>
            <a:chOff x="190440" y="4343400"/>
            <a:chExt cx="2663640" cy="758520"/>
          </a:xfrm>
        </p:grpSpPr>
        <p:sp>
          <p:nvSpPr>
            <p:cNvPr id="6" name="Line 3" hidden="0"/>
            <p:cNvSpPr/>
            <p:nvPr isPhoto="0" userDrawn="0"/>
          </p:nvSpPr>
          <p:spPr bwMode="auto">
            <a:xfrm flipH="1">
              <a:off x="1177920" y="4571640"/>
              <a:ext cx="612720" cy="0"/>
            </a:xfrm>
            <a:prstGeom prst="line">
              <a:avLst/>
            </a:prstGeom>
            <a:ln w="57240">
              <a:solidFill>
                <a:srgbClr val="FF3300"/>
              </a:solidFill>
              <a:miter/>
              <a:headEnd type="oval" w="med" len="med"/>
              <a:tailEnd type="oval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4" hidden="0"/>
            <p:cNvSpPr/>
            <p:nvPr isPhoto="0" userDrawn="0"/>
          </p:nvSpPr>
          <p:spPr bwMode="auto">
            <a:xfrm>
              <a:off x="498600" y="441972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8" name="CustomShape 5" hidden="0"/>
            <p:cNvSpPr/>
            <p:nvPr isPhoto="0" userDrawn="0"/>
          </p:nvSpPr>
          <p:spPr bwMode="auto">
            <a:xfrm>
              <a:off x="1946160" y="441972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9" name="Line 6" hidden="0"/>
            <p:cNvSpPr/>
            <p:nvPr isPhoto="0" userDrawn="0"/>
          </p:nvSpPr>
          <p:spPr bwMode="auto">
            <a:xfrm>
              <a:off x="1180800" y="4876560"/>
              <a:ext cx="682920" cy="0"/>
            </a:xfrm>
            <a:prstGeom prst="line">
              <a:avLst/>
            </a:prstGeom>
            <a:ln w="57240">
              <a:solidFill>
                <a:srgbClr val="FF3300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7" hidden="0"/>
            <p:cNvSpPr/>
            <p:nvPr isPhoto="0" userDrawn="0"/>
          </p:nvSpPr>
          <p:spPr bwMode="auto">
            <a:xfrm>
              <a:off x="1937520" y="4724280"/>
              <a:ext cx="65052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ru-RU" sz="1200" b="0" strike="noStrike" spc="-1">
                  <a:solidFill>
                    <a:srgbClr val="000000"/>
                  </a:solidFill>
                  <a:latin typeface="Arial Black"/>
                </a:rPr>
                <a:t>client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1" name="CustomShape 8" hidden="0"/>
            <p:cNvSpPr/>
            <p:nvPr isPhoto="0" userDrawn="0"/>
          </p:nvSpPr>
          <p:spPr bwMode="auto">
            <a:xfrm>
              <a:off x="514439" y="472428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2" name="CustomShape 9" hidden="0"/>
            <p:cNvSpPr/>
            <p:nvPr isPhoto="0" userDrawn="0"/>
          </p:nvSpPr>
          <p:spPr bwMode="auto">
            <a:xfrm>
              <a:off x="190440" y="4343400"/>
              <a:ext cx="2663640" cy="7585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" name="CustomShape 10" hidden="0"/>
          <p:cNvSpPr/>
          <p:nvPr isPhoto="0" userDrawn="0"/>
        </p:nvSpPr>
        <p:spPr bwMode="auto">
          <a:xfrm>
            <a:off x="4131360" y="4691129"/>
            <a:ext cx="4735343" cy="146523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 Black"/>
              </a:rPr>
              <a:t>ISP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provide communication services</a:t>
            </a:r>
            <a:br>
              <a:rPr/>
            </a:b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only to it’s customers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1800" b="0" u="sng" strike="noStrike" spc="-1">
                <a:solidFill>
                  <a:srgbClr val="000000"/>
                </a:solidFill>
                <a:latin typeface="Arial Black"/>
              </a:rPr>
              <a:t>ISP </a:t>
            </a:r>
            <a:r>
              <a:rPr lang="ru-RU" sz="1800" b="0" u="sng" strike="noStrike" spc="-1">
                <a:solidFill>
                  <a:srgbClr val="000000"/>
                </a:solidFill>
                <a:latin typeface="Arial Black"/>
              </a:rPr>
              <a:t>usually prohibit transit traffic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800" b="0" u="sng" strike="noStrike" spc="-1">
                <a:solidFill>
                  <a:srgbClr val="000000"/>
                </a:solidFill>
                <a:latin typeface="Arial Black"/>
              </a:rPr>
              <a:t>through it’s own networks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" name="Picture 11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809880" y="3505320"/>
            <a:ext cx="1447560" cy="685440"/>
          </a:xfrm>
          <a:prstGeom prst="rect">
            <a:avLst/>
          </a:prstGeom>
          <a:ln>
            <a:noFill/>
          </a:ln>
        </p:spPr>
      </p:pic>
      <p:pic>
        <p:nvPicPr>
          <p:cNvPr id="15" name="Picture 12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914400" y="3352680"/>
            <a:ext cx="1447560" cy="685440"/>
          </a:xfrm>
          <a:prstGeom prst="rect">
            <a:avLst/>
          </a:prstGeom>
          <a:ln>
            <a:noFill/>
          </a:ln>
        </p:spPr>
      </p:pic>
      <p:pic>
        <p:nvPicPr>
          <p:cNvPr id="16" name="Picture 13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629400" y="3429000"/>
            <a:ext cx="1447560" cy="685440"/>
          </a:xfrm>
          <a:prstGeom prst="rect">
            <a:avLst/>
          </a:prstGeom>
          <a:ln>
            <a:noFill/>
          </a:ln>
        </p:spPr>
      </p:pic>
      <p:pic>
        <p:nvPicPr>
          <p:cNvPr id="17" name="Picture 14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3200400" y="1676520"/>
            <a:ext cx="2514240" cy="990360"/>
          </a:xfrm>
          <a:prstGeom prst="rect">
            <a:avLst/>
          </a:prstGeom>
          <a:ln>
            <a:noFill/>
          </a:ln>
        </p:spPr>
      </p:pic>
      <p:pic>
        <p:nvPicPr>
          <p:cNvPr id="18" name="Picture 15" descr="" hidden="0"/>
          <p:cNvPicPr/>
          <p:nvPr isPhoto="0" userDrawn="0"/>
        </p:nvPicPr>
        <p:blipFill>
          <a:blip r:embed="rId6"/>
          <a:stretch/>
        </p:blipFill>
        <p:spPr bwMode="auto">
          <a:xfrm>
            <a:off x="6248520" y="1676520"/>
            <a:ext cx="2514240" cy="990360"/>
          </a:xfrm>
          <a:prstGeom prst="rect">
            <a:avLst/>
          </a:prstGeom>
          <a:ln>
            <a:noFill/>
          </a:ln>
        </p:spPr>
      </p:pic>
      <p:pic>
        <p:nvPicPr>
          <p:cNvPr id="19" name="Picture 16" descr="" hidden="0"/>
          <p:cNvPicPr/>
          <p:nvPr isPhoto="0" userDrawn="0"/>
        </p:nvPicPr>
        <p:blipFill>
          <a:blip r:embed="rId7"/>
          <a:stretch/>
        </p:blipFill>
        <p:spPr bwMode="auto">
          <a:xfrm>
            <a:off x="152280" y="1676520"/>
            <a:ext cx="2514240" cy="990360"/>
          </a:xfrm>
          <a:prstGeom prst="rect">
            <a:avLst/>
          </a:prstGeom>
          <a:ln>
            <a:noFill/>
          </a:ln>
        </p:spPr>
      </p:pic>
      <p:sp>
        <p:nvSpPr>
          <p:cNvPr id="20" name="CustomShape 11" hidden="0"/>
          <p:cNvSpPr/>
          <p:nvPr isPhoto="0" userDrawn="0"/>
        </p:nvSpPr>
        <p:spPr bwMode="auto">
          <a:xfrm>
            <a:off x="1676520" y="2209680"/>
            <a:ext cx="2692080" cy="1536480"/>
          </a:xfrm>
          <a:custGeom>
            <a:avLst/>
            <a:gdLst/>
            <a:ahLst/>
            <a:cxnLst/>
            <a:rect l="l" t="t" r="r" b="b"/>
            <a:pathLst>
              <a:path w="1696" h="968" fill="norm" stroke="1" extrusionOk="0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320">
            <a:solidFill>
              <a:srgbClr val="3333CC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12" hidden="0"/>
          <p:cNvSpPr/>
          <p:nvPr isPhoto="0" userDrawn="0"/>
        </p:nvSpPr>
        <p:spPr bwMode="auto">
          <a:xfrm>
            <a:off x="4572000" y="1905120"/>
            <a:ext cx="2679480" cy="2044440"/>
          </a:xfrm>
          <a:custGeom>
            <a:avLst/>
            <a:gdLst/>
            <a:ahLst/>
            <a:cxnLst/>
            <a:rect l="l" t="t" r="r" b="b"/>
            <a:pathLst>
              <a:path w="1688" h="1288" fill="norm" stroke="1" extrusionOk="0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320">
            <a:solidFill>
              <a:srgbClr val="3333CC"/>
            </a:solidFill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Line 13" hidden="0"/>
          <p:cNvSpPr/>
          <p:nvPr isPhoto="0" userDrawn="0"/>
        </p:nvSpPr>
        <p:spPr bwMode="auto">
          <a:xfrm>
            <a:off x="1676160" y="2590560"/>
            <a:ext cx="1800" cy="83844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Line 14" hidden="0"/>
          <p:cNvSpPr/>
          <p:nvPr isPhoto="0" userDrawn="0"/>
        </p:nvSpPr>
        <p:spPr bwMode="auto">
          <a:xfrm>
            <a:off x="4419360" y="2514600"/>
            <a:ext cx="76320" cy="99036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Line 15" hidden="0"/>
          <p:cNvSpPr/>
          <p:nvPr isPhoto="0" userDrawn="0"/>
        </p:nvSpPr>
        <p:spPr bwMode="auto">
          <a:xfrm>
            <a:off x="7467480" y="2514600"/>
            <a:ext cx="1440" cy="99036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Line 16" hidden="0"/>
          <p:cNvSpPr/>
          <p:nvPr isPhoto="0" userDrawn="0"/>
        </p:nvSpPr>
        <p:spPr bwMode="auto">
          <a:xfrm>
            <a:off x="2514600" y="2133360"/>
            <a:ext cx="990360" cy="180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oval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Line 17" hidden="0"/>
          <p:cNvSpPr/>
          <p:nvPr isPhoto="0" userDrawn="0"/>
        </p:nvSpPr>
        <p:spPr bwMode="auto">
          <a:xfrm>
            <a:off x="5486400" y="2209680"/>
            <a:ext cx="990360" cy="144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oval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CustomShape 18" hidden="0"/>
          <p:cNvSpPr/>
          <p:nvPr isPhoto="0" userDrawn="0"/>
        </p:nvSpPr>
        <p:spPr bwMode="auto">
          <a:xfrm>
            <a:off x="1219320" y="1600200"/>
            <a:ext cx="6667200" cy="2285640"/>
          </a:xfrm>
          <a:custGeom>
            <a:avLst/>
            <a:gdLst/>
            <a:ahLst/>
            <a:cxnLst/>
            <a:rect l="l" t="t" r="r" b="b"/>
            <a:pathLst>
              <a:path w="4200" h="1440" fill="norm" stroke="1" extrusionOk="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24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Line 19" hidden="0"/>
          <p:cNvSpPr/>
          <p:nvPr isPhoto="0" userDrawn="0"/>
        </p:nvSpPr>
        <p:spPr bwMode="auto">
          <a:xfrm flipH="1">
            <a:off x="149040" y="5638680"/>
            <a:ext cx="1403280" cy="1440"/>
          </a:xfrm>
          <a:prstGeom prst="line">
            <a:avLst/>
          </a:prstGeom>
          <a:ln w="76320">
            <a:solidFill>
              <a:srgbClr val="3333FF"/>
            </a:solidFill>
            <a:miter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CustomShape 20" hidden="0"/>
          <p:cNvSpPr/>
          <p:nvPr isPhoto="0" userDrawn="0"/>
        </p:nvSpPr>
        <p:spPr bwMode="auto">
          <a:xfrm>
            <a:off x="318240" y="5791320"/>
            <a:ext cx="1156320" cy="3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allowed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" name="Line 21" hidden="0"/>
          <p:cNvSpPr/>
          <p:nvPr isPhoto="0" userDrawn="0"/>
        </p:nvSpPr>
        <p:spPr bwMode="auto">
          <a:xfrm flipH="1">
            <a:off x="2130120" y="5638680"/>
            <a:ext cx="1403640" cy="1440"/>
          </a:xfrm>
          <a:prstGeom prst="line">
            <a:avLst/>
          </a:prstGeom>
          <a:ln w="76320">
            <a:solidFill>
              <a:srgbClr val="000000"/>
            </a:solidFill>
            <a:prstDash val="sysDot"/>
            <a:miter/>
            <a:headEnd type="triangle" w="med" len="med"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CustomShape 22" hidden="0"/>
          <p:cNvSpPr/>
          <p:nvPr isPhoto="0" userDrawn="0"/>
        </p:nvSpPr>
        <p:spPr bwMode="auto">
          <a:xfrm>
            <a:off x="2304360" y="5791320"/>
            <a:ext cx="1156320" cy="6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not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allowed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1" hidden="0"/>
          <p:cNvGrpSpPr/>
          <p:nvPr isPhoto="0" userDrawn="0"/>
        </p:nvGrpSpPr>
        <p:grpSpPr bwMode="auto">
          <a:xfrm>
            <a:off x="642960" y="1928880"/>
            <a:ext cx="8454960" cy="4711320"/>
            <a:chOff x="642960" y="1928880"/>
            <a:chExt cx="8454960" cy="4711320"/>
          </a:xfrm>
        </p:grpSpPr>
        <p:pic>
          <p:nvPicPr>
            <p:cNvPr id="5" name="Picture 2" descr="" hidden="0"/>
            <p:cNvPicPr/>
            <p:nvPr isPhoto="0" userDrawn="0"/>
          </p:nvPicPr>
          <p:blipFill>
            <a:blip r:embed="rId2"/>
            <a:stretch/>
          </p:blipFill>
          <p:spPr bwMode="auto">
            <a:xfrm>
              <a:off x="2700360" y="4500720"/>
              <a:ext cx="2358720" cy="63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3" descr="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2471760" y="5857920"/>
              <a:ext cx="1444320" cy="63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4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214960" y="6000840"/>
              <a:ext cx="1444320" cy="63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5" descr="" hidden="0"/>
            <p:cNvPicPr/>
            <p:nvPr isPhoto="0" userDrawn="0"/>
          </p:nvPicPr>
          <p:blipFill>
            <a:blip r:embed="rId5"/>
            <a:stretch/>
          </p:blipFill>
          <p:spPr bwMode="auto">
            <a:xfrm>
              <a:off x="6205680" y="4572000"/>
              <a:ext cx="2358720" cy="63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6" descr="" hidden="0"/>
            <p:cNvPicPr/>
            <p:nvPr isPhoto="0" userDrawn="0"/>
          </p:nvPicPr>
          <p:blipFill>
            <a:blip r:embed="rId6"/>
            <a:stretch/>
          </p:blipFill>
          <p:spPr bwMode="auto">
            <a:xfrm>
              <a:off x="7348680" y="5929200"/>
              <a:ext cx="1749240" cy="639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7" descr="" hidden="0"/>
            <p:cNvPicPr/>
            <p:nvPr isPhoto="0" userDrawn="0"/>
          </p:nvPicPr>
          <p:blipFill>
            <a:blip r:embed="rId7"/>
            <a:stretch/>
          </p:blipFill>
          <p:spPr bwMode="auto">
            <a:xfrm>
              <a:off x="3538440" y="3429000"/>
              <a:ext cx="2358720" cy="63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8" descr="" hidden="0"/>
            <p:cNvPicPr/>
            <p:nvPr isPhoto="0" userDrawn="0"/>
          </p:nvPicPr>
          <p:blipFill>
            <a:blip r:embed="rId8"/>
            <a:stretch/>
          </p:blipFill>
          <p:spPr bwMode="auto">
            <a:xfrm>
              <a:off x="6129360" y="2357280"/>
              <a:ext cx="2358720" cy="63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Line 2" hidden="0"/>
            <p:cNvSpPr/>
            <p:nvPr isPhoto="0" userDrawn="0"/>
          </p:nvSpPr>
          <p:spPr bwMode="auto">
            <a:xfrm>
              <a:off x="7957800" y="5072039"/>
              <a:ext cx="149400" cy="85392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Line 3" hidden="0"/>
            <p:cNvSpPr/>
            <p:nvPr isPhoto="0" userDrawn="0"/>
          </p:nvSpPr>
          <p:spPr bwMode="auto">
            <a:xfrm>
              <a:off x="4376520" y="3929040"/>
              <a:ext cx="0" cy="63972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Line 4" hidden="0"/>
            <p:cNvSpPr/>
            <p:nvPr isPhoto="0" userDrawn="0"/>
          </p:nvSpPr>
          <p:spPr bwMode="auto">
            <a:xfrm flipH="1">
              <a:off x="5744880" y="2857320"/>
              <a:ext cx="765360" cy="71136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Line 5" hidden="0"/>
            <p:cNvSpPr/>
            <p:nvPr isPhoto="0" userDrawn="0"/>
          </p:nvSpPr>
          <p:spPr bwMode="auto">
            <a:xfrm flipH="1">
              <a:off x="6126120" y="5072039"/>
              <a:ext cx="460080" cy="99684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Line 6" hidden="0"/>
            <p:cNvSpPr/>
            <p:nvPr isPhoto="0" userDrawn="0"/>
          </p:nvSpPr>
          <p:spPr bwMode="auto">
            <a:xfrm flipH="1">
              <a:off x="3382920" y="5000400"/>
              <a:ext cx="307800" cy="99684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7" hidden="0"/>
            <p:cNvSpPr/>
            <p:nvPr isPhoto="0" userDrawn="0"/>
          </p:nvSpPr>
          <p:spPr bwMode="auto">
            <a:xfrm>
              <a:off x="6205680" y="4929120"/>
              <a:ext cx="1875960" cy="1401480"/>
            </a:xfrm>
            <a:custGeom>
              <a:avLst/>
              <a:gdLst/>
              <a:ahLst/>
              <a:cxnLst/>
              <a:rect l="l" t="t" r="r" b="b"/>
              <a:pathLst>
                <a:path w="1184" h="944" fill="norm" stroke="1" extrusionOk="0">
                  <a:moveTo>
                    <a:pt x="1152" y="944"/>
                  </a:moveTo>
                  <a:cubicBezTo>
                    <a:pt x="1168" y="912"/>
                    <a:pt x="1184" y="880"/>
                    <a:pt x="1152" y="752"/>
                  </a:cubicBezTo>
                  <a:cubicBezTo>
                    <a:pt x="1120" y="624"/>
                    <a:pt x="1080" y="280"/>
                    <a:pt x="960" y="176"/>
                  </a:cubicBezTo>
                  <a:cubicBezTo>
                    <a:pt x="840" y="72"/>
                    <a:pt x="592" y="0"/>
                    <a:pt x="432" y="128"/>
                  </a:cubicBezTo>
                  <a:cubicBezTo>
                    <a:pt x="272" y="256"/>
                    <a:pt x="136" y="600"/>
                    <a:pt x="0" y="944"/>
                  </a:cubicBezTo>
                </a:path>
              </a:pathLst>
            </a:custGeom>
            <a:noFill/>
            <a:ln w="76320">
              <a:solidFill>
                <a:srgbClr val="669999"/>
              </a:solidFill>
              <a:round/>
              <a:headEnd type="triangle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" name="Picture 15" descr="" hidden="0"/>
            <p:cNvPicPr/>
            <p:nvPr isPhoto="0" userDrawn="0"/>
          </p:nvPicPr>
          <p:blipFill>
            <a:blip r:embed="rId9"/>
            <a:stretch/>
          </p:blipFill>
          <p:spPr bwMode="auto">
            <a:xfrm>
              <a:off x="1023840" y="2428920"/>
              <a:ext cx="2358720" cy="634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6" descr="" hidden="0"/>
            <p:cNvPicPr/>
            <p:nvPr isPhoto="0" userDrawn="0"/>
          </p:nvPicPr>
          <p:blipFill>
            <a:blip r:embed="rId10"/>
            <a:stretch/>
          </p:blipFill>
          <p:spPr bwMode="auto">
            <a:xfrm>
              <a:off x="642960" y="5929200"/>
              <a:ext cx="1444320" cy="639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CustomShape 8" hidden="0"/>
            <p:cNvSpPr/>
            <p:nvPr isPhoto="0" userDrawn="0"/>
          </p:nvSpPr>
          <p:spPr bwMode="auto">
            <a:xfrm>
              <a:off x="3081240" y="4560840"/>
              <a:ext cx="5254200" cy="1650600"/>
            </a:xfrm>
            <a:custGeom>
              <a:avLst/>
              <a:gdLst/>
              <a:ahLst/>
              <a:cxnLst/>
              <a:rect l="l" t="t" r="r" b="b"/>
              <a:pathLst>
                <a:path w="3312" h="1112" fill="norm" stroke="1" extrusionOk="0">
                  <a:moveTo>
                    <a:pt x="3312" y="1112"/>
                  </a:moveTo>
                  <a:cubicBezTo>
                    <a:pt x="3272" y="764"/>
                    <a:pt x="3232" y="416"/>
                    <a:pt x="3120" y="248"/>
                  </a:cubicBezTo>
                  <a:cubicBezTo>
                    <a:pt x="3008" y="80"/>
                    <a:pt x="3024" y="128"/>
                    <a:pt x="2640" y="104"/>
                  </a:cubicBezTo>
                  <a:cubicBezTo>
                    <a:pt x="2256" y="80"/>
                    <a:pt x="1200" y="96"/>
                    <a:pt x="816" y="104"/>
                  </a:cubicBezTo>
                  <a:cubicBezTo>
                    <a:pt x="432" y="112"/>
                    <a:pt x="472" y="0"/>
                    <a:pt x="336" y="152"/>
                  </a:cubicBezTo>
                  <a:cubicBezTo>
                    <a:pt x="200" y="304"/>
                    <a:pt x="100" y="660"/>
                    <a:pt x="0" y="1016"/>
                  </a:cubicBezTo>
                </a:path>
              </a:pathLst>
            </a:custGeom>
            <a:noFill/>
            <a:ln w="76320">
              <a:solidFill>
                <a:srgbClr val="3333CC"/>
              </a:solidFill>
              <a:round/>
              <a:headEnd type="triangle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9" hidden="0"/>
            <p:cNvSpPr/>
            <p:nvPr isPhoto="0" userDrawn="0"/>
          </p:nvSpPr>
          <p:spPr bwMode="auto">
            <a:xfrm>
              <a:off x="1405080" y="1928880"/>
              <a:ext cx="7464240" cy="4223880"/>
            </a:xfrm>
            <a:custGeom>
              <a:avLst/>
              <a:gdLst/>
              <a:ahLst/>
              <a:cxnLst/>
              <a:rect l="l" t="t" r="r" b="b"/>
              <a:pathLst>
                <a:path w="4704" h="2840" fill="norm" stroke="1" extrusionOk="0">
                  <a:moveTo>
                    <a:pt x="4656" y="2840"/>
                  </a:moveTo>
                  <a:cubicBezTo>
                    <a:pt x="4680" y="2824"/>
                    <a:pt x="4704" y="2808"/>
                    <a:pt x="4656" y="2648"/>
                  </a:cubicBezTo>
                  <a:cubicBezTo>
                    <a:pt x="4608" y="2488"/>
                    <a:pt x="4480" y="2032"/>
                    <a:pt x="4368" y="1880"/>
                  </a:cubicBezTo>
                  <a:cubicBezTo>
                    <a:pt x="4256" y="1728"/>
                    <a:pt x="4048" y="1968"/>
                    <a:pt x="3984" y="1736"/>
                  </a:cubicBezTo>
                  <a:cubicBezTo>
                    <a:pt x="3920" y="1504"/>
                    <a:pt x="4080" y="704"/>
                    <a:pt x="3984" y="488"/>
                  </a:cubicBezTo>
                  <a:cubicBezTo>
                    <a:pt x="3888" y="272"/>
                    <a:pt x="3952" y="456"/>
                    <a:pt x="3408" y="440"/>
                  </a:cubicBezTo>
                  <a:cubicBezTo>
                    <a:pt x="2864" y="424"/>
                    <a:pt x="1288" y="0"/>
                    <a:pt x="720" y="392"/>
                  </a:cubicBezTo>
                  <a:cubicBezTo>
                    <a:pt x="152" y="784"/>
                    <a:pt x="76" y="1788"/>
                    <a:pt x="0" y="2792"/>
                  </a:cubicBezTo>
                </a:path>
              </a:pathLst>
            </a:custGeom>
            <a:noFill/>
            <a:ln w="76320">
              <a:solidFill>
                <a:srgbClr val="3333CC"/>
              </a:solidFill>
              <a:round/>
              <a:headEnd type="triangle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Line 10" hidden="0"/>
            <p:cNvSpPr/>
            <p:nvPr isPhoto="0" userDrawn="0"/>
          </p:nvSpPr>
          <p:spPr bwMode="auto">
            <a:xfrm>
              <a:off x="3157200" y="2714400"/>
              <a:ext cx="3121200" cy="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oval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Line 11" hidden="0"/>
            <p:cNvSpPr/>
            <p:nvPr isPhoto="0" userDrawn="0"/>
          </p:nvSpPr>
          <p:spPr bwMode="auto">
            <a:xfrm>
              <a:off x="7348320" y="2857320"/>
              <a:ext cx="0" cy="171144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Line 12" hidden="0"/>
            <p:cNvSpPr/>
            <p:nvPr isPhoto="0" userDrawn="0"/>
          </p:nvSpPr>
          <p:spPr bwMode="auto">
            <a:xfrm>
              <a:off x="4910039" y="4857480"/>
              <a:ext cx="1596960" cy="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oval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Line 13" hidden="0"/>
            <p:cNvSpPr/>
            <p:nvPr isPhoto="0" userDrawn="0"/>
          </p:nvSpPr>
          <p:spPr bwMode="auto">
            <a:xfrm flipH="1">
              <a:off x="1706400" y="3000240"/>
              <a:ext cx="460439" cy="306864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Line 14" hidden="0"/>
            <p:cNvSpPr/>
            <p:nvPr isPhoto="0" userDrawn="0"/>
          </p:nvSpPr>
          <p:spPr bwMode="auto">
            <a:xfrm>
              <a:off x="4757400" y="5072039"/>
              <a:ext cx="835200" cy="99684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" name="Group 15" hidden="0"/>
          <p:cNvGrpSpPr/>
          <p:nvPr isPhoto="0" userDrawn="0"/>
        </p:nvGrpSpPr>
        <p:grpSpPr bwMode="auto">
          <a:xfrm>
            <a:off x="47520" y="1452600"/>
            <a:ext cx="2663640" cy="758520"/>
            <a:chOff x="47520" y="1452600"/>
            <a:chExt cx="2663640" cy="758520"/>
          </a:xfrm>
        </p:grpSpPr>
        <p:sp>
          <p:nvSpPr>
            <p:cNvPr id="28" name="Line 16" hidden="0"/>
            <p:cNvSpPr/>
            <p:nvPr isPhoto="0" userDrawn="0"/>
          </p:nvSpPr>
          <p:spPr bwMode="auto">
            <a:xfrm flipH="1">
              <a:off x="1035000" y="1680840"/>
              <a:ext cx="612720" cy="0"/>
            </a:xfrm>
            <a:prstGeom prst="line">
              <a:avLst/>
            </a:prstGeom>
            <a:ln w="57240">
              <a:solidFill>
                <a:srgbClr val="FF3300"/>
              </a:solidFill>
              <a:miter/>
              <a:headEnd type="oval" w="med" len="med"/>
              <a:tailEnd type="oval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CustomShape 17" hidden="0"/>
            <p:cNvSpPr/>
            <p:nvPr isPhoto="0" userDrawn="0"/>
          </p:nvSpPr>
          <p:spPr bwMode="auto">
            <a:xfrm>
              <a:off x="355680" y="152892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0" name="CustomShape 18" hidden="0"/>
            <p:cNvSpPr/>
            <p:nvPr isPhoto="0" userDrawn="0"/>
          </p:nvSpPr>
          <p:spPr bwMode="auto">
            <a:xfrm>
              <a:off x="1803240" y="152892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1" name="Line 19" hidden="0"/>
            <p:cNvSpPr/>
            <p:nvPr isPhoto="0" userDrawn="0"/>
          </p:nvSpPr>
          <p:spPr bwMode="auto">
            <a:xfrm>
              <a:off x="1037879" y="1985759"/>
              <a:ext cx="682920" cy="0"/>
            </a:xfrm>
            <a:prstGeom prst="line">
              <a:avLst/>
            </a:prstGeom>
            <a:ln w="57240">
              <a:solidFill>
                <a:srgbClr val="FF3300"/>
              </a:solidFill>
              <a:miter/>
              <a:headEnd type="oval" w="med" len="med"/>
              <a:tailEnd type="triangle" w="med" len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20" hidden="0"/>
            <p:cNvSpPr/>
            <p:nvPr isPhoto="0" userDrawn="0"/>
          </p:nvSpPr>
          <p:spPr bwMode="auto">
            <a:xfrm>
              <a:off x="1794600" y="1833480"/>
              <a:ext cx="65052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ru-RU" sz="1200" b="0" strike="noStrike" spc="-1">
                  <a:solidFill>
                    <a:srgbClr val="000000"/>
                  </a:solidFill>
                  <a:latin typeface="Arial Black"/>
                </a:rPr>
                <a:t>client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3" name="CustomShape 21" hidden="0"/>
            <p:cNvSpPr/>
            <p:nvPr isPhoto="0" userDrawn="0"/>
          </p:nvSpPr>
          <p:spPr bwMode="auto">
            <a:xfrm>
              <a:off x="371520" y="1833480"/>
              <a:ext cx="458640" cy="275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280" algn="l"/>
                  <a:tab pos="10780560" algn="l"/>
                </a:tabLst>
                <a:defRPr/>
              </a:pPr>
              <a:r>
                <a:rPr lang="en-US" sz="1200" b="0" strike="noStrike" spc="-1">
                  <a:solidFill>
                    <a:srgbClr val="000000"/>
                  </a:solidFill>
                  <a:latin typeface="Arial Black"/>
                </a:rPr>
                <a:t>ISP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34" name="CustomShape 22" hidden="0"/>
            <p:cNvSpPr/>
            <p:nvPr isPhoto="0" userDrawn="0"/>
          </p:nvSpPr>
          <p:spPr bwMode="auto">
            <a:xfrm>
              <a:off x="47520" y="1452600"/>
              <a:ext cx="2663640" cy="7585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" name="CustomShape 23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BGP: 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external routing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36" name="Line 24" hidden="0"/>
          <p:cNvSpPr/>
          <p:nvPr isPhoto="0" userDrawn="0"/>
        </p:nvSpPr>
        <p:spPr bwMode="auto">
          <a:xfrm>
            <a:off x="2786040" y="2928600"/>
            <a:ext cx="285480" cy="1857600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oval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Line 25" hidden="0"/>
          <p:cNvSpPr/>
          <p:nvPr isPhoto="0" userDrawn="0"/>
        </p:nvSpPr>
        <p:spPr bwMode="auto">
          <a:xfrm>
            <a:off x="5643360" y="3857400"/>
            <a:ext cx="1643040" cy="785879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oval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Line 26" hidden="0"/>
          <p:cNvSpPr/>
          <p:nvPr isPhoto="0" userDrawn="0"/>
        </p:nvSpPr>
        <p:spPr bwMode="auto">
          <a:xfrm>
            <a:off x="3000240" y="2928600"/>
            <a:ext cx="642960" cy="785879"/>
          </a:xfrm>
          <a:prstGeom prst="line">
            <a:avLst/>
          </a:prstGeom>
          <a:ln w="57240">
            <a:solidFill>
              <a:srgbClr val="FF0033"/>
            </a:solidFill>
            <a:miter/>
            <a:headEnd type="oval" w="med" len="med"/>
            <a:tailEnd type="oval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7" hidden="0"/>
          <p:cNvSpPr/>
          <p:nvPr isPhoto="0" userDrawn="0"/>
        </p:nvSpPr>
        <p:spPr bwMode="auto">
          <a:xfrm>
            <a:off x="1147680" y="6072120"/>
            <a:ext cx="5522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K1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" name="CustomShape 28" hidden="0"/>
          <p:cNvSpPr/>
          <p:nvPr isPhoto="0" userDrawn="0"/>
        </p:nvSpPr>
        <p:spPr bwMode="auto">
          <a:xfrm>
            <a:off x="3005280" y="5967360"/>
            <a:ext cx="5522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K2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1" name="CustomShape 29" hidden="0"/>
          <p:cNvSpPr/>
          <p:nvPr isPhoto="0" userDrawn="0"/>
        </p:nvSpPr>
        <p:spPr bwMode="auto">
          <a:xfrm>
            <a:off x="5586480" y="6039000"/>
            <a:ext cx="5522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K3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2" name="CustomShape 30" hidden="0"/>
          <p:cNvSpPr/>
          <p:nvPr isPhoto="0" userDrawn="0"/>
        </p:nvSpPr>
        <p:spPr bwMode="auto">
          <a:xfrm>
            <a:off x="8220240" y="6072120"/>
            <a:ext cx="5522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K4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" name="CustomShape 31" hidden="0"/>
          <p:cNvSpPr/>
          <p:nvPr isPhoto="0" userDrawn="0"/>
        </p:nvSpPr>
        <p:spPr bwMode="auto">
          <a:xfrm>
            <a:off x="1610640" y="2467080"/>
            <a:ext cx="5025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P1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" name="CustomShape 32" hidden="0"/>
          <p:cNvSpPr/>
          <p:nvPr isPhoto="0" userDrawn="0"/>
        </p:nvSpPr>
        <p:spPr bwMode="auto">
          <a:xfrm>
            <a:off x="4744440" y="3571920"/>
            <a:ext cx="5025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P2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5" name="CustomShape 33" hidden="0"/>
          <p:cNvSpPr/>
          <p:nvPr isPhoto="0" userDrawn="0"/>
        </p:nvSpPr>
        <p:spPr bwMode="auto">
          <a:xfrm>
            <a:off x="7173360" y="2143080"/>
            <a:ext cx="5025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P3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" name="CustomShape 34" hidden="0"/>
          <p:cNvSpPr/>
          <p:nvPr isPhoto="0" userDrawn="0"/>
        </p:nvSpPr>
        <p:spPr bwMode="auto">
          <a:xfrm>
            <a:off x="3744360" y="4643280"/>
            <a:ext cx="5025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P4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" name="CustomShape 35" hidden="0"/>
          <p:cNvSpPr/>
          <p:nvPr isPhoto="0" userDrawn="0"/>
        </p:nvSpPr>
        <p:spPr bwMode="auto">
          <a:xfrm>
            <a:off x="7173360" y="4714920"/>
            <a:ext cx="5025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P5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BGP: </a:t>
            </a: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autonomous systems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 (AS)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42920" y="1571759"/>
            <a:ext cx="8786520" cy="528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Autonomous system – a set of connected networks that use a single routing system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Numbers are assigned to autonomous systems by local Internet Registrars (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LIR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)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usually at the same time as the block of </a:t>
            </a:r>
            <a:r>
              <a:rPr lang="en-US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IP-</a:t>
            </a:r>
            <a: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addresses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is issued </a:t>
            </a:r>
            <a:endParaRPr lang="ru-RU" sz="3000" b="0" strike="noStrike" spc="-1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Example: </a:t>
            </a:r>
            <a:endParaRPr lang="ru-RU" sz="30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ASN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Of Yandex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= 13238</a:t>
            </a:r>
            <a:endParaRPr lang="ru-RU" sz="2600" b="0" strike="noStrike" spc="-1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9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ASN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JSC Vimpel-Communications = 8402 (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Corbina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ru-RU" sz="2600" b="0" strike="noStrike" spc="-1">
              <a:latin typeface="Arial"/>
            </a:endParaRPr>
          </a:p>
          <a:p>
            <a:pPr marL="690480" indent="-345600">
              <a:lnSpc>
                <a:spcPct val="100000"/>
              </a:lnSpc>
              <a:spcBef>
                <a:spcPts val="649"/>
              </a:spcBef>
              <a:tabLst>
                <a:tab pos="0" algn="l"/>
              </a:tabLst>
              <a:defRPr/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Graph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of AS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– is a Factor Graph of the Internet</a:t>
            </a:r>
            <a:endParaRPr lang="ru-RU" sz="3900" b="0" strike="noStrike" spc="0">
              <a:latin typeface="Arial"/>
            </a:endParaRPr>
          </a:p>
        </p:txBody>
      </p:sp>
      <p:grpSp>
        <p:nvGrpSpPr>
          <p:cNvPr id="5" name="Group 2" hidden="0"/>
          <p:cNvGrpSpPr/>
          <p:nvPr isPhoto="0" userDrawn="0"/>
        </p:nvGrpSpPr>
        <p:grpSpPr bwMode="auto">
          <a:xfrm>
            <a:off x="685800" y="2471760"/>
            <a:ext cx="2663280" cy="2739599"/>
            <a:chOff x="685800" y="2471760"/>
            <a:chExt cx="2663280" cy="2739599"/>
          </a:xfrm>
        </p:grpSpPr>
        <p:sp>
          <p:nvSpPr>
            <p:cNvPr id="6" name="Line 3" hidden="0"/>
            <p:cNvSpPr/>
            <p:nvPr isPhoto="0" userDrawn="0"/>
          </p:nvSpPr>
          <p:spPr bwMode="auto">
            <a:xfrm flipV="1">
              <a:off x="1218960" y="3154320"/>
              <a:ext cx="0" cy="1450799"/>
            </a:xfrm>
            <a:prstGeom prst="line">
              <a:avLst/>
            </a:prstGeom>
            <a:ln w="5724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Line 4" hidden="0"/>
            <p:cNvSpPr/>
            <p:nvPr isPhoto="0" userDrawn="0"/>
          </p:nvSpPr>
          <p:spPr bwMode="auto">
            <a:xfrm flipH="1" flipV="1">
              <a:off x="1292040" y="2925720"/>
              <a:ext cx="1451160" cy="122220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Line 5" hidden="0"/>
            <p:cNvSpPr/>
            <p:nvPr isPhoto="0" userDrawn="0"/>
          </p:nvSpPr>
          <p:spPr bwMode="auto">
            <a:xfrm flipH="1">
              <a:off x="1292040" y="3919320"/>
              <a:ext cx="1527120" cy="83520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6" hidden="0"/>
            <p:cNvSpPr/>
            <p:nvPr isPhoto="0" userDrawn="0"/>
          </p:nvSpPr>
          <p:spPr bwMode="auto">
            <a:xfrm>
              <a:off x="685800" y="430056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 w="12600">
              <a:solidFill>
                <a:srgbClr val="CC6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7" hidden="0"/>
            <p:cNvSpPr/>
            <p:nvPr isPhoto="0" userDrawn="0"/>
          </p:nvSpPr>
          <p:spPr bwMode="auto">
            <a:xfrm>
              <a:off x="2438280" y="3614760"/>
              <a:ext cx="910800" cy="910800"/>
            </a:xfrm>
            <a:prstGeom prst="rect">
              <a:avLst/>
            </a:prstGeom>
            <a:blipFill>
              <a:blip r:embed="rId3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8" hidden="0"/>
            <p:cNvSpPr/>
            <p:nvPr isPhoto="0" userDrawn="0"/>
          </p:nvSpPr>
          <p:spPr bwMode="auto">
            <a:xfrm>
              <a:off x="762120" y="2471760"/>
              <a:ext cx="910800" cy="91080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" name="Group 9" hidden="0"/>
          <p:cNvGrpSpPr/>
          <p:nvPr isPhoto="0" userDrawn="0"/>
        </p:nvGrpSpPr>
        <p:grpSpPr bwMode="auto">
          <a:xfrm>
            <a:off x="3809880" y="1611360"/>
            <a:ext cx="5165640" cy="4885920"/>
            <a:chOff x="3809880" y="1611360"/>
            <a:chExt cx="5165640" cy="4885920"/>
          </a:xfrm>
        </p:grpSpPr>
        <p:sp>
          <p:nvSpPr>
            <p:cNvPr id="13" name="CustomShape 10" hidden="0"/>
            <p:cNvSpPr/>
            <p:nvPr isPhoto="0" userDrawn="0"/>
          </p:nvSpPr>
          <p:spPr bwMode="auto">
            <a:xfrm>
              <a:off x="4432320" y="31352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1" hidden="0"/>
            <p:cNvSpPr/>
            <p:nvPr isPhoto="0" userDrawn="0"/>
          </p:nvSpPr>
          <p:spPr bwMode="auto">
            <a:xfrm>
              <a:off x="7175520" y="22208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2" hidden="0"/>
            <p:cNvSpPr/>
            <p:nvPr isPhoto="0" userDrawn="0"/>
          </p:nvSpPr>
          <p:spPr bwMode="auto">
            <a:xfrm>
              <a:off x="6261120" y="22208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3" hidden="0"/>
            <p:cNvSpPr/>
            <p:nvPr isPhoto="0" userDrawn="0"/>
          </p:nvSpPr>
          <p:spPr bwMode="auto">
            <a:xfrm>
              <a:off x="5346720" y="2220840"/>
              <a:ext cx="910800" cy="91080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4" hidden="0"/>
            <p:cNvSpPr/>
            <p:nvPr isPhoto="0" userDrawn="0"/>
          </p:nvSpPr>
          <p:spPr bwMode="auto">
            <a:xfrm>
              <a:off x="4432320" y="2220840"/>
              <a:ext cx="910800" cy="91080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5" hidden="0"/>
            <p:cNvSpPr/>
            <p:nvPr isPhoto="0" userDrawn="0"/>
          </p:nvSpPr>
          <p:spPr bwMode="auto">
            <a:xfrm>
              <a:off x="5346720" y="3135240"/>
              <a:ext cx="910800" cy="910800"/>
            </a:xfrm>
            <a:prstGeom prst="rect">
              <a:avLst/>
            </a:prstGeom>
            <a:blipFill>
              <a:blip r:embed="rId3"/>
              <a:tile/>
            </a:blipFill>
            <a:ln w="12600">
              <a:solidFill>
                <a:srgbClr val="7E9CE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16" hidden="0"/>
            <p:cNvSpPr/>
            <p:nvPr isPhoto="0" userDrawn="0"/>
          </p:nvSpPr>
          <p:spPr bwMode="auto">
            <a:xfrm>
              <a:off x="6248520" y="3135240"/>
              <a:ext cx="910800" cy="910800"/>
            </a:xfrm>
            <a:prstGeom prst="rect">
              <a:avLst/>
            </a:prstGeom>
            <a:blipFill>
              <a:blip r:embed="rId3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17" hidden="0"/>
            <p:cNvSpPr/>
            <p:nvPr isPhoto="0" userDrawn="0"/>
          </p:nvSpPr>
          <p:spPr bwMode="auto">
            <a:xfrm>
              <a:off x="7175520" y="3135240"/>
              <a:ext cx="910800" cy="910800"/>
            </a:xfrm>
            <a:prstGeom prst="rect">
              <a:avLst/>
            </a:prstGeom>
            <a:blipFill>
              <a:blip r:embed="rId3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18" hidden="0"/>
            <p:cNvSpPr/>
            <p:nvPr isPhoto="0" userDrawn="0"/>
          </p:nvSpPr>
          <p:spPr bwMode="auto">
            <a:xfrm>
              <a:off x="4432320" y="40496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19" hidden="0"/>
            <p:cNvSpPr/>
            <p:nvPr isPhoto="0" userDrawn="0"/>
          </p:nvSpPr>
          <p:spPr bwMode="auto">
            <a:xfrm>
              <a:off x="5346720" y="40496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0" hidden="0"/>
            <p:cNvSpPr/>
            <p:nvPr isPhoto="0" userDrawn="0"/>
          </p:nvSpPr>
          <p:spPr bwMode="auto">
            <a:xfrm>
              <a:off x="6261120" y="4049640"/>
              <a:ext cx="910800" cy="91080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1" hidden="0"/>
            <p:cNvSpPr/>
            <p:nvPr isPhoto="0" userDrawn="0"/>
          </p:nvSpPr>
          <p:spPr bwMode="auto">
            <a:xfrm>
              <a:off x="4432320" y="4964038"/>
              <a:ext cx="910800" cy="910800"/>
            </a:xfrm>
            <a:prstGeom prst="rect">
              <a:avLst/>
            </a:prstGeom>
            <a:solidFill>
              <a:srgbClr val="00FFFF"/>
            </a:solidFill>
            <a:ln w="1260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2" hidden="0"/>
            <p:cNvSpPr/>
            <p:nvPr isPhoto="0" userDrawn="0"/>
          </p:nvSpPr>
          <p:spPr bwMode="auto">
            <a:xfrm>
              <a:off x="7175520" y="4049640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3" hidden="0"/>
            <p:cNvSpPr/>
            <p:nvPr isPhoto="0" userDrawn="0"/>
          </p:nvSpPr>
          <p:spPr bwMode="auto">
            <a:xfrm>
              <a:off x="5346720" y="4964038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CustomShape 24" hidden="0"/>
            <p:cNvSpPr/>
            <p:nvPr isPhoto="0" userDrawn="0"/>
          </p:nvSpPr>
          <p:spPr bwMode="auto">
            <a:xfrm>
              <a:off x="6261120" y="4964038"/>
              <a:ext cx="910800" cy="910800"/>
            </a:xfrm>
            <a:prstGeom prst="rect">
              <a:avLst/>
            </a:prstGeom>
            <a:blipFill>
              <a:blip r:embed="rId3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5" hidden="0"/>
            <p:cNvSpPr/>
            <p:nvPr isPhoto="0" userDrawn="0"/>
          </p:nvSpPr>
          <p:spPr bwMode="auto">
            <a:xfrm>
              <a:off x="7175520" y="4964038"/>
              <a:ext cx="910800" cy="910800"/>
            </a:xfrm>
            <a:prstGeom prst="rect">
              <a:avLst/>
            </a:prstGeom>
            <a:blipFill>
              <a:blip r:embed="rId2"/>
              <a:tile/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Line 26" hidden="0"/>
            <p:cNvSpPr/>
            <p:nvPr isPhoto="0" userDrawn="0"/>
          </p:nvSpPr>
          <p:spPr bwMode="auto">
            <a:xfrm flipH="1" flipV="1">
              <a:off x="4809960" y="2751120"/>
              <a:ext cx="536400" cy="15552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Line 27" hidden="0"/>
            <p:cNvSpPr/>
            <p:nvPr isPhoto="0" userDrawn="0"/>
          </p:nvSpPr>
          <p:spPr bwMode="auto">
            <a:xfrm flipV="1">
              <a:off x="5346360" y="2522518"/>
              <a:ext cx="530280" cy="38412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Line 28" hidden="0"/>
            <p:cNvSpPr/>
            <p:nvPr isPhoto="0" userDrawn="0"/>
          </p:nvSpPr>
          <p:spPr bwMode="auto">
            <a:xfrm flipV="1">
              <a:off x="6489360" y="4275000"/>
              <a:ext cx="454320" cy="460438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29" hidden="0"/>
            <p:cNvSpPr/>
            <p:nvPr isPhoto="0" userDrawn="0"/>
          </p:nvSpPr>
          <p:spPr bwMode="auto">
            <a:xfrm>
              <a:off x="5880240" y="1611360"/>
              <a:ext cx="3095280" cy="2663639"/>
            </a:xfrm>
            <a:custGeom>
              <a:avLst/>
              <a:gdLst/>
              <a:ahLst/>
              <a:cxnLst/>
              <a:rect l="l" t="t" r="r" b="b"/>
              <a:pathLst>
                <a:path w="1952" h="1680" fill="norm" stroke="1" extrusionOk="0">
                  <a:moveTo>
                    <a:pt x="0" y="528"/>
                  </a:moveTo>
                  <a:cubicBezTo>
                    <a:pt x="420" y="264"/>
                    <a:pt x="840" y="0"/>
                    <a:pt x="1152" y="96"/>
                  </a:cubicBezTo>
                  <a:cubicBezTo>
                    <a:pt x="1464" y="192"/>
                    <a:pt x="1952" y="840"/>
                    <a:pt x="1872" y="1104"/>
                  </a:cubicBezTo>
                  <a:cubicBezTo>
                    <a:pt x="1792" y="1368"/>
                    <a:pt x="872" y="1584"/>
                    <a:pt x="672" y="1680"/>
                  </a:cubicBezTo>
                </a:path>
              </a:pathLst>
            </a:custGeom>
            <a:noFill/>
            <a:ln w="38160">
              <a:solidFill>
                <a:srgbClr val="FF00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Line 30" hidden="0"/>
            <p:cNvSpPr/>
            <p:nvPr isPhoto="0" userDrawn="0"/>
          </p:nvSpPr>
          <p:spPr bwMode="auto">
            <a:xfrm flipH="1" flipV="1">
              <a:off x="4657680" y="5189400"/>
              <a:ext cx="384120" cy="460438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Line 31" hidden="0"/>
            <p:cNvSpPr/>
            <p:nvPr isPhoto="0" userDrawn="0"/>
          </p:nvSpPr>
          <p:spPr bwMode="auto">
            <a:xfrm flipV="1">
              <a:off x="7175160" y="2522518"/>
              <a:ext cx="530280" cy="38412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Line 32" hidden="0"/>
            <p:cNvSpPr/>
            <p:nvPr isPhoto="0" userDrawn="0"/>
          </p:nvSpPr>
          <p:spPr bwMode="auto">
            <a:xfrm flipH="1" flipV="1">
              <a:off x="6638760" y="2446200"/>
              <a:ext cx="384120" cy="460438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Line 33" hidden="0"/>
            <p:cNvSpPr/>
            <p:nvPr isPhoto="0" userDrawn="0"/>
          </p:nvSpPr>
          <p:spPr bwMode="auto">
            <a:xfrm flipH="1">
              <a:off x="5648038" y="3516120"/>
              <a:ext cx="2060640" cy="0"/>
            </a:xfrm>
            <a:prstGeom prst="line">
              <a:avLst/>
            </a:prstGeom>
            <a:ln w="5724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Line 34" hidden="0"/>
            <p:cNvSpPr/>
            <p:nvPr isPhoto="0" userDrawn="0"/>
          </p:nvSpPr>
          <p:spPr bwMode="auto">
            <a:xfrm flipH="1" flipV="1">
              <a:off x="6562440" y="5189400"/>
              <a:ext cx="384120" cy="460438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CustomShape 35" hidden="0"/>
            <p:cNvSpPr/>
            <p:nvPr isPhoto="0" userDrawn="0"/>
          </p:nvSpPr>
          <p:spPr bwMode="auto">
            <a:xfrm>
              <a:off x="6794640" y="3516480"/>
              <a:ext cx="2155320" cy="2854080"/>
            </a:xfrm>
            <a:custGeom>
              <a:avLst/>
              <a:gdLst/>
              <a:ahLst/>
              <a:cxnLst/>
              <a:rect l="l" t="t" r="r" b="b"/>
              <a:pathLst>
                <a:path w="1360" h="1800" fill="norm" stroke="1" extrusionOk="0">
                  <a:moveTo>
                    <a:pt x="576" y="0"/>
                  </a:moveTo>
                  <a:cubicBezTo>
                    <a:pt x="952" y="336"/>
                    <a:pt x="1328" y="672"/>
                    <a:pt x="1344" y="960"/>
                  </a:cubicBezTo>
                  <a:cubicBezTo>
                    <a:pt x="1360" y="1248"/>
                    <a:pt x="880" y="1656"/>
                    <a:pt x="672" y="1728"/>
                  </a:cubicBezTo>
                  <a:cubicBezTo>
                    <a:pt x="464" y="1800"/>
                    <a:pt x="192" y="1456"/>
                    <a:pt x="96" y="1392"/>
                  </a:cubicBezTo>
                  <a:cubicBezTo>
                    <a:pt x="0" y="1328"/>
                    <a:pt x="48" y="1336"/>
                    <a:pt x="96" y="1344"/>
                  </a:cubicBezTo>
                </a:path>
              </a:pathLst>
            </a:custGeom>
            <a:noFill/>
            <a:ln w="38160">
              <a:solidFill>
                <a:srgbClr val="FF00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" name="Line 36" hidden="0"/>
            <p:cNvSpPr/>
            <p:nvPr isPhoto="0" userDrawn="0"/>
          </p:nvSpPr>
          <p:spPr bwMode="auto">
            <a:xfrm flipH="1" flipV="1">
              <a:off x="7629480" y="4351320"/>
              <a:ext cx="79200" cy="12222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Line 37" hidden="0"/>
            <p:cNvSpPr/>
            <p:nvPr isPhoto="0" userDrawn="0"/>
          </p:nvSpPr>
          <p:spPr bwMode="auto">
            <a:xfrm flipH="1">
              <a:off x="7019640" y="5573520"/>
              <a:ext cx="689040" cy="73079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Line 38" hidden="0"/>
            <p:cNvSpPr/>
            <p:nvPr isPhoto="0" userDrawn="0"/>
          </p:nvSpPr>
          <p:spPr bwMode="auto">
            <a:xfrm flipH="1" flipV="1">
              <a:off x="6791038" y="4275000"/>
              <a:ext cx="765360" cy="792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Line 39" hidden="0"/>
            <p:cNvSpPr/>
            <p:nvPr isPhoto="0" userDrawn="0"/>
          </p:nvSpPr>
          <p:spPr bwMode="auto">
            <a:xfrm flipH="1" flipV="1">
              <a:off x="6410160" y="4655880"/>
              <a:ext cx="79200" cy="460438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Line 40" hidden="0"/>
            <p:cNvSpPr/>
            <p:nvPr isPhoto="0" userDrawn="0"/>
          </p:nvSpPr>
          <p:spPr bwMode="auto">
            <a:xfrm flipV="1">
              <a:off x="5803560" y="4275000"/>
              <a:ext cx="0" cy="114624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Line 41" hidden="0"/>
            <p:cNvSpPr/>
            <p:nvPr isPhoto="0" userDrawn="0"/>
          </p:nvSpPr>
          <p:spPr bwMode="auto">
            <a:xfrm flipH="1" flipV="1">
              <a:off x="4886279" y="3665518"/>
              <a:ext cx="79200" cy="91728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Line 42" hidden="0"/>
            <p:cNvSpPr/>
            <p:nvPr isPhoto="0" userDrawn="0"/>
          </p:nvSpPr>
          <p:spPr bwMode="auto">
            <a:xfrm flipH="1" flipV="1">
              <a:off x="4962240" y="4427280"/>
              <a:ext cx="841320" cy="106992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Line 43" hidden="0"/>
            <p:cNvSpPr/>
            <p:nvPr isPhoto="0" userDrawn="0"/>
          </p:nvSpPr>
          <p:spPr bwMode="auto">
            <a:xfrm flipH="1">
              <a:off x="4962240" y="4278240"/>
              <a:ext cx="917640" cy="22536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Line 44" hidden="0"/>
            <p:cNvSpPr/>
            <p:nvPr isPhoto="0" userDrawn="0"/>
          </p:nvSpPr>
          <p:spPr bwMode="auto">
            <a:xfrm flipV="1">
              <a:off x="4889160" y="2979720"/>
              <a:ext cx="454320" cy="5364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Line 45" hidden="0"/>
            <p:cNvSpPr/>
            <p:nvPr isPhoto="0" userDrawn="0"/>
          </p:nvSpPr>
          <p:spPr bwMode="auto">
            <a:xfrm flipV="1">
              <a:off x="4965480" y="3512880"/>
              <a:ext cx="682560" cy="7956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Line 46" hidden="0"/>
            <p:cNvSpPr/>
            <p:nvPr isPhoto="0" userDrawn="0"/>
          </p:nvSpPr>
          <p:spPr bwMode="auto">
            <a:xfrm>
              <a:off x="5346360" y="2906639"/>
              <a:ext cx="454320" cy="60624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Line 47" hidden="0"/>
            <p:cNvSpPr/>
            <p:nvPr isPhoto="0" userDrawn="0"/>
          </p:nvSpPr>
          <p:spPr bwMode="auto">
            <a:xfrm flipV="1">
              <a:off x="5956199" y="2446200"/>
              <a:ext cx="682560" cy="792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Line 48" hidden="0"/>
            <p:cNvSpPr/>
            <p:nvPr isPhoto="0" userDrawn="0"/>
          </p:nvSpPr>
          <p:spPr bwMode="auto">
            <a:xfrm flipV="1">
              <a:off x="6717960" y="2979720"/>
              <a:ext cx="454320" cy="46008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Line 49" hidden="0"/>
            <p:cNvSpPr/>
            <p:nvPr isPhoto="0" userDrawn="0"/>
          </p:nvSpPr>
          <p:spPr bwMode="auto">
            <a:xfrm flipV="1">
              <a:off x="7632360" y="2598480"/>
              <a:ext cx="0" cy="84132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Line 50" hidden="0"/>
            <p:cNvSpPr/>
            <p:nvPr isPhoto="0" userDrawn="0"/>
          </p:nvSpPr>
          <p:spPr bwMode="auto">
            <a:xfrm>
              <a:off x="5879880" y="4354200"/>
              <a:ext cx="453960" cy="3780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Line 51" hidden="0"/>
            <p:cNvSpPr/>
            <p:nvPr isPhoto="0" userDrawn="0"/>
          </p:nvSpPr>
          <p:spPr bwMode="auto">
            <a:xfrm flipV="1">
              <a:off x="5803560" y="5189400"/>
              <a:ext cx="606600" cy="30780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Line 52" hidden="0"/>
            <p:cNvSpPr/>
            <p:nvPr isPhoto="0" userDrawn="0"/>
          </p:nvSpPr>
          <p:spPr bwMode="auto">
            <a:xfrm flipV="1">
              <a:off x="5041800" y="5494320"/>
              <a:ext cx="682560" cy="23148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Line 53" hidden="0"/>
            <p:cNvSpPr/>
            <p:nvPr isPhoto="0" userDrawn="0"/>
          </p:nvSpPr>
          <p:spPr bwMode="auto">
            <a:xfrm flipH="1" flipV="1">
              <a:off x="6715080" y="3512880"/>
              <a:ext cx="79200" cy="68904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Line 54" hidden="0"/>
            <p:cNvSpPr/>
            <p:nvPr isPhoto="0" userDrawn="0"/>
          </p:nvSpPr>
          <p:spPr bwMode="auto">
            <a:xfrm flipH="1" flipV="1">
              <a:off x="5800680" y="3589200"/>
              <a:ext cx="79200" cy="689040"/>
            </a:xfrm>
            <a:prstGeom prst="line">
              <a:avLst/>
            </a:prstGeom>
            <a:ln w="50760">
              <a:solidFill>
                <a:srgbClr val="FF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55" hidden="0"/>
            <p:cNvSpPr/>
            <p:nvPr isPhoto="0" userDrawn="0"/>
          </p:nvSpPr>
          <p:spPr bwMode="auto">
            <a:xfrm>
              <a:off x="3860640" y="1611360"/>
              <a:ext cx="4060440" cy="2079360"/>
            </a:xfrm>
            <a:custGeom>
              <a:avLst/>
              <a:gdLst/>
              <a:ahLst/>
              <a:cxnLst/>
              <a:rect l="l" t="t" r="r" b="b"/>
              <a:pathLst>
                <a:path w="2560" h="1312" fill="norm" stroke="1" extrusionOk="0">
                  <a:moveTo>
                    <a:pt x="2376" y="576"/>
                  </a:moveTo>
                  <a:cubicBezTo>
                    <a:pt x="2468" y="600"/>
                    <a:pt x="2560" y="624"/>
                    <a:pt x="2376" y="528"/>
                  </a:cubicBezTo>
                  <a:cubicBezTo>
                    <a:pt x="2192" y="432"/>
                    <a:pt x="1648" y="0"/>
                    <a:pt x="1272" y="0"/>
                  </a:cubicBezTo>
                  <a:cubicBezTo>
                    <a:pt x="896" y="0"/>
                    <a:pt x="240" y="328"/>
                    <a:pt x="120" y="528"/>
                  </a:cubicBezTo>
                  <a:cubicBezTo>
                    <a:pt x="0" y="728"/>
                    <a:pt x="472" y="1088"/>
                    <a:pt x="552" y="1200"/>
                  </a:cubicBezTo>
                  <a:cubicBezTo>
                    <a:pt x="632" y="1312"/>
                    <a:pt x="616" y="1256"/>
                    <a:pt x="600" y="1200"/>
                  </a:cubicBezTo>
                </a:path>
              </a:pathLst>
            </a:custGeom>
            <a:noFill/>
            <a:ln w="38160">
              <a:solidFill>
                <a:srgbClr val="FF00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6" hidden="0"/>
            <p:cNvSpPr/>
            <p:nvPr isPhoto="0" userDrawn="0"/>
          </p:nvSpPr>
          <p:spPr bwMode="auto">
            <a:xfrm>
              <a:off x="5803920" y="5573880"/>
              <a:ext cx="1901520" cy="923400"/>
            </a:xfrm>
            <a:custGeom>
              <a:avLst/>
              <a:gdLst/>
              <a:ahLst/>
              <a:cxnLst/>
              <a:rect l="l" t="t" r="r" b="b"/>
              <a:pathLst>
                <a:path w="1200" h="584" fill="norm" stroke="1" extrusionOk="0">
                  <a:moveTo>
                    <a:pt x="0" y="0"/>
                  </a:moveTo>
                  <a:cubicBezTo>
                    <a:pt x="92" y="284"/>
                    <a:pt x="184" y="568"/>
                    <a:pt x="384" y="576"/>
                  </a:cubicBezTo>
                  <a:cubicBezTo>
                    <a:pt x="584" y="584"/>
                    <a:pt x="1064" y="136"/>
                    <a:pt x="1200" y="48"/>
                  </a:cubicBezTo>
                </a:path>
              </a:pathLst>
            </a:custGeom>
            <a:noFill/>
            <a:ln w="57240">
              <a:solidFill>
                <a:srgbClr val="FF00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0" name="Picture 57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813199" y="54975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58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737240" y="43545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59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575320" y="420228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0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261120" y="50403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1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575320" y="5345279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2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660920" y="34401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3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118119" y="27543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4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651640" y="237348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5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413400" y="237348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6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7404120" y="244944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7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946920" y="283068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68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7404120" y="336384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69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489720" y="336384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0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575320" y="336384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1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642000" y="41259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2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7404120" y="427824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3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261120" y="45831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4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6718320" y="54975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5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7480440" y="5421240"/>
              <a:ext cx="453600" cy="31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9" name="CustomShape 57" hidden="0"/>
            <p:cNvSpPr/>
            <p:nvPr isPhoto="0" userDrawn="0"/>
          </p:nvSpPr>
          <p:spPr bwMode="auto">
            <a:xfrm>
              <a:off x="3809880" y="2550960"/>
              <a:ext cx="910800" cy="2638080"/>
            </a:xfrm>
            <a:custGeom>
              <a:avLst/>
              <a:gdLst/>
              <a:ahLst/>
              <a:cxnLst/>
              <a:rect l="l" t="t" r="r" b="b"/>
              <a:pathLst>
                <a:path w="576" h="1664" fill="norm" stroke="1" extrusionOk="0">
                  <a:moveTo>
                    <a:pt x="536" y="128"/>
                  </a:moveTo>
                  <a:cubicBezTo>
                    <a:pt x="556" y="64"/>
                    <a:pt x="576" y="0"/>
                    <a:pt x="488" y="128"/>
                  </a:cubicBezTo>
                  <a:cubicBezTo>
                    <a:pt x="400" y="256"/>
                    <a:pt x="0" y="640"/>
                    <a:pt x="8" y="896"/>
                  </a:cubicBezTo>
                  <a:cubicBezTo>
                    <a:pt x="16" y="1152"/>
                    <a:pt x="448" y="1536"/>
                    <a:pt x="536" y="1664"/>
                  </a:cubicBezTo>
                </a:path>
              </a:pathLst>
            </a:custGeom>
            <a:noFill/>
            <a:ln w="38160">
              <a:solidFill>
                <a:srgbClr val="FF00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0" name="Picture 77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508640" y="5040360"/>
              <a:ext cx="453600" cy="31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78" descr="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4584600" y="2602080"/>
              <a:ext cx="453600" cy="31248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Outdated Network Classes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912920" y="4239720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758" y="1284063"/>
            <a:ext cx="9144000" cy="609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BGP: </a:t>
            </a:r>
            <a:br>
              <a:rPr/>
            </a:b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External Routing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74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Routing table of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BGP</a:t>
            </a:r>
            <a:endParaRPr lang="ru-RU" sz="3000" b="0" strike="noStrike" spc="0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3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rcRect l="0" t="20463" r="0" b="0"/>
          <a:stretch/>
        </p:blipFill>
        <p:spPr bwMode="auto">
          <a:xfrm flipH="0" flipV="0">
            <a:off x="328679" y="3159124"/>
            <a:ext cx="8600760" cy="1727154"/>
          </a:xfrm>
          <a:prstGeom prst="rect">
            <a:avLst/>
          </a:prstGeom>
          <a:ln>
            <a:noFill/>
          </a:ln>
        </p:spPr>
      </p:pic>
      <p:sp>
        <p:nvSpPr>
          <p:cNvPr id="7" name="" hidden="0"/>
          <p:cNvSpPr txBox="1"/>
          <p:nvPr isPhoto="0" userDrawn="0"/>
        </p:nvSpPr>
        <p:spPr bwMode="auto">
          <a:xfrm flipH="0" flipV="0">
            <a:off x="96874" y="2746374"/>
            <a:ext cx="1492573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/>
              <a:t>Network</a:t>
            </a:r>
            <a:endParaRPr sz="2400" b="1"/>
          </a:p>
        </p:txBody>
      </p:sp>
      <p:sp>
        <p:nvSpPr>
          <p:cNvPr id="8" name="" hidden="0"/>
          <p:cNvSpPr txBox="1"/>
          <p:nvPr isPhoto="0" userDrawn="0"/>
        </p:nvSpPr>
        <p:spPr bwMode="auto">
          <a:xfrm flipH="0" flipV="0">
            <a:off x="2303498" y="2701888"/>
            <a:ext cx="1905000" cy="48898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 b="1"/>
              <a:t>Next router</a:t>
            </a:r>
            <a:endParaRPr sz="2400" b="1"/>
          </a:p>
        </p:txBody>
      </p:sp>
      <p:sp>
        <p:nvSpPr>
          <p:cNvPr id="9" name="" hidden="0"/>
          <p:cNvSpPr txBox="1"/>
          <p:nvPr isPhoto="0" userDrawn="0"/>
        </p:nvSpPr>
        <p:spPr bwMode="auto">
          <a:xfrm flipH="0" flipV="0">
            <a:off x="6573872" y="2670139"/>
            <a:ext cx="920751" cy="48898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 b="1"/>
              <a:t>Path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Homework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500120"/>
            <a:ext cx="8714880" cy="514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Download and view it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BGP-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route table for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MSK-IX </a:t>
            </a:r>
            <a:r>
              <a:rPr lang="en-US" sz="3000" b="0" u="sng" strike="noStrike" spc="0">
                <a:solidFill>
                  <a:srgbClr val="CCCCFF"/>
                </a:solidFill>
                <a:latin typeface="Arial"/>
                <a:hlinkClick r:id="rId2" tooltip="http://www.msk-ix.ru/download/lg/msk_ipv4.txt.gz"/>
              </a:rPr>
              <a:t>http://www.msk-ix.ru/download/lg/msk_ipv4.txt.gz</a:t>
            </a:r>
            <a:endParaRPr/>
          </a:p>
          <a:p>
            <a:pPr marL="339840" indent="-339480">
              <a:lnSpc>
                <a:spcPct val="90000"/>
              </a:lnSpc>
              <a:spcBef>
                <a:spcPts val="748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  <a:tab pos="10331280" algn="l"/>
                <a:tab pos="10780558" algn="l"/>
              </a:tabLst>
              <a:defRPr/>
            </a:pPr>
            <a:endParaRPr lang="ru-RU" sz="3000" b="0" strike="noStrike" spc="0">
              <a:latin typeface="Arial"/>
            </a:endParaRPr>
          </a:p>
          <a:p>
            <a:pPr marL="339840" indent="-339480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You can find information about the autonomous systems of Russian and European providers here </a:t>
            </a:r>
            <a:r>
              <a:rPr lang="en-US" sz="3000" b="0" u="sng" strike="noStrike" spc="0">
                <a:solidFill>
                  <a:srgbClr val="CCCCFF"/>
                </a:solidFill>
                <a:latin typeface="Arial"/>
                <a:hlinkClick r:id="rId3" tooltip="http://www.db.ripe.net/whois"/>
              </a:rPr>
              <a:t>http://www.db.ripe.net/whois</a:t>
            </a:r>
            <a:endParaRPr/>
          </a:p>
          <a:p>
            <a:pPr marL="339840" indent="-339480">
              <a:lnSpc>
                <a:spcPct val="90000"/>
              </a:lnSpc>
              <a:spcBef>
                <a:spcPts val="748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  <a:tab pos="10331280" algn="l"/>
                <a:tab pos="10780558" algn="l"/>
              </a:tabLst>
              <a:defRPr/>
            </a:pPr>
            <a:endParaRPr lang="ru-RU" sz="3000" b="0" strike="noStrike" spc="0">
              <a:latin typeface="Arial"/>
            </a:endParaRPr>
          </a:p>
          <a:p>
            <a:pPr marL="339840" indent="-339480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List of rooms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AS,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connected to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MSK-IX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can be found here: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http://www.msk-ix.ru/members/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Routers</a:t>
            </a:r>
            <a:endParaRPr lang="ru-RU" sz="3900" b="0" strike="noStrike" spc="0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85840" y="1643040"/>
            <a:ext cx="4201920" cy="2999880"/>
          </a:xfrm>
          <a:prstGeom prst="rect">
            <a:avLst/>
          </a:prstGeom>
          <a:ln>
            <a:noFill/>
          </a:ln>
        </p:spPr>
      </p:pic>
      <p:pic>
        <p:nvPicPr>
          <p:cNvPr id="6" name="Picture 3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4643279" y="1285920"/>
            <a:ext cx="4357440" cy="350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Routers</a:t>
            </a:r>
            <a:endParaRPr lang="ru-RU" sz="3900" b="0" strike="noStrike" spc="0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457279" y="1666800"/>
            <a:ext cx="6222600" cy="49762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500" b="1" strike="noStrike" spc="0">
                <a:solidFill>
                  <a:srgbClr val="330066"/>
                </a:solidFill>
                <a:latin typeface="Arial"/>
              </a:rPr>
              <a:t>Router Inside</a:t>
            </a:r>
            <a:endParaRPr lang="ru-RU" sz="35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2884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00000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The main task of a router is to receive a datagram and send it over one of its network interfaces </a:t>
            </a:r>
            <a:endParaRPr lang="ru-RU" sz="2400" b="0" strike="noStrike" spc="0">
              <a:latin typeface="Arial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2564024"/>
            <a:ext cx="9144000" cy="39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Switching methods</a:t>
            </a:r>
            <a:endParaRPr lang="ru-RU" sz="3900" b="0" strike="noStrike" spc="0">
              <a:latin typeface="Arial"/>
            </a:endParaRPr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88606" y="1453269"/>
            <a:ext cx="7320393" cy="554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0" y="1438200"/>
            <a:ext cx="6781320" cy="21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Multiprotocol Label Switching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12929" y="3727809"/>
            <a:ext cx="6248160" cy="23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algn="r">
              <a:lnSpc>
                <a:spcPct val="100000"/>
              </a:lnSpc>
              <a:spcBef>
                <a:spcPts val="7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200" b="0" strike="noStrike" spc="0">
                <a:solidFill>
                  <a:srgbClr val="000000"/>
                </a:solidFill>
                <a:latin typeface="Arial"/>
              </a:rPr>
              <a:t>(MPLS)</a:t>
            </a:r>
            <a:endParaRPr lang="ru-RU" sz="32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8D501449-B8C9-C52C-C09C-4D4A7DAF6BFF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7" name="Picture 4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786720" y="1600200"/>
            <a:ext cx="2047680" cy="36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C20C3858-1293-C6F8-E90C-70CCE5D6E57E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Review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MPLS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Used to speed up packet routing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(RFC 3031)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Idea: use a 20-bit label instead of a variable-length network number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The placemark is placed in the header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 MPLS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between link-layer and network-layer headers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Supports all network and data link layer protocols</a:t>
            </a:r>
            <a:endParaRPr lang="ru-RU" sz="3000" b="0" strike="noStrike" spc="0">
              <a:latin typeface="Arial"/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rcRect l="3663" t="26388" r="5537" b="53472"/>
          <a:stretch/>
        </p:blipFill>
        <p:spPr bwMode="auto">
          <a:xfrm flipH="0" flipV="0">
            <a:off x="500080" y="5165484"/>
            <a:ext cx="8302624" cy="1381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29AD9556-F9A6-24EE-B991-F874D4A04D3E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MPLS Header </a:t>
            </a: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Format 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85800" y="1643040"/>
            <a:ext cx="7238520" cy="25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9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20-bit label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9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EXP:QoS field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,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describing the service class of the package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9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S: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end indicator of multiple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MPLS-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headers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9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TTL: 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Time to Live</a:t>
            </a:r>
            <a:endParaRPr lang="ru-RU" sz="2800" b="0" strike="noStrike" spc="0">
              <a:latin typeface="Arial"/>
            </a:endParaRPr>
          </a:p>
        </p:txBody>
      </p:sp>
      <p:sp>
        <p:nvSpPr>
          <p:cNvPr id="7" name="" hidden="0"/>
          <p:cNvSpPr/>
          <p:nvPr isPhoto="0" userDrawn="0"/>
        </p:nvSpPr>
        <p:spPr bwMode="auto">
          <a:xfrm flipH="0" flipV="0">
            <a:off x="5840713" y="4800890"/>
            <a:ext cx="185478" cy="11341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8" name="" hidden="0"/>
          <p:cNvPicPr>
            <a:picLocks noChangeAspect="1"/>
          </p:cNvPicPr>
          <p:nvPr isPhoto="0" userDrawn="0"/>
        </p:nvPicPr>
        <p:blipFill>
          <a:blip r:embed="rId2"/>
          <a:srcRect l="0" t="18786" r="13826" b="41656"/>
          <a:stretch/>
        </p:blipFill>
        <p:spPr bwMode="auto">
          <a:xfrm flipH="0" flipV="0">
            <a:off x="538903" y="4333874"/>
            <a:ext cx="7871041" cy="1793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6A14D1C2-51A7-04EF-C183-7B02C62D8F41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MPLS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 Routing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3701518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21240" rIns="0" bIns="0">
            <a:noAutofit/>
          </a:bodyPr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The input LSR (Label switching router) of the MPLS domain assigns labels to packets that define their further path in the network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Internal LSRs: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use the label to identify the next router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send the packet to the next LSR (they can change the label)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The output LSR removes MPLS header and routes the packet based on the IP address</a:t>
            </a:r>
            <a:endParaRPr lang="ru-RU" sz="24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br>
              <a:rPr/>
            </a:br>
            <a:br>
              <a:rPr/>
            </a:br>
            <a:br>
              <a:rPr/>
            </a:b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Classless Addressing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444560" y="3352799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64209" y="2517013"/>
            <a:ext cx="8815871" cy="291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3CCA6BE8-474A-A7DE-1BD1-885B98ABA8C0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Forwarding Equivalence Class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14200" y="1500120"/>
            <a:ext cx="8472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The input router assigns labels based on 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Forwarding Equivalence Classes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FEC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2800" b="0" strike="noStrike" spc="0">
              <a:latin typeface="Arial"/>
            </a:endParaRPr>
          </a:p>
          <a:p>
            <a:pPr marL="394383" indent="-394023">
              <a:lnSpc>
                <a:spcPct val="100000"/>
              </a:lnSpc>
              <a:spcBef>
                <a:spcPts val="69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The package class can be defined as</a:t>
            </a:r>
            <a:r>
              <a:rPr lang="en-US" sz="2800" b="0" strike="noStrike" spc="0">
                <a:solidFill>
                  <a:srgbClr val="000000"/>
                </a:solidFill>
                <a:latin typeface="Arial"/>
              </a:rPr>
              <a:t>:</a:t>
            </a:r>
            <a:endParaRPr lang="ru-RU" sz="28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IP-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source/destination addresses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source/destination ports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by protocol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DSCP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 - </a:t>
            </a: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Differentiated services code point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00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using the input interface</a:t>
            </a:r>
            <a:endParaRPr lang="ru-RU" sz="24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B4DF4963-7CDF-599C-D4E6-70BFABF53B3A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Example</a:t>
            </a:r>
            <a:endParaRPr lang="ru-RU" sz="3900" b="0" strike="noStrike" spc="0">
              <a:latin typeface="Arial"/>
            </a:endParaRPr>
          </a:p>
        </p:txBody>
      </p:sp>
      <p:grpSp>
        <p:nvGrpSpPr>
          <p:cNvPr id="6" name="Group 3" hidden="0"/>
          <p:cNvGrpSpPr/>
          <p:nvPr isPhoto="0" userDrawn="0"/>
        </p:nvGrpSpPr>
        <p:grpSpPr bwMode="auto">
          <a:xfrm>
            <a:off x="1695600" y="3908518"/>
            <a:ext cx="975960" cy="529920"/>
            <a:chOff x="1695600" y="3908518"/>
            <a:chExt cx="975960" cy="529920"/>
          </a:xfrm>
        </p:grpSpPr>
        <p:grpSp>
          <p:nvGrpSpPr>
            <p:cNvPr id="7" name="Group 4" hidden="0"/>
            <p:cNvGrpSpPr/>
            <p:nvPr isPhoto="0" userDrawn="0"/>
          </p:nvGrpSpPr>
          <p:grpSpPr bwMode="auto">
            <a:xfrm>
              <a:off x="1716120" y="3936960"/>
              <a:ext cx="955440" cy="501480"/>
              <a:chOff x="1716120" y="3936960"/>
              <a:chExt cx="955440" cy="501480"/>
            </a:xfrm>
          </p:grpSpPr>
          <p:sp>
            <p:nvSpPr>
              <p:cNvPr id="8" name="CustomShape 5" hidden="0"/>
              <p:cNvSpPr/>
              <p:nvPr isPhoto="0" userDrawn="0"/>
            </p:nvSpPr>
            <p:spPr bwMode="auto">
              <a:xfrm>
                <a:off x="1716120" y="409896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6" hidden="0"/>
              <p:cNvSpPr/>
              <p:nvPr isPhoto="0" userDrawn="0"/>
            </p:nvSpPr>
            <p:spPr bwMode="auto">
              <a:xfrm>
                <a:off x="1727280" y="4118040"/>
                <a:ext cx="937800" cy="320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7" hidden="0"/>
              <p:cNvSpPr/>
              <p:nvPr isPhoto="0" userDrawn="0"/>
            </p:nvSpPr>
            <p:spPr bwMode="auto">
              <a:xfrm>
                <a:off x="1727280" y="3936960"/>
                <a:ext cx="937800" cy="320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" name="CustomShape 8" hidden="0"/>
            <p:cNvSpPr/>
            <p:nvPr isPhoto="0" userDrawn="0"/>
          </p:nvSpPr>
          <p:spPr bwMode="auto">
            <a:xfrm>
              <a:off x="1695600" y="4075200"/>
              <a:ext cx="96480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9" hidden="0"/>
            <p:cNvSpPr/>
            <p:nvPr isPhoto="0" userDrawn="0"/>
          </p:nvSpPr>
          <p:spPr bwMode="auto">
            <a:xfrm>
              <a:off x="1708200" y="4091040"/>
              <a:ext cx="944280" cy="32507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0" hidden="0"/>
            <p:cNvSpPr/>
            <p:nvPr isPhoto="0" userDrawn="0"/>
          </p:nvSpPr>
          <p:spPr bwMode="auto">
            <a:xfrm>
              <a:off x="1708200" y="3908518"/>
              <a:ext cx="944280" cy="325079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" name="Group 11" hidden="0"/>
            <p:cNvGrpSpPr/>
            <p:nvPr isPhoto="0" userDrawn="0"/>
          </p:nvGrpSpPr>
          <p:grpSpPr bwMode="auto">
            <a:xfrm>
              <a:off x="1882800" y="3956040"/>
              <a:ext cx="599399" cy="237960"/>
              <a:chOff x="1882800" y="3956040"/>
              <a:chExt cx="599399" cy="237960"/>
            </a:xfrm>
          </p:grpSpPr>
          <p:grpSp>
            <p:nvGrpSpPr>
              <p:cNvPr id="15" name="Group 12" hidden="0"/>
              <p:cNvGrpSpPr/>
              <p:nvPr isPhoto="0" userDrawn="0"/>
            </p:nvGrpSpPr>
            <p:grpSpPr bwMode="auto">
              <a:xfrm>
                <a:off x="1882800" y="3956040"/>
                <a:ext cx="599399" cy="237960"/>
                <a:chOff x="1882800" y="3956040"/>
                <a:chExt cx="599399" cy="237960"/>
              </a:xfrm>
            </p:grpSpPr>
            <p:sp>
              <p:nvSpPr>
                <p:cNvPr id="16" name="CustomShape 13" hidden="0"/>
                <p:cNvSpPr/>
                <p:nvPr isPhoto="0" userDrawn="0"/>
              </p:nvSpPr>
              <p:spPr bwMode="auto">
                <a:xfrm>
                  <a:off x="1882800" y="39560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" name="CustomShape 14" hidden="0"/>
                <p:cNvSpPr/>
                <p:nvPr isPhoto="0" userDrawn="0"/>
              </p:nvSpPr>
              <p:spPr bwMode="auto">
                <a:xfrm>
                  <a:off x="1882800" y="39560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" name="CustomShape 15" hidden="0"/>
                <p:cNvSpPr/>
                <p:nvPr isPhoto="0" userDrawn="0"/>
              </p:nvSpPr>
              <p:spPr bwMode="auto">
                <a:xfrm>
                  <a:off x="2190600" y="410688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" name="CustomShape 16" hidden="0"/>
                <p:cNvSpPr/>
                <p:nvPr isPhoto="0" userDrawn="0"/>
              </p:nvSpPr>
              <p:spPr bwMode="auto">
                <a:xfrm>
                  <a:off x="2190600" y="410688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0" name="Group 17" hidden="0"/>
              <p:cNvGrpSpPr/>
              <p:nvPr isPhoto="0" userDrawn="0"/>
            </p:nvGrpSpPr>
            <p:grpSpPr bwMode="auto">
              <a:xfrm>
                <a:off x="1895400" y="3956040"/>
                <a:ext cx="566280" cy="237600"/>
                <a:chOff x="1895400" y="3956040"/>
                <a:chExt cx="566280" cy="237600"/>
              </a:xfrm>
            </p:grpSpPr>
            <p:sp>
              <p:nvSpPr>
                <p:cNvPr id="21" name="CustomShape 18" hidden="0"/>
                <p:cNvSpPr/>
                <p:nvPr isPhoto="0" userDrawn="0"/>
              </p:nvSpPr>
              <p:spPr bwMode="auto">
                <a:xfrm>
                  <a:off x="2178000" y="39560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" name="CustomShape 19" hidden="0"/>
                <p:cNvSpPr/>
                <p:nvPr isPhoto="0" userDrawn="0"/>
              </p:nvSpPr>
              <p:spPr bwMode="auto">
                <a:xfrm>
                  <a:off x="2178000" y="39560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" name="CustomShape 20" hidden="0"/>
                <p:cNvSpPr/>
                <p:nvPr isPhoto="0" userDrawn="0"/>
              </p:nvSpPr>
              <p:spPr bwMode="auto">
                <a:xfrm>
                  <a:off x="1895400" y="4089240"/>
                  <a:ext cx="272520" cy="1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" name="CustomShape 21" hidden="0"/>
                <p:cNvSpPr/>
                <p:nvPr isPhoto="0" userDrawn="0"/>
              </p:nvSpPr>
              <p:spPr bwMode="auto">
                <a:xfrm>
                  <a:off x="1895400" y="4089240"/>
                  <a:ext cx="272520" cy="1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25" name="Group 22" hidden="0"/>
          <p:cNvGrpSpPr/>
          <p:nvPr isPhoto="0" userDrawn="0"/>
        </p:nvGrpSpPr>
        <p:grpSpPr bwMode="auto">
          <a:xfrm>
            <a:off x="3830760" y="3141720"/>
            <a:ext cx="975960" cy="531360"/>
            <a:chOff x="3830760" y="3141720"/>
            <a:chExt cx="975960" cy="531360"/>
          </a:xfrm>
        </p:grpSpPr>
        <p:grpSp>
          <p:nvGrpSpPr>
            <p:cNvPr id="26" name="Group 23" hidden="0"/>
            <p:cNvGrpSpPr/>
            <p:nvPr isPhoto="0" userDrawn="0"/>
          </p:nvGrpSpPr>
          <p:grpSpPr bwMode="auto">
            <a:xfrm>
              <a:off x="3851280" y="3170160"/>
              <a:ext cx="955440" cy="502920"/>
              <a:chOff x="3851280" y="3170160"/>
              <a:chExt cx="955440" cy="502920"/>
            </a:xfrm>
          </p:grpSpPr>
          <p:sp>
            <p:nvSpPr>
              <p:cNvPr id="27" name="CustomShape 24" hidden="0"/>
              <p:cNvSpPr/>
              <p:nvPr isPhoto="0" userDrawn="0"/>
            </p:nvSpPr>
            <p:spPr bwMode="auto">
              <a:xfrm>
                <a:off x="3851280" y="333216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" name="CustomShape 25" hidden="0"/>
              <p:cNvSpPr/>
              <p:nvPr isPhoto="0" userDrawn="0"/>
            </p:nvSpPr>
            <p:spPr bwMode="auto">
              <a:xfrm>
                <a:off x="3862440" y="335124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" name="CustomShape 26" hidden="0"/>
              <p:cNvSpPr/>
              <p:nvPr isPhoto="0" userDrawn="0"/>
            </p:nvSpPr>
            <p:spPr bwMode="auto">
              <a:xfrm>
                <a:off x="3862440" y="317016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" name="CustomShape 27" hidden="0"/>
            <p:cNvSpPr/>
            <p:nvPr isPhoto="0" userDrawn="0"/>
          </p:nvSpPr>
          <p:spPr bwMode="auto">
            <a:xfrm>
              <a:off x="3830760" y="3308400"/>
              <a:ext cx="96480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CustomShape 28" hidden="0"/>
            <p:cNvSpPr/>
            <p:nvPr isPhoto="0" userDrawn="0"/>
          </p:nvSpPr>
          <p:spPr bwMode="auto">
            <a:xfrm>
              <a:off x="3843360" y="3324240"/>
              <a:ext cx="944280" cy="3265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CustomShape 29" hidden="0"/>
            <p:cNvSpPr/>
            <p:nvPr isPhoto="0" userDrawn="0"/>
          </p:nvSpPr>
          <p:spPr bwMode="auto">
            <a:xfrm>
              <a:off x="3843360" y="3141720"/>
              <a:ext cx="944280" cy="326520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3" name="Group 30" hidden="0"/>
            <p:cNvGrpSpPr/>
            <p:nvPr isPhoto="0" userDrawn="0"/>
          </p:nvGrpSpPr>
          <p:grpSpPr bwMode="auto">
            <a:xfrm>
              <a:off x="4017960" y="3189240"/>
              <a:ext cx="599399" cy="239400"/>
              <a:chOff x="4017960" y="3189240"/>
              <a:chExt cx="599399" cy="239400"/>
            </a:xfrm>
          </p:grpSpPr>
          <p:grpSp>
            <p:nvGrpSpPr>
              <p:cNvPr id="34" name="Group 31" hidden="0"/>
              <p:cNvGrpSpPr/>
              <p:nvPr isPhoto="0" userDrawn="0"/>
            </p:nvGrpSpPr>
            <p:grpSpPr bwMode="auto">
              <a:xfrm>
                <a:off x="4017960" y="3189240"/>
                <a:ext cx="599399" cy="239400"/>
                <a:chOff x="4017960" y="3189240"/>
                <a:chExt cx="599399" cy="239400"/>
              </a:xfrm>
            </p:grpSpPr>
            <p:sp>
              <p:nvSpPr>
                <p:cNvPr id="35" name="CustomShape 32" hidden="0"/>
                <p:cNvSpPr/>
                <p:nvPr isPhoto="0" userDrawn="0"/>
              </p:nvSpPr>
              <p:spPr bwMode="auto">
                <a:xfrm>
                  <a:off x="4017960" y="31892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6" name="CustomShape 33" hidden="0"/>
                <p:cNvSpPr/>
                <p:nvPr isPhoto="0" userDrawn="0"/>
              </p:nvSpPr>
              <p:spPr bwMode="auto">
                <a:xfrm>
                  <a:off x="4017960" y="31892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" name="CustomShape 34" hidden="0"/>
                <p:cNvSpPr/>
                <p:nvPr isPhoto="0" userDrawn="0"/>
              </p:nvSpPr>
              <p:spPr bwMode="auto">
                <a:xfrm>
                  <a:off x="4325760" y="3341518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" name="CustomShape 35" hidden="0"/>
                <p:cNvSpPr/>
                <p:nvPr isPhoto="0" userDrawn="0"/>
              </p:nvSpPr>
              <p:spPr bwMode="auto">
                <a:xfrm>
                  <a:off x="4325760" y="3341518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39" name="Group 36" hidden="0"/>
              <p:cNvGrpSpPr/>
              <p:nvPr isPhoto="0" userDrawn="0"/>
            </p:nvGrpSpPr>
            <p:grpSpPr bwMode="auto">
              <a:xfrm>
                <a:off x="4030560" y="3189240"/>
                <a:ext cx="566280" cy="239400"/>
                <a:chOff x="4030560" y="3189240"/>
                <a:chExt cx="566280" cy="239400"/>
              </a:xfrm>
            </p:grpSpPr>
            <p:sp>
              <p:nvSpPr>
                <p:cNvPr id="40" name="CustomShape 37" hidden="0"/>
                <p:cNvSpPr/>
                <p:nvPr isPhoto="0" userDrawn="0"/>
              </p:nvSpPr>
              <p:spPr bwMode="auto">
                <a:xfrm>
                  <a:off x="4313160" y="31892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1" name="CustomShape 38" hidden="0"/>
                <p:cNvSpPr/>
                <p:nvPr isPhoto="0" userDrawn="0"/>
              </p:nvSpPr>
              <p:spPr bwMode="auto">
                <a:xfrm>
                  <a:off x="4313160" y="31892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" name="CustomShape 39" hidden="0"/>
                <p:cNvSpPr/>
                <p:nvPr isPhoto="0" userDrawn="0"/>
              </p:nvSpPr>
              <p:spPr bwMode="auto">
                <a:xfrm>
                  <a:off x="4030560" y="332280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" name="CustomShape 40" hidden="0"/>
                <p:cNvSpPr/>
                <p:nvPr isPhoto="0" userDrawn="0"/>
              </p:nvSpPr>
              <p:spPr bwMode="auto">
                <a:xfrm>
                  <a:off x="4030560" y="332280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44" name="Group 41" hidden="0"/>
          <p:cNvGrpSpPr/>
          <p:nvPr isPhoto="0" userDrawn="0"/>
        </p:nvGrpSpPr>
        <p:grpSpPr bwMode="auto">
          <a:xfrm>
            <a:off x="3100320" y="4908600"/>
            <a:ext cx="976320" cy="529920"/>
            <a:chOff x="3100320" y="4908600"/>
            <a:chExt cx="976320" cy="529920"/>
          </a:xfrm>
        </p:grpSpPr>
        <p:grpSp>
          <p:nvGrpSpPr>
            <p:cNvPr id="45" name="Group 42" hidden="0"/>
            <p:cNvGrpSpPr/>
            <p:nvPr isPhoto="0" userDrawn="0"/>
          </p:nvGrpSpPr>
          <p:grpSpPr bwMode="auto">
            <a:xfrm>
              <a:off x="3121200" y="4937038"/>
              <a:ext cx="955440" cy="501480"/>
              <a:chOff x="3121200" y="4937038"/>
              <a:chExt cx="955440" cy="501480"/>
            </a:xfrm>
          </p:grpSpPr>
          <p:sp>
            <p:nvSpPr>
              <p:cNvPr id="46" name="CustomShape 43" hidden="0"/>
              <p:cNvSpPr/>
              <p:nvPr isPhoto="0" userDrawn="0"/>
            </p:nvSpPr>
            <p:spPr bwMode="auto">
              <a:xfrm>
                <a:off x="3121200" y="5099038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" name="CustomShape 44" hidden="0"/>
              <p:cNvSpPr/>
              <p:nvPr isPhoto="0" userDrawn="0"/>
            </p:nvSpPr>
            <p:spPr bwMode="auto">
              <a:xfrm>
                <a:off x="3130560" y="5118119"/>
                <a:ext cx="936360" cy="320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" name="CustomShape 45" hidden="0"/>
              <p:cNvSpPr/>
              <p:nvPr isPhoto="0" userDrawn="0"/>
            </p:nvSpPr>
            <p:spPr bwMode="auto">
              <a:xfrm>
                <a:off x="3130560" y="4937038"/>
                <a:ext cx="936360" cy="320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9" name="CustomShape 46" hidden="0"/>
            <p:cNvSpPr/>
            <p:nvPr isPhoto="0" userDrawn="0"/>
          </p:nvSpPr>
          <p:spPr bwMode="auto">
            <a:xfrm>
              <a:off x="3100320" y="5075279"/>
              <a:ext cx="96336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47" hidden="0"/>
            <p:cNvSpPr/>
            <p:nvPr isPhoto="0" userDrawn="0"/>
          </p:nvSpPr>
          <p:spPr bwMode="auto">
            <a:xfrm>
              <a:off x="3112920" y="5091119"/>
              <a:ext cx="942480" cy="3265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48" hidden="0"/>
            <p:cNvSpPr/>
            <p:nvPr isPhoto="0" userDrawn="0"/>
          </p:nvSpPr>
          <p:spPr bwMode="auto">
            <a:xfrm>
              <a:off x="3112920" y="4908600"/>
              <a:ext cx="942480" cy="326520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2" name="Group 49" hidden="0"/>
            <p:cNvGrpSpPr/>
            <p:nvPr isPhoto="0" userDrawn="0"/>
          </p:nvGrpSpPr>
          <p:grpSpPr bwMode="auto">
            <a:xfrm>
              <a:off x="3287880" y="4956119"/>
              <a:ext cx="599399" cy="237960"/>
              <a:chOff x="3287880" y="4956119"/>
              <a:chExt cx="599399" cy="237960"/>
            </a:xfrm>
          </p:grpSpPr>
          <p:grpSp>
            <p:nvGrpSpPr>
              <p:cNvPr id="53" name="Group 50" hidden="0"/>
              <p:cNvGrpSpPr/>
              <p:nvPr isPhoto="0" userDrawn="0"/>
            </p:nvGrpSpPr>
            <p:grpSpPr bwMode="auto">
              <a:xfrm>
                <a:off x="3287880" y="4956119"/>
                <a:ext cx="599399" cy="237960"/>
                <a:chOff x="3287880" y="4956119"/>
                <a:chExt cx="599399" cy="237960"/>
              </a:xfrm>
            </p:grpSpPr>
            <p:sp>
              <p:nvSpPr>
                <p:cNvPr id="54" name="CustomShape 51" hidden="0"/>
                <p:cNvSpPr/>
                <p:nvPr isPhoto="0" userDrawn="0"/>
              </p:nvSpPr>
              <p:spPr bwMode="auto">
                <a:xfrm>
                  <a:off x="3287880" y="4956119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" name="CustomShape 52" hidden="0"/>
                <p:cNvSpPr/>
                <p:nvPr isPhoto="0" userDrawn="0"/>
              </p:nvSpPr>
              <p:spPr bwMode="auto">
                <a:xfrm>
                  <a:off x="3287880" y="4956119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" name="CustomShape 53" hidden="0"/>
                <p:cNvSpPr/>
                <p:nvPr isPhoto="0" userDrawn="0"/>
              </p:nvSpPr>
              <p:spPr bwMode="auto">
                <a:xfrm>
                  <a:off x="3595680" y="510696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7" name="CustomShape 54" hidden="0"/>
                <p:cNvSpPr/>
                <p:nvPr isPhoto="0" userDrawn="0"/>
              </p:nvSpPr>
              <p:spPr bwMode="auto">
                <a:xfrm>
                  <a:off x="3595680" y="510696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8" name="Group 55" hidden="0"/>
              <p:cNvGrpSpPr/>
              <p:nvPr isPhoto="0" userDrawn="0"/>
            </p:nvGrpSpPr>
            <p:grpSpPr bwMode="auto">
              <a:xfrm>
                <a:off x="3300480" y="4956119"/>
                <a:ext cx="564480" cy="237960"/>
                <a:chOff x="3300480" y="4956119"/>
                <a:chExt cx="564480" cy="237960"/>
              </a:xfrm>
            </p:grpSpPr>
            <p:sp>
              <p:nvSpPr>
                <p:cNvPr id="59" name="CustomShape 56" hidden="0"/>
                <p:cNvSpPr/>
                <p:nvPr isPhoto="0" userDrawn="0"/>
              </p:nvSpPr>
              <p:spPr bwMode="auto">
                <a:xfrm>
                  <a:off x="3581280" y="4956119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0" name="CustomShape 57" hidden="0"/>
                <p:cNvSpPr/>
                <p:nvPr isPhoto="0" userDrawn="0"/>
              </p:nvSpPr>
              <p:spPr bwMode="auto">
                <a:xfrm>
                  <a:off x="3581280" y="4956119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" name="CustomShape 58" hidden="0"/>
                <p:cNvSpPr/>
                <p:nvPr isPhoto="0" userDrawn="0"/>
              </p:nvSpPr>
              <p:spPr bwMode="auto">
                <a:xfrm>
                  <a:off x="3300480" y="5089680"/>
                  <a:ext cx="271080" cy="1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" name="CustomShape 59" hidden="0"/>
                <p:cNvSpPr/>
                <p:nvPr isPhoto="0" userDrawn="0"/>
              </p:nvSpPr>
              <p:spPr bwMode="auto">
                <a:xfrm>
                  <a:off x="3300480" y="5089680"/>
                  <a:ext cx="271080" cy="1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63" name="Group 60" hidden="0"/>
          <p:cNvGrpSpPr/>
          <p:nvPr isPhoto="0" userDrawn="0"/>
        </p:nvGrpSpPr>
        <p:grpSpPr bwMode="auto">
          <a:xfrm>
            <a:off x="6318360" y="2925720"/>
            <a:ext cx="975960" cy="531360"/>
            <a:chOff x="6318360" y="2925720"/>
            <a:chExt cx="975960" cy="531360"/>
          </a:xfrm>
        </p:grpSpPr>
        <p:grpSp>
          <p:nvGrpSpPr>
            <p:cNvPr id="64" name="Group 61" hidden="0"/>
            <p:cNvGrpSpPr/>
            <p:nvPr isPhoto="0" userDrawn="0"/>
          </p:nvGrpSpPr>
          <p:grpSpPr bwMode="auto">
            <a:xfrm>
              <a:off x="6338880" y="2954160"/>
              <a:ext cx="955440" cy="502920"/>
              <a:chOff x="6338880" y="2954160"/>
              <a:chExt cx="955440" cy="502920"/>
            </a:xfrm>
          </p:grpSpPr>
          <p:sp>
            <p:nvSpPr>
              <p:cNvPr id="65" name="CustomShape 62" hidden="0"/>
              <p:cNvSpPr/>
              <p:nvPr isPhoto="0" userDrawn="0"/>
            </p:nvSpPr>
            <p:spPr bwMode="auto">
              <a:xfrm>
                <a:off x="6338880" y="311616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" name="CustomShape 63" hidden="0"/>
              <p:cNvSpPr/>
              <p:nvPr isPhoto="0" userDrawn="0"/>
            </p:nvSpPr>
            <p:spPr bwMode="auto">
              <a:xfrm>
                <a:off x="6350038" y="313524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CustomShape 64" hidden="0"/>
              <p:cNvSpPr/>
              <p:nvPr isPhoto="0" userDrawn="0"/>
            </p:nvSpPr>
            <p:spPr bwMode="auto">
              <a:xfrm>
                <a:off x="6350038" y="295416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8" name="CustomShape 65" hidden="0"/>
            <p:cNvSpPr/>
            <p:nvPr isPhoto="0" userDrawn="0"/>
          </p:nvSpPr>
          <p:spPr bwMode="auto">
            <a:xfrm>
              <a:off x="6318360" y="3092400"/>
              <a:ext cx="96480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66" hidden="0"/>
            <p:cNvSpPr/>
            <p:nvPr isPhoto="0" userDrawn="0"/>
          </p:nvSpPr>
          <p:spPr bwMode="auto">
            <a:xfrm>
              <a:off x="6330960" y="3108240"/>
              <a:ext cx="944280" cy="3265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67" hidden="0"/>
            <p:cNvSpPr/>
            <p:nvPr isPhoto="0" userDrawn="0"/>
          </p:nvSpPr>
          <p:spPr bwMode="auto">
            <a:xfrm>
              <a:off x="6330960" y="2925720"/>
              <a:ext cx="944280" cy="326520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1" name="Group 68" hidden="0"/>
            <p:cNvGrpSpPr/>
            <p:nvPr isPhoto="0" userDrawn="0"/>
          </p:nvGrpSpPr>
          <p:grpSpPr bwMode="auto">
            <a:xfrm>
              <a:off x="6505560" y="2973240"/>
              <a:ext cx="599760" cy="239760"/>
              <a:chOff x="6505560" y="2973240"/>
              <a:chExt cx="599760" cy="239760"/>
            </a:xfrm>
          </p:grpSpPr>
          <p:grpSp>
            <p:nvGrpSpPr>
              <p:cNvPr id="72" name="Group 69" hidden="0"/>
              <p:cNvGrpSpPr/>
              <p:nvPr isPhoto="0" userDrawn="0"/>
            </p:nvGrpSpPr>
            <p:grpSpPr bwMode="auto">
              <a:xfrm>
                <a:off x="6505560" y="2973240"/>
                <a:ext cx="599760" cy="239760"/>
                <a:chOff x="6505560" y="2973240"/>
                <a:chExt cx="599760" cy="239760"/>
              </a:xfrm>
            </p:grpSpPr>
            <p:sp>
              <p:nvSpPr>
                <p:cNvPr id="73" name="CustomShape 70" hidden="0"/>
                <p:cNvSpPr/>
                <p:nvPr isPhoto="0" userDrawn="0"/>
              </p:nvSpPr>
              <p:spPr bwMode="auto">
                <a:xfrm>
                  <a:off x="6505560" y="29732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4" name="CustomShape 71" hidden="0"/>
                <p:cNvSpPr/>
                <p:nvPr isPhoto="0" userDrawn="0"/>
              </p:nvSpPr>
              <p:spPr bwMode="auto">
                <a:xfrm>
                  <a:off x="6505560" y="297324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5" name="CustomShape 72" hidden="0"/>
                <p:cNvSpPr/>
                <p:nvPr isPhoto="0" userDrawn="0"/>
              </p:nvSpPr>
              <p:spPr bwMode="auto">
                <a:xfrm>
                  <a:off x="6813720" y="312588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" name="CustomShape 73" hidden="0"/>
                <p:cNvSpPr/>
                <p:nvPr isPhoto="0" userDrawn="0"/>
              </p:nvSpPr>
              <p:spPr bwMode="auto">
                <a:xfrm>
                  <a:off x="6813720" y="312588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77" name="Group 74" hidden="0"/>
              <p:cNvGrpSpPr/>
              <p:nvPr isPhoto="0" userDrawn="0"/>
            </p:nvGrpSpPr>
            <p:grpSpPr bwMode="auto">
              <a:xfrm>
                <a:off x="6518160" y="2973240"/>
                <a:ext cx="566280" cy="239400"/>
                <a:chOff x="6518160" y="2973240"/>
                <a:chExt cx="566280" cy="239400"/>
              </a:xfrm>
            </p:grpSpPr>
            <p:sp>
              <p:nvSpPr>
                <p:cNvPr id="78" name="CustomShape 75" hidden="0"/>
                <p:cNvSpPr/>
                <p:nvPr isPhoto="0" userDrawn="0"/>
              </p:nvSpPr>
              <p:spPr bwMode="auto">
                <a:xfrm>
                  <a:off x="6800760" y="29732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9" name="CustomShape 76" hidden="0"/>
                <p:cNvSpPr/>
                <p:nvPr isPhoto="0" userDrawn="0"/>
              </p:nvSpPr>
              <p:spPr bwMode="auto">
                <a:xfrm>
                  <a:off x="6800760" y="297324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0" name="CustomShape 77" hidden="0"/>
                <p:cNvSpPr/>
                <p:nvPr isPhoto="0" userDrawn="0"/>
              </p:nvSpPr>
              <p:spPr bwMode="auto">
                <a:xfrm>
                  <a:off x="6518160" y="310680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1" name="CustomShape 78" hidden="0"/>
                <p:cNvSpPr/>
                <p:nvPr isPhoto="0" userDrawn="0"/>
              </p:nvSpPr>
              <p:spPr bwMode="auto">
                <a:xfrm>
                  <a:off x="6518160" y="310680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82" name="Group 79" hidden="0"/>
          <p:cNvGrpSpPr/>
          <p:nvPr isPhoto="0" userDrawn="0"/>
        </p:nvGrpSpPr>
        <p:grpSpPr bwMode="auto">
          <a:xfrm>
            <a:off x="4338720" y="4275000"/>
            <a:ext cx="975960" cy="531360"/>
            <a:chOff x="4338720" y="4275000"/>
            <a:chExt cx="975960" cy="531360"/>
          </a:xfrm>
        </p:grpSpPr>
        <p:grpSp>
          <p:nvGrpSpPr>
            <p:cNvPr id="83" name="Group 80" hidden="0"/>
            <p:cNvGrpSpPr/>
            <p:nvPr isPhoto="0" userDrawn="0"/>
          </p:nvGrpSpPr>
          <p:grpSpPr bwMode="auto">
            <a:xfrm>
              <a:off x="4359240" y="4303800"/>
              <a:ext cx="955440" cy="502560"/>
              <a:chOff x="4359240" y="4303800"/>
              <a:chExt cx="955440" cy="502560"/>
            </a:xfrm>
          </p:grpSpPr>
          <p:sp>
            <p:nvSpPr>
              <p:cNvPr id="84" name="CustomShape 81" hidden="0"/>
              <p:cNvSpPr/>
              <p:nvPr isPhoto="0" userDrawn="0"/>
            </p:nvSpPr>
            <p:spPr bwMode="auto">
              <a:xfrm>
                <a:off x="4359240" y="446580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" name="CustomShape 82" hidden="0"/>
              <p:cNvSpPr/>
              <p:nvPr isPhoto="0" userDrawn="0"/>
            </p:nvSpPr>
            <p:spPr bwMode="auto">
              <a:xfrm>
                <a:off x="4370400" y="448452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" name="CustomShape 83" hidden="0"/>
              <p:cNvSpPr/>
              <p:nvPr isPhoto="0" userDrawn="0"/>
            </p:nvSpPr>
            <p:spPr bwMode="auto">
              <a:xfrm>
                <a:off x="4370400" y="4303800"/>
                <a:ext cx="93780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7" name="CustomShape 84" hidden="0"/>
            <p:cNvSpPr/>
            <p:nvPr isPhoto="0" userDrawn="0"/>
          </p:nvSpPr>
          <p:spPr bwMode="auto">
            <a:xfrm>
              <a:off x="4338720" y="4441680"/>
              <a:ext cx="96480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85" hidden="0"/>
            <p:cNvSpPr/>
            <p:nvPr isPhoto="0" userDrawn="0"/>
          </p:nvSpPr>
          <p:spPr bwMode="auto">
            <a:xfrm>
              <a:off x="4351320" y="4457880"/>
              <a:ext cx="944280" cy="3265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86" hidden="0"/>
            <p:cNvSpPr/>
            <p:nvPr isPhoto="0" userDrawn="0"/>
          </p:nvSpPr>
          <p:spPr bwMode="auto">
            <a:xfrm>
              <a:off x="4351320" y="4275000"/>
              <a:ext cx="944280" cy="326520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0" name="Group 87" hidden="0"/>
            <p:cNvGrpSpPr/>
            <p:nvPr isPhoto="0" userDrawn="0"/>
          </p:nvGrpSpPr>
          <p:grpSpPr bwMode="auto">
            <a:xfrm>
              <a:off x="4525920" y="4322880"/>
              <a:ext cx="599760" cy="239400"/>
              <a:chOff x="4525920" y="4322880"/>
              <a:chExt cx="599760" cy="239400"/>
            </a:xfrm>
          </p:grpSpPr>
          <p:grpSp>
            <p:nvGrpSpPr>
              <p:cNvPr id="91" name="Group 88" hidden="0"/>
              <p:cNvGrpSpPr/>
              <p:nvPr isPhoto="0" userDrawn="0"/>
            </p:nvGrpSpPr>
            <p:grpSpPr bwMode="auto">
              <a:xfrm>
                <a:off x="4525920" y="4322880"/>
                <a:ext cx="599760" cy="239400"/>
                <a:chOff x="4525920" y="4322880"/>
                <a:chExt cx="599760" cy="239400"/>
              </a:xfrm>
            </p:grpSpPr>
            <p:sp>
              <p:nvSpPr>
                <p:cNvPr id="92" name="CustomShape 89" hidden="0"/>
                <p:cNvSpPr/>
                <p:nvPr isPhoto="0" userDrawn="0"/>
              </p:nvSpPr>
              <p:spPr bwMode="auto">
                <a:xfrm>
                  <a:off x="4525920" y="432288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3" name="CustomShape 90" hidden="0"/>
                <p:cNvSpPr/>
                <p:nvPr isPhoto="0" userDrawn="0"/>
              </p:nvSpPr>
              <p:spPr bwMode="auto">
                <a:xfrm>
                  <a:off x="4525920" y="432288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4" name="CustomShape 91" hidden="0"/>
                <p:cNvSpPr/>
                <p:nvPr isPhoto="0" userDrawn="0"/>
              </p:nvSpPr>
              <p:spPr bwMode="auto">
                <a:xfrm>
                  <a:off x="4834080" y="447516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5" name="CustomShape 92" hidden="0"/>
                <p:cNvSpPr/>
                <p:nvPr isPhoto="0" userDrawn="0"/>
              </p:nvSpPr>
              <p:spPr bwMode="auto">
                <a:xfrm>
                  <a:off x="4834080" y="447516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6" name="Group 93" hidden="0"/>
              <p:cNvGrpSpPr/>
              <p:nvPr isPhoto="0" userDrawn="0"/>
            </p:nvGrpSpPr>
            <p:grpSpPr bwMode="auto">
              <a:xfrm>
                <a:off x="4538520" y="4322880"/>
                <a:ext cx="566280" cy="239040"/>
                <a:chOff x="4538520" y="4322880"/>
                <a:chExt cx="566280" cy="239040"/>
              </a:xfrm>
            </p:grpSpPr>
            <p:sp>
              <p:nvSpPr>
                <p:cNvPr id="97" name="CustomShape 94" hidden="0"/>
                <p:cNvSpPr/>
                <p:nvPr isPhoto="0" userDrawn="0"/>
              </p:nvSpPr>
              <p:spPr bwMode="auto">
                <a:xfrm>
                  <a:off x="4821119" y="432288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8" name="CustomShape 95" hidden="0"/>
                <p:cNvSpPr/>
                <p:nvPr isPhoto="0" userDrawn="0"/>
              </p:nvSpPr>
              <p:spPr bwMode="auto">
                <a:xfrm>
                  <a:off x="4821119" y="432288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9" name="CustomShape 96" hidden="0"/>
                <p:cNvSpPr/>
                <p:nvPr isPhoto="0" userDrawn="0"/>
              </p:nvSpPr>
              <p:spPr bwMode="auto">
                <a:xfrm>
                  <a:off x="4538520" y="445608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0" name="CustomShape 97" hidden="0"/>
                <p:cNvSpPr/>
                <p:nvPr isPhoto="0" userDrawn="0"/>
              </p:nvSpPr>
              <p:spPr bwMode="auto">
                <a:xfrm>
                  <a:off x="4538520" y="4456080"/>
                  <a:ext cx="27252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101" name="Group 98" hidden="0"/>
          <p:cNvGrpSpPr/>
          <p:nvPr isPhoto="0" userDrawn="0"/>
        </p:nvGrpSpPr>
        <p:grpSpPr bwMode="auto">
          <a:xfrm>
            <a:off x="4848119" y="5329080"/>
            <a:ext cx="976320" cy="531720"/>
            <a:chOff x="4848119" y="5329080"/>
            <a:chExt cx="976320" cy="531720"/>
          </a:xfrm>
        </p:grpSpPr>
        <p:grpSp>
          <p:nvGrpSpPr>
            <p:cNvPr id="102" name="Group 99" hidden="0"/>
            <p:cNvGrpSpPr/>
            <p:nvPr isPhoto="0" userDrawn="0"/>
          </p:nvGrpSpPr>
          <p:grpSpPr bwMode="auto">
            <a:xfrm>
              <a:off x="4869000" y="5357880"/>
              <a:ext cx="955440" cy="502920"/>
              <a:chOff x="4869000" y="5357880"/>
              <a:chExt cx="955440" cy="502920"/>
            </a:xfrm>
          </p:grpSpPr>
          <p:sp>
            <p:nvSpPr>
              <p:cNvPr id="103" name="CustomShape 100" hidden="0"/>
              <p:cNvSpPr/>
              <p:nvPr isPhoto="0" userDrawn="0"/>
            </p:nvSpPr>
            <p:spPr bwMode="auto">
              <a:xfrm>
                <a:off x="4869000" y="551988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CustomShape 101" hidden="0"/>
              <p:cNvSpPr/>
              <p:nvPr isPhoto="0" userDrawn="0"/>
            </p:nvSpPr>
            <p:spPr bwMode="auto">
              <a:xfrm>
                <a:off x="4878360" y="5538960"/>
                <a:ext cx="93636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CustomShape 102" hidden="0"/>
              <p:cNvSpPr/>
              <p:nvPr isPhoto="0" userDrawn="0"/>
            </p:nvSpPr>
            <p:spPr bwMode="auto">
              <a:xfrm>
                <a:off x="4878360" y="5357880"/>
                <a:ext cx="93636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6" name="CustomShape 103" hidden="0"/>
            <p:cNvSpPr/>
            <p:nvPr isPhoto="0" userDrawn="0"/>
          </p:nvSpPr>
          <p:spPr bwMode="auto">
            <a:xfrm>
              <a:off x="4848119" y="5495760"/>
              <a:ext cx="96336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104" hidden="0"/>
            <p:cNvSpPr/>
            <p:nvPr isPhoto="0" userDrawn="0"/>
          </p:nvSpPr>
          <p:spPr bwMode="auto">
            <a:xfrm>
              <a:off x="4861080" y="5511960"/>
              <a:ext cx="942480" cy="326520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105" hidden="0"/>
            <p:cNvSpPr/>
            <p:nvPr isPhoto="0" userDrawn="0"/>
          </p:nvSpPr>
          <p:spPr bwMode="auto">
            <a:xfrm>
              <a:off x="4861080" y="5329080"/>
              <a:ext cx="942480" cy="328319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9" name="Group 106" hidden="0"/>
            <p:cNvGrpSpPr/>
            <p:nvPr isPhoto="0" userDrawn="0"/>
          </p:nvGrpSpPr>
          <p:grpSpPr bwMode="auto">
            <a:xfrm>
              <a:off x="5035680" y="5376960"/>
              <a:ext cx="599399" cy="239400"/>
              <a:chOff x="5035680" y="5376960"/>
              <a:chExt cx="599399" cy="239400"/>
            </a:xfrm>
          </p:grpSpPr>
          <p:grpSp>
            <p:nvGrpSpPr>
              <p:cNvPr id="110" name="Group 107" hidden="0"/>
              <p:cNvGrpSpPr/>
              <p:nvPr isPhoto="0" userDrawn="0"/>
            </p:nvGrpSpPr>
            <p:grpSpPr bwMode="auto">
              <a:xfrm>
                <a:off x="5035680" y="5376960"/>
                <a:ext cx="599399" cy="239400"/>
                <a:chOff x="5035680" y="5376960"/>
                <a:chExt cx="599399" cy="239400"/>
              </a:xfrm>
            </p:grpSpPr>
            <p:sp>
              <p:nvSpPr>
                <p:cNvPr id="111" name="CustomShape 108" hidden="0"/>
                <p:cNvSpPr/>
                <p:nvPr isPhoto="0" userDrawn="0"/>
              </p:nvSpPr>
              <p:spPr bwMode="auto">
                <a:xfrm>
                  <a:off x="5035680" y="537696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2" name="CustomShape 109" hidden="0"/>
                <p:cNvSpPr/>
                <p:nvPr isPhoto="0" userDrawn="0"/>
              </p:nvSpPr>
              <p:spPr bwMode="auto">
                <a:xfrm>
                  <a:off x="5035680" y="537696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3" name="CustomShape 110" hidden="0"/>
                <p:cNvSpPr/>
                <p:nvPr isPhoto="0" userDrawn="0"/>
              </p:nvSpPr>
              <p:spPr bwMode="auto">
                <a:xfrm>
                  <a:off x="5343480" y="552924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4" name="CustomShape 111" hidden="0"/>
                <p:cNvSpPr/>
                <p:nvPr isPhoto="0" userDrawn="0"/>
              </p:nvSpPr>
              <p:spPr bwMode="auto">
                <a:xfrm>
                  <a:off x="5343480" y="552924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5" name="Group 112" hidden="0"/>
              <p:cNvGrpSpPr/>
              <p:nvPr isPhoto="0" userDrawn="0"/>
            </p:nvGrpSpPr>
            <p:grpSpPr bwMode="auto">
              <a:xfrm>
                <a:off x="5048279" y="5376960"/>
                <a:ext cx="564480" cy="239040"/>
                <a:chOff x="5048279" y="5376960"/>
                <a:chExt cx="564480" cy="239040"/>
              </a:xfrm>
            </p:grpSpPr>
            <p:sp>
              <p:nvSpPr>
                <p:cNvPr id="116" name="CustomShape 113" hidden="0"/>
                <p:cNvSpPr/>
                <p:nvPr isPhoto="0" userDrawn="0"/>
              </p:nvSpPr>
              <p:spPr bwMode="auto">
                <a:xfrm>
                  <a:off x="5329080" y="537696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7" name="CustomShape 114" hidden="0"/>
                <p:cNvSpPr/>
                <p:nvPr isPhoto="0" userDrawn="0"/>
              </p:nvSpPr>
              <p:spPr bwMode="auto">
                <a:xfrm>
                  <a:off x="5329080" y="537696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8" name="CustomShape 115" hidden="0"/>
                <p:cNvSpPr/>
                <p:nvPr isPhoto="0" userDrawn="0"/>
              </p:nvSpPr>
              <p:spPr bwMode="auto">
                <a:xfrm>
                  <a:off x="5048279" y="5510160"/>
                  <a:ext cx="27108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19" name="CustomShape 116" hidden="0"/>
                <p:cNvSpPr/>
                <p:nvPr isPhoto="0" userDrawn="0"/>
              </p:nvSpPr>
              <p:spPr bwMode="auto">
                <a:xfrm>
                  <a:off x="5048279" y="5510160"/>
                  <a:ext cx="27108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120" name="Group 117" hidden="0"/>
          <p:cNvGrpSpPr/>
          <p:nvPr isPhoto="0" userDrawn="0"/>
        </p:nvGrpSpPr>
        <p:grpSpPr bwMode="auto">
          <a:xfrm>
            <a:off x="6429240" y="3927600"/>
            <a:ext cx="976320" cy="532800"/>
            <a:chOff x="6429240" y="3927600"/>
            <a:chExt cx="976320" cy="532800"/>
          </a:xfrm>
        </p:grpSpPr>
        <p:grpSp>
          <p:nvGrpSpPr>
            <p:cNvPr id="121" name="Group 118" hidden="0"/>
            <p:cNvGrpSpPr/>
            <p:nvPr isPhoto="0" userDrawn="0"/>
          </p:nvGrpSpPr>
          <p:grpSpPr bwMode="auto">
            <a:xfrm>
              <a:off x="6450120" y="3956040"/>
              <a:ext cx="955440" cy="504360"/>
              <a:chOff x="6450120" y="3956040"/>
              <a:chExt cx="955440" cy="504360"/>
            </a:xfrm>
          </p:grpSpPr>
          <p:sp>
            <p:nvSpPr>
              <p:cNvPr id="122" name="CustomShape 119" hidden="0"/>
              <p:cNvSpPr/>
              <p:nvPr isPhoto="0" userDrawn="0"/>
            </p:nvSpPr>
            <p:spPr bwMode="auto">
              <a:xfrm>
                <a:off x="6450120" y="4118040"/>
                <a:ext cx="955440" cy="182159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9" fill="norm" stroke="1" extrusionOk="0">
                    <a:moveTo>
                      <a:pt x="0" y="0"/>
                    </a:moveTo>
                    <a:lnTo>
                      <a:pt x="148" y="0"/>
                    </a:lnTo>
                    <a:lnTo>
                      <a:pt x="148" y="3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CustomShape 120" hidden="0"/>
              <p:cNvSpPr/>
              <p:nvPr isPhoto="0" userDrawn="0"/>
            </p:nvSpPr>
            <p:spPr bwMode="auto">
              <a:xfrm>
                <a:off x="6461280" y="4138560"/>
                <a:ext cx="93636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CustomShape 121" hidden="0"/>
              <p:cNvSpPr/>
              <p:nvPr isPhoto="0" userDrawn="0"/>
            </p:nvSpPr>
            <p:spPr bwMode="auto">
              <a:xfrm>
                <a:off x="6461280" y="3956040"/>
                <a:ext cx="936360" cy="3218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5" name="CustomShape 122" hidden="0"/>
            <p:cNvSpPr/>
            <p:nvPr isPhoto="0" userDrawn="0"/>
          </p:nvSpPr>
          <p:spPr bwMode="auto">
            <a:xfrm>
              <a:off x="6429240" y="4095720"/>
              <a:ext cx="963360" cy="178920"/>
            </a:xfrm>
            <a:custGeom>
              <a:avLst/>
              <a:gdLst/>
              <a:ahLst/>
              <a:cxnLst/>
              <a:rect l="l" t="t" r="r" b="b"/>
              <a:pathLst>
                <a:path w="150" h="38" fill="norm" stroke="1" extrusionOk="0">
                  <a:moveTo>
                    <a:pt x="0" y="0"/>
                  </a:moveTo>
                  <a:lnTo>
                    <a:pt x="149" y="0"/>
                  </a:lnTo>
                  <a:lnTo>
                    <a:pt x="149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CustomShape 123" hidden="0"/>
            <p:cNvSpPr/>
            <p:nvPr isPhoto="0" userDrawn="0"/>
          </p:nvSpPr>
          <p:spPr bwMode="auto">
            <a:xfrm>
              <a:off x="6442200" y="4110120"/>
              <a:ext cx="942480" cy="32831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CustomShape 124" hidden="0"/>
            <p:cNvSpPr/>
            <p:nvPr isPhoto="0" userDrawn="0"/>
          </p:nvSpPr>
          <p:spPr bwMode="auto">
            <a:xfrm>
              <a:off x="6442200" y="3927600"/>
              <a:ext cx="942480" cy="326520"/>
            </a:xfrm>
            <a:prstGeom prst="ellipse">
              <a:avLst/>
            </a:prstGeom>
            <a:solidFill>
              <a:srgbClr val="00C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8" name="Group 125" hidden="0"/>
            <p:cNvGrpSpPr/>
            <p:nvPr isPhoto="0" userDrawn="0"/>
          </p:nvGrpSpPr>
          <p:grpSpPr bwMode="auto">
            <a:xfrm>
              <a:off x="6616800" y="3975120"/>
              <a:ext cx="599399" cy="239400"/>
              <a:chOff x="6616800" y="3975120"/>
              <a:chExt cx="599399" cy="239400"/>
            </a:xfrm>
          </p:grpSpPr>
          <p:grpSp>
            <p:nvGrpSpPr>
              <p:cNvPr id="129" name="Group 126" hidden="0"/>
              <p:cNvGrpSpPr/>
              <p:nvPr isPhoto="0" userDrawn="0"/>
            </p:nvGrpSpPr>
            <p:grpSpPr bwMode="auto">
              <a:xfrm>
                <a:off x="6616800" y="3975120"/>
                <a:ext cx="599399" cy="239400"/>
                <a:chOff x="6616800" y="3975120"/>
                <a:chExt cx="599399" cy="239400"/>
              </a:xfrm>
            </p:grpSpPr>
            <p:sp>
              <p:nvSpPr>
                <p:cNvPr id="130" name="CustomShape 127" hidden="0"/>
                <p:cNvSpPr/>
                <p:nvPr isPhoto="0" userDrawn="0"/>
              </p:nvSpPr>
              <p:spPr bwMode="auto">
                <a:xfrm>
                  <a:off x="6616800" y="397512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1" name="CustomShape 128" hidden="0"/>
                <p:cNvSpPr/>
                <p:nvPr isPhoto="0" userDrawn="0"/>
              </p:nvSpPr>
              <p:spPr bwMode="auto">
                <a:xfrm>
                  <a:off x="6616800" y="3975120"/>
                  <a:ext cx="26640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20" fill="norm" stroke="1" extrusionOk="0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30" y="10"/>
                      </a:lnTo>
                      <a:lnTo>
                        <a:pt x="41" y="6"/>
                      </a:lnTo>
                      <a:lnTo>
                        <a:pt x="38" y="19"/>
                      </a:lnTo>
                      <a:lnTo>
                        <a:pt x="10" y="19"/>
                      </a:lnTo>
                      <a:lnTo>
                        <a:pt x="22" y="15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2" name="CustomShape 129" hidden="0"/>
                <p:cNvSpPr/>
                <p:nvPr isPhoto="0" userDrawn="0"/>
              </p:nvSpPr>
              <p:spPr bwMode="auto">
                <a:xfrm>
                  <a:off x="6924600" y="412740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3" name="CustomShape 130" hidden="0"/>
                <p:cNvSpPr/>
                <p:nvPr isPhoto="0" userDrawn="0"/>
              </p:nvSpPr>
              <p:spPr bwMode="auto">
                <a:xfrm>
                  <a:off x="6924600" y="4127400"/>
                  <a:ext cx="291600" cy="8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" fill="norm" stroke="1" extrusionOk="0">
                      <a:moveTo>
                        <a:pt x="45" y="13"/>
                      </a:moveTo>
                      <a:lnTo>
                        <a:pt x="34" y="18"/>
                      </a:lnTo>
                      <a:lnTo>
                        <a:pt x="10" y="8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34" y="0"/>
                      </a:lnTo>
                      <a:lnTo>
                        <a:pt x="22" y="5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4" name="Group 131" hidden="0"/>
              <p:cNvGrpSpPr/>
              <p:nvPr isPhoto="0" userDrawn="0"/>
            </p:nvGrpSpPr>
            <p:grpSpPr bwMode="auto">
              <a:xfrm>
                <a:off x="6629400" y="3975120"/>
                <a:ext cx="564840" cy="239040"/>
                <a:chOff x="6629400" y="3975120"/>
                <a:chExt cx="564840" cy="239040"/>
              </a:xfrm>
            </p:grpSpPr>
            <p:sp>
              <p:nvSpPr>
                <p:cNvPr id="135" name="CustomShape 132" hidden="0"/>
                <p:cNvSpPr/>
                <p:nvPr isPhoto="0" userDrawn="0"/>
              </p:nvSpPr>
              <p:spPr bwMode="auto">
                <a:xfrm>
                  <a:off x="6910560" y="397512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6" name="CustomShape 133" hidden="0"/>
                <p:cNvSpPr/>
                <p:nvPr isPhoto="0" userDrawn="0"/>
              </p:nvSpPr>
              <p:spPr bwMode="auto">
                <a:xfrm>
                  <a:off x="6910560" y="3975120"/>
                  <a:ext cx="283680" cy="9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20" fill="norm" stroke="1" extrusionOk="0">
                      <a:moveTo>
                        <a:pt x="0" y="15"/>
                      </a:moveTo>
                      <a:lnTo>
                        <a:pt x="10" y="19"/>
                      </a:lnTo>
                      <a:lnTo>
                        <a:pt x="32" y="6"/>
                      </a:lnTo>
                      <a:lnTo>
                        <a:pt x="44" y="10"/>
                      </a:lnTo>
                      <a:lnTo>
                        <a:pt x="39" y="0"/>
                      </a:lnTo>
                      <a:lnTo>
                        <a:pt x="10" y="0"/>
                      </a:lnTo>
                      <a:lnTo>
                        <a:pt x="24" y="3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7" name="CustomShape 134" hidden="0"/>
                <p:cNvSpPr/>
                <p:nvPr isPhoto="0" userDrawn="0"/>
              </p:nvSpPr>
              <p:spPr bwMode="auto">
                <a:xfrm>
                  <a:off x="6629400" y="4108320"/>
                  <a:ext cx="27108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8" name="CustomShape 135" hidden="0"/>
                <p:cNvSpPr/>
                <p:nvPr isPhoto="0" userDrawn="0"/>
              </p:nvSpPr>
              <p:spPr bwMode="auto">
                <a:xfrm>
                  <a:off x="6629400" y="4108320"/>
                  <a:ext cx="271080" cy="10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23" fill="norm" stroke="1" extrusionOk="0">
                      <a:moveTo>
                        <a:pt x="42" y="3"/>
                      </a:moveTo>
                      <a:lnTo>
                        <a:pt x="31" y="0"/>
                      </a:lnTo>
                      <a:lnTo>
                        <a:pt x="10" y="12"/>
                      </a:lnTo>
                      <a:lnTo>
                        <a:pt x="0" y="8"/>
                      </a:lnTo>
                      <a:lnTo>
                        <a:pt x="3" y="22"/>
                      </a:lnTo>
                      <a:lnTo>
                        <a:pt x="31" y="22"/>
                      </a:lnTo>
                      <a:lnTo>
                        <a:pt x="19" y="17"/>
                      </a:lnTo>
                      <a:lnTo>
                        <a:pt x="42" y="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139" name="CustomShape 136" hidden="0"/>
          <p:cNvSpPr/>
          <p:nvPr isPhoto="0" userDrawn="0"/>
        </p:nvSpPr>
        <p:spPr bwMode="auto">
          <a:xfrm flipV="1">
            <a:off x="2654280" y="3603960"/>
            <a:ext cx="1326960" cy="466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37" hidden="0"/>
          <p:cNvSpPr/>
          <p:nvPr isPhoto="0" userDrawn="0"/>
        </p:nvSpPr>
        <p:spPr bwMode="auto">
          <a:xfrm flipV="1">
            <a:off x="4789440" y="3388320"/>
            <a:ext cx="1679040" cy="997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38" hidden="0"/>
          <p:cNvSpPr/>
          <p:nvPr isPhoto="0" userDrawn="0"/>
        </p:nvSpPr>
        <p:spPr bwMode="auto">
          <a:xfrm>
            <a:off x="2516040" y="4370400"/>
            <a:ext cx="783720" cy="755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39" hidden="0"/>
          <p:cNvSpPr/>
          <p:nvPr isPhoto="0" userDrawn="0"/>
        </p:nvSpPr>
        <p:spPr bwMode="auto">
          <a:xfrm flipV="1">
            <a:off x="4057560" y="4738680"/>
            <a:ext cx="431280" cy="515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40" hidden="0"/>
          <p:cNvSpPr/>
          <p:nvPr isPhoto="0" userDrawn="0"/>
        </p:nvSpPr>
        <p:spPr bwMode="auto">
          <a:xfrm flipV="1">
            <a:off x="5297400" y="4210560"/>
            <a:ext cx="1350720" cy="4107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41" hidden="0"/>
          <p:cNvSpPr/>
          <p:nvPr isPhoto="0" userDrawn="0"/>
        </p:nvSpPr>
        <p:spPr bwMode="auto">
          <a:xfrm>
            <a:off x="3584518" y="5419800"/>
            <a:ext cx="1414080" cy="3744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42" hidden="0"/>
          <p:cNvSpPr/>
          <p:nvPr isPhoto="0" userDrawn="0"/>
        </p:nvSpPr>
        <p:spPr bwMode="auto">
          <a:xfrm flipH="1">
            <a:off x="4525200" y="3605040"/>
            <a:ext cx="124920" cy="7315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43" hidden="0"/>
          <p:cNvSpPr/>
          <p:nvPr isPhoto="0" userDrawn="0"/>
        </p:nvSpPr>
        <p:spPr bwMode="auto">
          <a:xfrm flipV="1">
            <a:off x="5805360" y="4439520"/>
            <a:ext cx="1109160" cy="10537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44" hidden="0"/>
          <p:cNvSpPr/>
          <p:nvPr isPhoto="0" userDrawn="0"/>
        </p:nvSpPr>
        <p:spPr bwMode="auto">
          <a:xfrm flipH="1">
            <a:off x="6878520" y="3389400"/>
            <a:ext cx="259920" cy="614159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Line 145" hidden="0"/>
          <p:cNvSpPr/>
          <p:nvPr isPhoto="0" userDrawn="0"/>
        </p:nvSpPr>
        <p:spPr bwMode="auto">
          <a:xfrm flipV="1">
            <a:off x="7311960" y="3209760"/>
            <a:ext cx="684000" cy="17280"/>
          </a:xfrm>
          <a:prstGeom prst="line">
            <a:avLst/>
          </a:prstGeom>
          <a:ln w="28440">
            <a:solidFill>
              <a:srgbClr val="D8D8E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146" hidden="0"/>
          <p:cNvSpPr/>
          <p:nvPr isPhoto="0" userDrawn="0"/>
        </p:nvSpPr>
        <p:spPr bwMode="auto">
          <a:xfrm flipV="1">
            <a:off x="7397640" y="4243320"/>
            <a:ext cx="684000" cy="17280"/>
          </a:xfrm>
          <a:prstGeom prst="line">
            <a:avLst/>
          </a:prstGeom>
          <a:ln w="28440">
            <a:solidFill>
              <a:srgbClr val="CCCC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Line 147" hidden="0"/>
          <p:cNvSpPr/>
          <p:nvPr isPhoto="0" userDrawn="0"/>
        </p:nvSpPr>
        <p:spPr bwMode="auto">
          <a:xfrm flipV="1">
            <a:off x="961920" y="4267080"/>
            <a:ext cx="788760" cy="158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48" hidden="0"/>
          <p:cNvSpPr/>
          <p:nvPr isPhoto="0" userDrawn="0"/>
        </p:nvSpPr>
        <p:spPr bwMode="auto">
          <a:xfrm>
            <a:off x="4782960" y="3209760"/>
            <a:ext cx="32652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2" name="CustomShape 149" hidden="0"/>
          <p:cNvSpPr/>
          <p:nvPr isPhoto="0" userDrawn="0"/>
        </p:nvSpPr>
        <p:spPr bwMode="auto">
          <a:xfrm>
            <a:off x="4348080" y="373392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3" name="CustomShape 150" hidden="0"/>
          <p:cNvSpPr/>
          <p:nvPr isPhoto="0" userDrawn="0"/>
        </p:nvSpPr>
        <p:spPr bwMode="auto">
          <a:xfrm>
            <a:off x="2830680" y="304488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4" name="CustomShape 151" hidden="0"/>
          <p:cNvSpPr/>
          <p:nvPr isPhoto="0" userDrawn="0"/>
        </p:nvSpPr>
        <p:spPr bwMode="auto">
          <a:xfrm>
            <a:off x="7209000" y="2892599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5" name="CustomShape 152" hidden="0"/>
          <p:cNvSpPr/>
          <p:nvPr isPhoto="0" userDrawn="0"/>
        </p:nvSpPr>
        <p:spPr bwMode="auto">
          <a:xfrm>
            <a:off x="7000920" y="340992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6" name="CustomShape 153" hidden="0"/>
          <p:cNvSpPr/>
          <p:nvPr isPhoto="0" userDrawn="0"/>
        </p:nvSpPr>
        <p:spPr bwMode="auto">
          <a:xfrm>
            <a:off x="2563920" y="373392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1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7" name="CustomShape 154" hidden="0"/>
          <p:cNvSpPr/>
          <p:nvPr isPhoto="0" userDrawn="0"/>
        </p:nvSpPr>
        <p:spPr bwMode="auto">
          <a:xfrm>
            <a:off x="2629080" y="421956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2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8" name="CustomShape 155" hidden="0"/>
          <p:cNvSpPr/>
          <p:nvPr isPhoto="0" userDrawn="0"/>
        </p:nvSpPr>
        <p:spPr bwMode="auto">
          <a:xfrm>
            <a:off x="1457279" y="399240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59" name="CustomShape 156" hidden="0"/>
          <p:cNvSpPr/>
          <p:nvPr isPhoto="0" userDrawn="0"/>
        </p:nvSpPr>
        <p:spPr bwMode="auto">
          <a:xfrm>
            <a:off x="5970600" y="3116160"/>
            <a:ext cx="264600" cy="2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tIns="41399" rIns="82440" bIns="41399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400" b="0" strike="noStrike" spc="0">
                <a:solidFill>
                  <a:srgbClr val="000000"/>
                </a:solidFill>
                <a:latin typeface="Arial"/>
              </a:rPr>
              <a:t>3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60" name="CustomShape 157" hidden="0"/>
          <p:cNvSpPr/>
          <p:nvPr isPhoto="0" userDrawn="0"/>
        </p:nvSpPr>
        <p:spPr bwMode="auto">
          <a:xfrm>
            <a:off x="995400" y="4495680"/>
            <a:ext cx="609120" cy="228240"/>
          </a:xfrm>
          <a:prstGeom prst="rect">
            <a:avLst/>
          </a:pr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58" hidden="0"/>
          <p:cNvSpPr/>
          <p:nvPr isPhoto="0" userDrawn="0"/>
        </p:nvSpPr>
        <p:spPr bwMode="auto">
          <a:xfrm>
            <a:off x="3357720" y="3916440"/>
            <a:ext cx="609120" cy="228240"/>
          </a:xfrm>
          <a:prstGeom prst="rect">
            <a:avLst/>
          </a:pr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59" hidden="0"/>
          <p:cNvSpPr/>
          <p:nvPr isPhoto="0" userDrawn="0"/>
        </p:nvSpPr>
        <p:spPr bwMode="auto">
          <a:xfrm>
            <a:off x="3052800" y="3916440"/>
            <a:ext cx="456840" cy="2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200" b="0" strike="noStrike" spc="0">
                <a:solidFill>
                  <a:srgbClr val="000000"/>
                </a:solidFill>
                <a:latin typeface="Times New Roman"/>
              </a:rPr>
              <a:t>50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163" name="CustomShape 160" hidden="0"/>
          <p:cNvSpPr/>
          <p:nvPr isPhoto="0" userDrawn="0"/>
        </p:nvSpPr>
        <p:spPr bwMode="auto">
          <a:xfrm>
            <a:off x="3129120" y="3916440"/>
            <a:ext cx="228240" cy="228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61" hidden="0"/>
          <p:cNvSpPr/>
          <p:nvPr isPhoto="0" userDrawn="0"/>
        </p:nvSpPr>
        <p:spPr bwMode="auto">
          <a:xfrm>
            <a:off x="5567400" y="3505320"/>
            <a:ext cx="609120" cy="228240"/>
          </a:xfrm>
          <a:prstGeom prst="rect">
            <a:avLst/>
          </a:pr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62" hidden="0"/>
          <p:cNvSpPr/>
          <p:nvPr isPhoto="0" userDrawn="0"/>
        </p:nvSpPr>
        <p:spPr bwMode="auto">
          <a:xfrm>
            <a:off x="5262480" y="3505320"/>
            <a:ext cx="456840" cy="2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200" b="0" strike="noStrike" spc="0">
                <a:solidFill>
                  <a:srgbClr val="000000"/>
                </a:solidFill>
                <a:latin typeface="Times New Roman"/>
              </a:rPr>
              <a:t>40</a:t>
            </a:r>
            <a:endParaRPr lang="ru-RU" sz="1200" b="0" strike="noStrike" spc="0">
              <a:latin typeface="Arial"/>
            </a:endParaRPr>
          </a:p>
        </p:txBody>
      </p:sp>
      <p:sp>
        <p:nvSpPr>
          <p:cNvPr id="166" name="CustomShape 163" hidden="0"/>
          <p:cNvSpPr/>
          <p:nvPr isPhoto="0" userDrawn="0"/>
        </p:nvSpPr>
        <p:spPr bwMode="auto">
          <a:xfrm>
            <a:off x="5338800" y="3505320"/>
            <a:ext cx="228240" cy="228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64" hidden="0"/>
          <p:cNvSpPr/>
          <p:nvPr isPhoto="0" userDrawn="0"/>
        </p:nvSpPr>
        <p:spPr bwMode="auto">
          <a:xfrm>
            <a:off x="7396200" y="3352680"/>
            <a:ext cx="609120" cy="228240"/>
          </a:xfrm>
          <a:prstGeom prst="rect">
            <a:avLst/>
          </a:prstGeom>
          <a:solidFill>
            <a:srgbClr val="CC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638680" y="2197080"/>
            <a:ext cx="2387518" cy="990720"/>
          </a:xfrm>
          <a:prstGeom prst="rect">
            <a:avLst/>
          </a:prstGeom>
          <a:ln>
            <a:noFill/>
          </a:ln>
        </p:spPr>
      </p:pic>
      <p:pic>
        <p:nvPicPr>
          <p:cNvPr id="169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971800" y="2209680"/>
            <a:ext cx="2603518" cy="1003320"/>
          </a:xfrm>
          <a:prstGeom prst="rect">
            <a:avLst/>
          </a:prstGeom>
          <a:ln>
            <a:noFill/>
          </a:ln>
        </p:spPr>
      </p:pic>
      <p:pic>
        <p:nvPicPr>
          <p:cNvPr id="170" name="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533520" y="2971800"/>
            <a:ext cx="2171880" cy="12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571680" y="2000160"/>
            <a:ext cx="5643360" cy="128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IPv6 protocol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227FA148-2FE5-FC7A-BB56-5AD48CEF1FC3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072038" y="2571840"/>
            <a:ext cx="3107880" cy="310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IPv6 Protocol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71758"/>
            <a:ext cx="8229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IPv4 → IPv6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Address – 16 bytes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Reasons for switching to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Ipv6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insufficient 32-bit address space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overgrowth of routing tables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complexity of mass IP address changes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relative complexity of processing IPv4 packet headers</a:t>
            </a:r>
            <a:endParaRPr lang="ru-RU" sz="2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500" b="1" strike="noStrike" spc="0">
                <a:solidFill>
                  <a:srgbClr val="330066"/>
                </a:solidFill>
                <a:latin typeface="Arial"/>
              </a:rPr>
              <a:t>Address Space Growth</a:t>
            </a:r>
            <a:endParaRPr lang="ru-RU" sz="3500" b="0" strike="noStrike" spc="0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260360" y="1719360"/>
            <a:ext cx="6622560" cy="441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IPv6: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Addresses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8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They are written as 8 two-byte numbers: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2001:0db8:0049:0000:ab00:0000:0000:0102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9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Record abbreviations: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2001:0db8:0000:0000:0000:0000:1428:57ab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2001:0db8:0000:0000:0000::1428:57ab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2001:0db8:0:0:0:0:1428:57ab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2001:0db8:0:0::1428:57ab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2001:0db8::1428:57ab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9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de-DE" sz="2600" b="0" strike="noStrike" spc="0">
                <a:solidFill>
                  <a:srgbClr val="000000"/>
                </a:solidFill>
                <a:latin typeface="Arial"/>
              </a:rPr>
              <a:t>2001:db8::1428:57ab</a:t>
            </a:r>
            <a:endParaRPr lang="ru-RU" sz="2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IPv6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: Address Types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00120"/>
            <a:ext cx="822924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Types: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unicast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anycast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multicast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Reserved addresses 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::   ↔ 0.0.0.0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::1  ↔ 127.0.0.1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2002:ab:cd::/16  ↔ a.b.c.d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(6to4 addresses)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FF**::  -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broadcast </a:t>
            </a:r>
            <a:endParaRPr lang="ru-RU" sz="2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IPv6: Stream Labels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400600" cy="49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 stream is a sequence of packets sent by a sender to a specific destination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Stream labels are random 24-bit numbers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 transmission direction is calculated only for the first packet and stored in the cache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All other packets with the same label from the same sender are sent to the same destination.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IPv6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Header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5246274" y="3644917"/>
            <a:ext cx="208934" cy="17400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01714" y="1631253"/>
            <a:ext cx="7494624" cy="5179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Switching from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IPv4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on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IPv6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71758"/>
            <a:ext cx="8229240" cy="500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Interaction of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IPv6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IPv4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solutions: </a:t>
            </a:r>
            <a:endParaRPr lang="ru-RU" sz="2600" b="0" strike="noStrike" spc="0">
              <a:latin typeface="Arial"/>
            </a:endParaRPr>
          </a:p>
          <a:p>
            <a:pPr marL="984240" lvl="2" indent="-290160">
              <a:lnSpc>
                <a:spcPct val="100000"/>
              </a:lnSpc>
              <a:spcBef>
                <a:spcPts val="574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300" b="0" strike="noStrike" spc="0">
                <a:solidFill>
                  <a:srgbClr val="000000"/>
                </a:solidFill>
                <a:latin typeface="Arial"/>
              </a:rPr>
              <a:t>tunneling (6to4, Teredo) </a:t>
            </a:r>
            <a:endParaRPr lang="ru-RU" sz="2300" b="0" strike="noStrike" spc="0">
              <a:latin typeface="Arial"/>
            </a:endParaRPr>
          </a:p>
          <a:p>
            <a:pPr marL="984240" lvl="2" indent="-290160">
              <a:lnSpc>
                <a:spcPct val="100000"/>
              </a:lnSpc>
              <a:spcBef>
                <a:spcPts val="574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300" b="0" strike="noStrike" spc="0">
                <a:solidFill>
                  <a:srgbClr val="000000"/>
                </a:solidFill>
                <a:latin typeface="Arial"/>
              </a:rPr>
              <a:t>double stack </a:t>
            </a:r>
            <a:endParaRPr lang="ru-RU" sz="2300" b="0" strike="noStrike" spc="0">
              <a:latin typeface="Arial"/>
            </a:endParaRPr>
          </a:p>
          <a:p>
            <a:pPr marL="984240" lvl="2" indent="-290160">
              <a:lnSpc>
                <a:spcPct val="100000"/>
              </a:lnSpc>
              <a:spcBef>
                <a:spcPts val="574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300" b="0" strike="noStrike" spc="0">
                <a:solidFill>
                  <a:srgbClr val="000000"/>
                </a:solidFill>
                <a:latin typeface="Arial"/>
              </a:rPr>
              <a:t>translation</a:t>
            </a:r>
            <a:endParaRPr lang="ru-RU" sz="2300" b="0" strike="noStrike" spc="0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49"/>
              </a:spcBef>
              <a:tabLst>
                <a:tab pos="0" algn="l"/>
              </a:tabLst>
              <a:defRPr/>
            </a:pPr>
            <a:endParaRPr lang="ru-RU" sz="23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Incompatibility with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DNS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decision:</a:t>
            </a:r>
            <a:endParaRPr lang="ru-RU" sz="2600" b="0" strike="noStrike" spc="0">
              <a:latin typeface="Arial"/>
            </a:endParaRPr>
          </a:p>
          <a:p>
            <a:pPr marL="984240" lvl="2" indent="-290160">
              <a:lnSpc>
                <a:spcPct val="100000"/>
              </a:lnSpc>
              <a:spcBef>
                <a:spcPts val="574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300" b="0" strike="noStrike" spc="0">
                <a:solidFill>
                  <a:srgbClr val="000000"/>
                </a:solidFill>
                <a:latin typeface="Arial"/>
              </a:rPr>
              <a:t>creating the record type </a:t>
            </a:r>
            <a:r>
              <a:rPr lang="en-US" sz="2300" b="0" strike="noStrike" spc="0">
                <a:solidFill>
                  <a:srgbClr val="000000"/>
                </a:solidFill>
                <a:latin typeface="Arial"/>
              </a:rPr>
              <a:t>AAAA</a:t>
            </a:r>
            <a:endParaRPr lang="ru-RU" sz="2300" b="0" strike="noStrike" spc="0">
              <a:latin typeface="Arial"/>
            </a:endParaRPr>
          </a:p>
          <a:p>
            <a:pPr marL="984240" lvl="2" indent="-290160">
              <a:lnSpc>
                <a:spcPct val="100000"/>
              </a:lnSpc>
              <a:spcBef>
                <a:spcPts val="574"/>
              </a:spcBef>
              <a:buClr>
                <a:srgbClr val="CCCC00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300" b="0" strike="noStrike" spc="0">
                <a:solidFill>
                  <a:srgbClr val="000000"/>
                </a:solidFill>
                <a:latin typeface="Arial"/>
              </a:rPr>
              <a:t>creating the domain  </a:t>
            </a:r>
            <a:r>
              <a:rPr lang="en-US" sz="2300" b="0" strike="noStrike" spc="0">
                <a:solidFill>
                  <a:srgbClr val="000000"/>
                </a:solidFill>
                <a:latin typeface="Arial"/>
              </a:rPr>
              <a:t>ip6.arpa</a:t>
            </a:r>
            <a:endParaRPr lang="ru-RU" sz="23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Hierarchy of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IP-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addresses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" hidden="0"/>
          <p:cNvSpPr/>
          <p:nvPr isPhoto="0" userDrawn="0"/>
        </p:nvSpPr>
        <p:spPr bwMode="auto">
          <a:xfrm>
            <a:off x="4215418" y="4088567"/>
            <a:ext cx="254916" cy="2438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229141" y="1650166"/>
            <a:ext cx="91440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 flipH="0" flipV="0">
            <a:off x="316078" y="253999"/>
            <a:ext cx="6781320" cy="1015999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4800" b="1" strike="noStrike" spc="0">
                <a:solidFill>
                  <a:srgbClr val="330066"/>
                </a:solidFill>
                <a:latin typeface="Arial"/>
              </a:rPr>
              <a:t>6to4 Tunnel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849240" y="3049560"/>
            <a:ext cx="6248160" cy="23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" hidden="0"/>
          <p:cNvSpPr/>
          <p:nvPr isPhoto="0" userDrawn="0"/>
        </p:nvSpPr>
        <p:spPr bwMode="auto">
          <a:xfrm flipH="0" flipV="0">
            <a:off x="4444560" y="3452877"/>
            <a:ext cx="207606" cy="14379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2"/>
          <a:srcRect l="0" t="22973" r="0" b="7678"/>
          <a:stretch/>
        </p:blipFill>
        <p:spPr bwMode="auto">
          <a:xfrm flipH="0" flipV="0">
            <a:off x="0" y="1762124"/>
            <a:ext cx="9156651" cy="476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 flipH="0" flipV="0">
            <a:off x="1271518" y="349249"/>
            <a:ext cx="6781320" cy="1196599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48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Multicasting</a:t>
            </a:r>
            <a:endParaRPr lang="ru-RU" sz="48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500120" y="1714680"/>
            <a:ext cx="6248160" cy="23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algn="r">
              <a:lnSpc>
                <a:spcPct val="100000"/>
              </a:lnSpc>
              <a:spcBef>
                <a:spcPts val="7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endParaRPr lang="ru-RU" sz="3200" b="0" strike="noStrike" spc="0">
              <a:latin typeface="Arial"/>
            </a:endParaRPr>
          </a:p>
        </p:txBody>
      </p:sp>
      <p:pic>
        <p:nvPicPr>
          <p:cNvPr id="6" name="Picture 3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204919" y="1706404"/>
            <a:ext cx="6838560" cy="437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5B96A0E9-6D9C-A60D-F57D-D123675D2C21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Applications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TV and radio broadcasting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Software Distribution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Multi-participant video conferences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Multiplayer games</a:t>
            </a:r>
            <a:endParaRPr lang="ru-RU" sz="3000" b="0" strike="noStrike" spc="0">
              <a:latin typeface="Arial"/>
            </a:endParaRPr>
          </a:p>
          <a:p>
            <a:pPr marL="417851" indent="-416051">
              <a:lnSpc>
                <a:spcPct val="114999"/>
              </a:lnSpc>
              <a:spcBef>
                <a:spcPts val="749"/>
              </a:spcBef>
              <a:buFont typeface="Wingdings"/>
              <a:buChar char="v"/>
              <a:tabLst>
                <a:tab pos="0" algn="l"/>
              </a:tabLst>
              <a:defRPr/>
            </a:pP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FD16B099-6312-0F41-5BBB-DD54824BAE83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358" tIns="44280" rIns="90358" bIns="4428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Multicast Architecture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5149800" y="182880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 hidden="0"/>
          <p:cNvSpPr/>
          <p:nvPr isPhoto="0" userDrawn="0"/>
        </p:nvSpPr>
        <p:spPr bwMode="auto">
          <a:xfrm>
            <a:off x="7283520" y="182880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5" hidden="0"/>
          <p:cNvSpPr/>
          <p:nvPr isPhoto="0" userDrawn="0"/>
        </p:nvSpPr>
        <p:spPr bwMode="auto">
          <a:xfrm>
            <a:off x="5149800" y="2120760"/>
            <a:ext cx="43164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>
            <a:off x="7283160" y="2120760"/>
            <a:ext cx="432000" cy="1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5365440" y="2286000"/>
            <a:ext cx="1800" cy="5079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>
            <a:off x="7499160" y="2286000"/>
            <a:ext cx="1440" cy="5079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5022720" y="2806559"/>
            <a:ext cx="2819518" cy="144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5594038" y="2819160"/>
            <a:ext cx="1800" cy="3556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>
            <a:off x="7270560" y="2819160"/>
            <a:ext cx="1440" cy="3556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2" hidden="0"/>
          <p:cNvSpPr/>
          <p:nvPr isPhoto="0" userDrawn="0"/>
        </p:nvSpPr>
        <p:spPr bwMode="auto">
          <a:xfrm>
            <a:off x="6014880" y="1847880"/>
            <a:ext cx="83304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Hosts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5896080" y="3295800"/>
            <a:ext cx="107424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Routers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17" name="Line 14" hidden="0"/>
          <p:cNvSpPr/>
          <p:nvPr isPhoto="0" userDrawn="0"/>
        </p:nvSpPr>
        <p:spPr bwMode="auto">
          <a:xfrm flipH="1">
            <a:off x="6797520" y="3429000"/>
            <a:ext cx="488880" cy="1498319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5" hidden="0"/>
          <p:cNvSpPr/>
          <p:nvPr isPhoto="0" userDrawn="0"/>
        </p:nvSpPr>
        <p:spPr bwMode="auto">
          <a:xfrm>
            <a:off x="5607000" y="3429000"/>
            <a:ext cx="1193758" cy="1498319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Line 16" hidden="0"/>
          <p:cNvSpPr/>
          <p:nvPr isPhoto="0" userDrawn="0"/>
        </p:nvSpPr>
        <p:spPr bwMode="auto">
          <a:xfrm flipH="1">
            <a:off x="5121000" y="3429000"/>
            <a:ext cx="488880" cy="1422360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7" hidden="0"/>
          <p:cNvSpPr/>
          <p:nvPr isPhoto="0" userDrawn="0"/>
        </p:nvSpPr>
        <p:spPr bwMode="auto">
          <a:xfrm flipH="1">
            <a:off x="6492600" y="4952880"/>
            <a:ext cx="336600" cy="888840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18" hidden="0"/>
          <p:cNvSpPr/>
          <p:nvPr isPhoto="0" userDrawn="0"/>
        </p:nvSpPr>
        <p:spPr bwMode="auto">
          <a:xfrm>
            <a:off x="6825960" y="4952880"/>
            <a:ext cx="489240" cy="838080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19" hidden="0"/>
          <p:cNvSpPr/>
          <p:nvPr isPhoto="0" userDrawn="0"/>
        </p:nvSpPr>
        <p:spPr bwMode="auto">
          <a:xfrm>
            <a:off x="928212" y="2588544"/>
            <a:ext cx="2586431" cy="155163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Hosts and routers</a:t>
            </a:r>
            <a:endParaRPr lang="ru-RU" sz="2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  <a:tab pos="10331280" algn="l"/>
                <a:tab pos="10780558" algn="l"/>
              </a:tabLst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interactions</a:t>
            </a:r>
            <a:endParaRPr lang="ru-RU" sz="2400" b="0" strike="noStrike" spc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  <a:tab pos="10331280" algn="l"/>
                <a:tab pos="10780558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protocol</a:t>
            </a:r>
            <a:br>
              <a:rPr/>
            </a:b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(IGMP)</a:t>
            </a:r>
            <a:endParaRPr lang="ru-RU" sz="2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582678" y="4700140"/>
            <a:ext cx="3721384" cy="45435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Multicast routing protocols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5378400" y="3200400"/>
            <a:ext cx="431280" cy="431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2" hidden="0"/>
          <p:cNvSpPr/>
          <p:nvPr isPhoto="0" userDrawn="0"/>
        </p:nvSpPr>
        <p:spPr bwMode="auto">
          <a:xfrm>
            <a:off x="7054920" y="3200400"/>
            <a:ext cx="431280" cy="431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3" hidden="0"/>
          <p:cNvSpPr/>
          <p:nvPr isPhoto="0" userDrawn="0"/>
        </p:nvSpPr>
        <p:spPr bwMode="auto">
          <a:xfrm>
            <a:off x="6597720" y="4724279"/>
            <a:ext cx="431280" cy="431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Line 24" hidden="0"/>
          <p:cNvSpPr/>
          <p:nvPr isPhoto="0" userDrawn="0"/>
        </p:nvSpPr>
        <p:spPr bwMode="auto">
          <a:xfrm>
            <a:off x="4572000" y="3504960"/>
            <a:ext cx="1440" cy="221004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Line 25" hidden="0"/>
          <p:cNvSpPr/>
          <p:nvPr isPhoto="0" userDrawn="0"/>
        </p:nvSpPr>
        <p:spPr bwMode="auto">
          <a:xfrm>
            <a:off x="4572000" y="3352680"/>
            <a:ext cx="304560" cy="144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Line 26" hidden="0"/>
          <p:cNvSpPr/>
          <p:nvPr isPhoto="0" userDrawn="0"/>
        </p:nvSpPr>
        <p:spPr bwMode="auto">
          <a:xfrm>
            <a:off x="4572000" y="5715000"/>
            <a:ext cx="304560" cy="144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Line 27" hidden="0"/>
          <p:cNvSpPr/>
          <p:nvPr isPhoto="0" userDrawn="0"/>
        </p:nvSpPr>
        <p:spPr bwMode="auto">
          <a:xfrm>
            <a:off x="4572000" y="2133360"/>
            <a:ext cx="1440" cy="1219319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Line 28" hidden="0"/>
          <p:cNvSpPr/>
          <p:nvPr isPhoto="0" userDrawn="0"/>
        </p:nvSpPr>
        <p:spPr bwMode="auto">
          <a:xfrm>
            <a:off x="4572000" y="2133360"/>
            <a:ext cx="304560" cy="180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Line 29" hidden="0"/>
          <p:cNvSpPr/>
          <p:nvPr isPhoto="0" userDrawn="0"/>
        </p:nvSpPr>
        <p:spPr bwMode="auto">
          <a:xfrm>
            <a:off x="4572000" y="3504960"/>
            <a:ext cx="304560" cy="180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Line 30" hidden="0"/>
          <p:cNvSpPr/>
          <p:nvPr isPhoto="0" userDrawn="0"/>
        </p:nvSpPr>
        <p:spPr bwMode="auto">
          <a:xfrm>
            <a:off x="4572000" y="2133360"/>
            <a:ext cx="304560" cy="180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Line 31" hidden="0"/>
          <p:cNvSpPr/>
          <p:nvPr isPhoto="0" userDrawn="0"/>
        </p:nvSpPr>
        <p:spPr bwMode="auto">
          <a:xfrm>
            <a:off x="4572000" y="2133360"/>
            <a:ext cx="304560" cy="1800"/>
          </a:xfrm>
          <a:prstGeom prst="line">
            <a:avLst/>
          </a:prstGeom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CustomShape 32" hidden="0"/>
          <p:cNvSpPr/>
          <p:nvPr isPhoto="0" userDrawn="0"/>
        </p:nvSpPr>
        <p:spPr bwMode="auto">
          <a:xfrm>
            <a:off x="1071720" y="1785960"/>
            <a:ext cx="328572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Times New Roman"/>
              </a:rPr>
              <a:t>Group addresses</a:t>
            </a:r>
            <a:endParaRPr lang="ru-RU" sz="24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AAE30301-3128-9772-29CD-89A8E11FC242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Multicast Architecture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(RFC1112)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85840" y="1719360"/>
            <a:ext cx="8643600" cy="48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Each group has one </a:t>
            </a: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IP-</a:t>
            </a: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address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The number of computers in a group is unlimited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Group members can be located anywhere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Hosts can join or leave the group whenever they want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Data flow sources may not be the members of the group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Only the host and routers know that the host belongs to a group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An analogy</a:t>
            </a:r>
            <a:r>
              <a:rPr lang="en-US" sz="2400" b="0" strike="noStrike" spc="0">
                <a:solidFill>
                  <a:srgbClr val="000000"/>
                </a:solidFill>
                <a:latin typeface="Arial"/>
              </a:rPr>
              <a:t>: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Each multicast address is like a radio frequency that anyone can listen to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68A7EFE3-DA51-80A3-8182-C7E1E731C507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Group addresses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IP-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class addresses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D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224.0.0.0 – 239.255.255.255</a:t>
            </a:r>
            <a:endParaRPr lang="ru-RU" sz="2600" b="0" strike="noStrike" spc="0">
              <a:latin typeface="Arial"/>
            </a:endParaRPr>
          </a:p>
          <a:p>
            <a:pPr marL="339840" indent="-339480">
              <a:lnSpc>
                <a:spcPct val="114999"/>
              </a:lnSpc>
              <a:spcBef>
                <a:spcPts val="4647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The assignment of multicast IP adresses:</a:t>
            </a:r>
            <a:endParaRPr lang="ru-RU" sz="3000" b="0" strike="noStrike" spc="0">
              <a:solidFill>
                <a:srgbClr val="000000"/>
              </a:solidFill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Well-known ones -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by an organization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IANA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The rest are assigned dynamically</a:t>
            </a:r>
            <a:endParaRPr lang="ru-RU" sz="2600" b="0" strike="noStrike" spc="0">
              <a:latin typeface="Arial"/>
            </a:endParaRPr>
          </a:p>
        </p:txBody>
      </p:sp>
      <p:grpSp>
        <p:nvGrpSpPr>
          <p:cNvPr id="7" name="Group 4" hidden="0"/>
          <p:cNvGrpSpPr/>
          <p:nvPr isPhoto="0" userDrawn="0"/>
        </p:nvGrpSpPr>
        <p:grpSpPr bwMode="auto">
          <a:xfrm>
            <a:off x="838080" y="2828880"/>
            <a:ext cx="7378560" cy="455400"/>
            <a:chOff x="838080" y="2828880"/>
            <a:chExt cx="7378560" cy="455400"/>
          </a:xfrm>
        </p:grpSpPr>
        <p:sp>
          <p:nvSpPr>
            <p:cNvPr id="8" name="CustomShape 5" hidden="0"/>
            <p:cNvSpPr/>
            <p:nvPr isPhoto="0" userDrawn="0"/>
          </p:nvSpPr>
          <p:spPr bwMode="auto">
            <a:xfrm>
              <a:off x="838080" y="2860559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1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9" name="CustomShape 6" hidden="0"/>
            <p:cNvSpPr/>
            <p:nvPr isPhoto="0" userDrawn="0"/>
          </p:nvSpPr>
          <p:spPr bwMode="auto">
            <a:xfrm>
              <a:off x="1077840" y="2860559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1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10" name="CustomShape 7" hidden="0"/>
            <p:cNvSpPr/>
            <p:nvPr isPhoto="0" userDrawn="0"/>
          </p:nvSpPr>
          <p:spPr bwMode="auto">
            <a:xfrm>
              <a:off x="1293840" y="2860559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1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11" name="CustomShape 8" hidden="0"/>
            <p:cNvSpPr/>
            <p:nvPr isPhoto="0" userDrawn="0"/>
          </p:nvSpPr>
          <p:spPr bwMode="auto">
            <a:xfrm>
              <a:off x="1522440" y="2860559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0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12" name="Line 9" hidden="0"/>
            <p:cNvSpPr/>
            <p:nvPr isPhoto="0" userDrawn="0"/>
          </p:nvSpPr>
          <p:spPr bwMode="auto">
            <a:xfrm>
              <a:off x="11188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Line 10" hidden="0"/>
            <p:cNvSpPr/>
            <p:nvPr isPhoto="0" userDrawn="0"/>
          </p:nvSpPr>
          <p:spPr bwMode="auto">
            <a:xfrm>
              <a:off x="13474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Line 11" hidden="0"/>
            <p:cNvSpPr/>
            <p:nvPr isPhoto="0" userDrawn="0"/>
          </p:nvSpPr>
          <p:spPr bwMode="auto">
            <a:xfrm>
              <a:off x="15760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Line 12" hidden="0"/>
            <p:cNvSpPr/>
            <p:nvPr isPhoto="0" userDrawn="0"/>
          </p:nvSpPr>
          <p:spPr bwMode="auto">
            <a:xfrm>
              <a:off x="20332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Line 13" hidden="0"/>
            <p:cNvSpPr/>
            <p:nvPr isPhoto="0" userDrawn="0"/>
          </p:nvSpPr>
          <p:spPr bwMode="auto">
            <a:xfrm>
              <a:off x="22618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Line 14" hidden="0"/>
            <p:cNvSpPr/>
            <p:nvPr isPhoto="0" userDrawn="0"/>
          </p:nvSpPr>
          <p:spPr bwMode="auto">
            <a:xfrm>
              <a:off x="24904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Line 15" hidden="0"/>
            <p:cNvSpPr/>
            <p:nvPr isPhoto="0" userDrawn="0"/>
          </p:nvSpPr>
          <p:spPr bwMode="auto">
            <a:xfrm>
              <a:off x="27190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Line 16" hidden="0"/>
            <p:cNvSpPr/>
            <p:nvPr isPhoto="0" userDrawn="0"/>
          </p:nvSpPr>
          <p:spPr bwMode="auto">
            <a:xfrm>
              <a:off x="29476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Line 17" hidden="0"/>
            <p:cNvSpPr/>
            <p:nvPr isPhoto="0" userDrawn="0"/>
          </p:nvSpPr>
          <p:spPr bwMode="auto">
            <a:xfrm>
              <a:off x="31762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Line 18" hidden="0"/>
            <p:cNvSpPr/>
            <p:nvPr isPhoto="0" userDrawn="0"/>
          </p:nvSpPr>
          <p:spPr bwMode="auto">
            <a:xfrm>
              <a:off x="34048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Line 19" hidden="0"/>
            <p:cNvSpPr/>
            <p:nvPr isPhoto="0" userDrawn="0"/>
          </p:nvSpPr>
          <p:spPr bwMode="auto">
            <a:xfrm>
              <a:off x="36334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Line 20" hidden="0"/>
            <p:cNvSpPr/>
            <p:nvPr isPhoto="0" userDrawn="0"/>
          </p:nvSpPr>
          <p:spPr bwMode="auto">
            <a:xfrm>
              <a:off x="38620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Line 21" hidden="0"/>
            <p:cNvSpPr/>
            <p:nvPr isPhoto="0" userDrawn="0"/>
          </p:nvSpPr>
          <p:spPr bwMode="auto">
            <a:xfrm>
              <a:off x="40906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Line 22" hidden="0"/>
            <p:cNvSpPr/>
            <p:nvPr isPhoto="0" userDrawn="0"/>
          </p:nvSpPr>
          <p:spPr bwMode="auto">
            <a:xfrm>
              <a:off x="431928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Line 23" hidden="0"/>
            <p:cNvSpPr/>
            <p:nvPr isPhoto="0" userDrawn="0"/>
          </p:nvSpPr>
          <p:spPr bwMode="auto">
            <a:xfrm>
              <a:off x="45464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Line 24" hidden="0"/>
            <p:cNvSpPr/>
            <p:nvPr isPhoto="0" userDrawn="0"/>
          </p:nvSpPr>
          <p:spPr bwMode="auto">
            <a:xfrm>
              <a:off x="4775038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Line 25" hidden="0"/>
            <p:cNvSpPr/>
            <p:nvPr isPhoto="0" userDrawn="0"/>
          </p:nvSpPr>
          <p:spPr bwMode="auto">
            <a:xfrm>
              <a:off x="50036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Line 26" hidden="0"/>
            <p:cNvSpPr/>
            <p:nvPr isPhoto="0" userDrawn="0"/>
          </p:nvSpPr>
          <p:spPr bwMode="auto">
            <a:xfrm>
              <a:off x="52322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Line 27" hidden="0"/>
            <p:cNvSpPr/>
            <p:nvPr isPhoto="0" userDrawn="0"/>
          </p:nvSpPr>
          <p:spPr bwMode="auto">
            <a:xfrm>
              <a:off x="54608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Line 28" hidden="0"/>
            <p:cNvSpPr/>
            <p:nvPr isPhoto="0" userDrawn="0"/>
          </p:nvSpPr>
          <p:spPr bwMode="auto">
            <a:xfrm>
              <a:off x="56894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Line 29" hidden="0"/>
            <p:cNvSpPr/>
            <p:nvPr isPhoto="0" userDrawn="0"/>
          </p:nvSpPr>
          <p:spPr bwMode="auto">
            <a:xfrm>
              <a:off x="5918038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Line 30" hidden="0"/>
            <p:cNvSpPr/>
            <p:nvPr isPhoto="0" userDrawn="0"/>
          </p:nvSpPr>
          <p:spPr bwMode="auto">
            <a:xfrm>
              <a:off x="61466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Line 31" hidden="0"/>
            <p:cNvSpPr/>
            <p:nvPr isPhoto="0" userDrawn="0"/>
          </p:nvSpPr>
          <p:spPr bwMode="auto">
            <a:xfrm>
              <a:off x="63752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Line 32" hidden="0"/>
            <p:cNvSpPr/>
            <p:nvPr isPhoto="0" userDrawn="0"/>
          </p:nvSpPr>
          <p:spPr bwMode="auto">
            <a:xfrm>
              <a:off x="66038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Line 33" hidden="0"/>
            <p:cNvSpPr/>
            <p:nvPr isPhoto="0" userDrawn="0"/>
          </p:nvSpPr>
          <p:spPr bwMode="auto">
            <a:xfrm>
              <a:off x="68324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Line 34" hidden="0"/>
            <p:cNvSpPr/>
            <p:nvPr isPhoto="0" userDrawn="0"/>
          </p:nvSpPr>
          <p:spPr bwMode="auto">
            <a:xfrm>
              <a:off x="7061038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Line 35" hidden="0"/>
            <p:cNvSpPr/>
            <p:nvPr isPhoto="0" userDrawn="0"/>
          </p:nvSpPr>
          <p:spPr bwMode="auto">
            <a:xfrm>
              <a:off x="72896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" name="Line 36" hidden="0"/>
            <p:cNvSpPr/>
            <p:nvPr isPhoto="0" userDrawn="0"/>
          </p:nvSpPr>
          <p:spPr bwMode="auto">
            <a:xfrm>
              <a:off x="75182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Line 37" hidden="0"/>
            <p:cNvSpPr/>
            <p:nvPr isPhoto="0" userDrawn="0"/>
          </p:nvSpPr>
          <p:spPr bwMode="auto">
            <a:xfrm>
              <a:off x="77468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Line 38" hidden="0"/>
            <p:cNvSpPr/>
            <p:nvPr isPhoto="0" userDrawn="0"/>
          </p:nvSpPr>
          <p:spPr bwMode="auto">
            <a:xfrm>
              <a:off x="7975440" y="3220920"/>
              <a:ext cx="0" cy="47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CustomShape 39" hidden="0"/>
            <p:cNvSpPr/>
            <p:nvPr isPhoto="0" userDrawn="0"/>
          </p:nvSpPr>
          <p:spPr bwMode="auto">
            <a:xfrm>
              <a:off x="4388760" y="2860559"/>
              <a:ext cx="1286640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ID </a:t>
              </a:r>
              <a:r>
                <a:rPr lang="ru-RU" sz="2000" b="0" strike="noStrike" spc="0">
                  <a:solidFill>
                    <a:srgbClr val="000000"/>
                  </a:solidFill>
                  <a:latin typeface="Arial"/>
                </a:rPr>
                <a:t>groups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43" name="Line 40" hidden="0"/>
            <p:cNvSpPr/>
            <p:nvPr isPhoto="0" userDrawn="0"/>
          </p:nvSpPr>
          <p:spPr bwMode="auto">
            <a:xfrm flipH="1">
              <a:off x="874440" y="2828880"/>
              <a:ext cx="9432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Line 41" hidden="0"/>
            <p:cNvSpPr/>
            <p:nvPr isPhoto="0" userDrawn="0"/>
          </p:nvSpPr>
          <p:spPr bwMode="auto">
            <a:xfrm flipH="1">
              <a:off x="874440" y="3284280"/>
              <a:ext cx="9432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Line 42" hidden="0"/>
            <p:cNvSpPr/>
            <p:nvPr isPhoto="0" userDrawn="0"/>
          </p:nvSpPr>
          <p:spPr bwMode="auto">
            <a:xfrm>
              <a:off x="890280" y="2841480"/>
              <a:ext cx="0" cy="4269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Line 43" hidden="0"/>
            <p:cNvSpPr/>
            <p:nvPr isPhoto="0" userDrawn="0"/>
          </p:nvSpPr>
          <p:spPr bwMode="auto">
            <a:xfrm>
              <a:off x="1804680" y="2841480"/>
              <a:ext cx="0" cy="4269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Line 44" hidden="0"/>
            <p:cNvSpPr/>
            <p:nvPr isPhoto="0" userDrawn="0"/>
          </p:nvSpPr>
          <p:spPr bwMode="auto">
            <a:xfrm>
              <a:off x="8204038" y="2841480"/>
              <a:ext cx="0" cy="4269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Line 45" hidden="0"/>
            <p:cNvSpPr/>
            <p:nvPr isPhoto="0" userDrawn="0"/>
          </p:nvSpPr>
          <p:spPr bwMode="auto">
            <a:xfrm flipH="1">
              <a:off x="1788840" y="2828880"/>
              <a:ext cx="64278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Line 46" hidden="0"/>
            <p:cNvSpPr/>
            <p:nvPr isPhoto="0" userDrawn="0"/>
          </p:nvSpPr>
          <p:spPr bwMode="auto">
            <a:xfrm flipH="1">
              <a:off x="1788840" y="3284280"/>
              <a:ext cx="64278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79F5B90A-A24A-69CA-FF20-9D56540D6376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Multicast API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85840" y="1571758"/>
            <a:ext cx="8400600" cy="455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Sending – normal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(port,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sendto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)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Receiving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–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two new features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Join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Group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00000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Leave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Group</a:t>
            </a:r>
            <a:endParaRPr lang="ru-RU" sz="26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Receiving by 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recvfrom function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00000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Programming: you need to set the option for the socket </a:t>
            </a:r>
            <a:br>
              <a:rPr/>
            </a:b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setsockopt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(…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IP_ADD_MEMBERSHIP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…)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739FFABA-1203-4109-CA13-5BA8FE34AE56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IGMP - Internet Group Management Protocol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Protocol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for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interaction between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clients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and routers 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Each client remembers all the groups it belongs to - functions of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Socket API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 notify the </a:t>
            </a:r>
            <a:r>
              <a:rPr lang="en-US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IGMP </a:t>
            </a: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service about groups</a:t>
            </a:r>
            <a:r>
              <a:rPr lang="en-US" sz="3000" b="0" strike="noStrike" spc="0">
                <a:solidFill>
                  <a:srgbClr val="000000"/>
                </a:solidFill>
                <a:latin typeface="Arial"/>
              </a:rPr>
              <a:t> 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Task: keep routers' group information up-to-date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FA81C6F9-49DA-6C64-F664-FBAD21C22616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09480" y="304920"/>
            <a:ext cx="7772038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IGMP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: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Joining a Group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3735360" y="1519200"/>
            <a:ext cx="5257836" cy="5244247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marL="457200" indent="-453600">
              <a:lnSpc>
                <a:spcPct val="100000"/>
              </a:lnSpc>
              <a:spcBef>
                <a:spcPts val="1499"/>
              </a:spcBef>
              <a:tabLst>
                <a:tab pos="0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Example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: 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joins </a:t>
            </a:r>
            <a:br>
              <a:rPr/>
            </a:b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to a group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224.2.0.1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sends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IGMP Membership-Report</a:t>
            </a:r>
            <a:r>
              <a:rPr lang="ru-RU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 by address</a:t>
            </a:r>
            <a:r>
              <a:rPr lang="en-US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 224.2.0.1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DR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receives and will then forward the group's packets</a:t>
            </a:r>
            <a:r>
              <a:rPr lang="en-US" sz="2400" b="1" strike="noStrike" spc="0">
                <a:solidFill>
                  <a:srgbClr val="FF3300"/>
                </a:solidFill>
                <a:latin typeface="Times New Roman"/>
                <a:ea typeface="ＭＳ Ｐゴシック"/>
              </a:rPr>
              <a:t> 224.2.0.1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to network A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DR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sends it out periodically </a:t>
            </a:r>
            <a:r>
              <a:rPr lang="en-US" sz="2400" b="1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IGMP Membership-Query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ru-RU" sz="2400" b="1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to group address</a:t>
            </a:r>
            <a:r>
              <a:rPr lang="en-US" sz="2400" b="1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224.0.0.1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notifies,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ru-RU" sz="2400" b="1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that it is subscribed to</a:t>
            </a:r>
            <a:r>
              <a:rPr lang="en-US" sz="2400" b="1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224.2.0.1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7" name="CustomShape 4" hidden="0"/>
          <p:cNvSpPr/>
          <p:nvPr isPhoto="0" userDrawn="0"/>
        </p:nvSpPr>
        <p:spPr bwMode="auto">
          <a:xfrm>
            <a:off x="706320" y="2063880"/>
            <a:ext cx="534600" cy="506160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8" name="Line 5" hidden="0"/>
          <p:cNvSpPr/>
          <p:nvPr isPhoto="0" userDrawn="0"/>
        </p:nvSpPr>
        <p:spPr bwMode="auto">
          <a:xfrm>
            <a:off x="307800" y="3219120"/>
            <a:ext cx="340992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Line 6" hidden="0"/>
          <p:cNvSpPr/>
          <p:nvPr isPhoto="0" userDrawn="0"/>
        </p:nvSpPr>
        <p:spPr bwMode="auto">
          <a:xfrm>
            <a:off x="441000" y="4663800"/>
            <a:ext cx="327528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971280" y="2570040"/>
            <a:ext cx="1800" cy="64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>
            <a:off x="2960639" y="4663800"/>
            <a:ext cx="1440" cy="101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1766880" y="3219120"/>
            <a:ext cx="1440" cy="1444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0" hidden="0"/>
          <p:cNvSpPr/>
          <p:nvPr isPhoto="0" userDrawn="0"/>
        </p:nvSpPr>
        <p:spPr bwMode="auto">
          <a:xfrm>
            <a:off x="285840" y="5073480"/>
            <a:ext cx="2740282" cy="64227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1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R</a:t>
            </a:r>
            <a:r>
              <a:rPr lang="ru-RU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- receiver</a:t>
            </a:r>
            <a:br>
              <a:rPr/>
            </a:br>
            <a:r>
              <a:rPr lang="en-US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DR</a:t>
            </a:r>
            <a:r>
              <a:rPr lang="ru-RU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– a dedicated router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4" name="CustomShape 11" hidden="0"/>
          <p:cNvSpPr/>
          <p:nvPr isPhoto="0" userDrawn="0"/>
        </p:nvSpPr>
        <p:spPr bwMode="auto">
          <a:xfrm>
            <a:off x="2695680" y="4881600"/>
            <a:ext cx="599760" cy="5774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 flipV="1">
            <a:off x="1898640" y="4300200"/>
            <a:ext cx="1440" cy="295560"/>
          </a:xfrm>
          <a:prstGeom prst="line">
            <a:avLst/>
          </a:prstGeom>
          <a:ln w="28440">
            <a:solidFill>
              <a:srgbClr val="FF33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1898640" y="4592520"/>
            <a:ext cx="1002960" cy="144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>
            <a:off x="2893680" y="4592520"/>
            <a:ext cx="1800" cy="28872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5" hidden="0"/>
          <p:cNvSpPr/>
          <p:nvPr isPhoto="0" userDrawn="0"/>
        </p:nvSpPr>
        <p:spPr bwMode="auto">
          <a:xfrm flipH="0" flipV="0">
            <a:off x="384120" y="1601640"/>
            <a:ext cx="3205254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>
              <a:lnSpc>
                <a:spcPct val="100000"/>
              </a:lnSpc>
              <a:spcBef>
                <a:spcPts val="11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800" b="0" strike="noStrike" spc="0">
                <a:solidFill>
                  <a:srgbClr val="669999"/>
                </a:solidFill>
                <a:latin typeface="Arial Narrow"/>
                <a:ea typeface="ＭＳ Ｐゴシック"/>
              </a:rPr>
              <a:t>IGMP  Membership-Report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19" name="Line 16" hidden="0"/>
          <p:cNvSpPr/>
          <p:nvPr isPhoto="0" userDrawn="0"/>
        </p:nvSpPr>
        <p:spPr bwMode="auto">
          <a:xfrm>
            <a:off x="838080" y="3292200"/>
            <a:ext cx="801720" cy="1800"/>
          </a:xfrm>
          <a:prstGeom prst="line">
            <a:avLst/>
          </a:prstGeom>
          <a:ln w="2844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7" hidden="0"/>
          <p:cNvSpPr/>
          <p:nvPr isPhoto="0" userDrawn="0"/>
        </p:nvSpPr>
        <p:spPr bwMode="auto">
          <a:xfrm>
            <a:off x="838080" y="2714400"/>
            <a:ext cx="1440" cy="577800"/>
          </a:xfrm>
          <a:prstGeom prst="line">
            <a:avLst/>
          </a:prstGeom>
          <a:ln w="2844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18" hidden="0"/>
          <p:cNvSpPr/>
          <p:nvPr isPhoto="0" userDrawn="0"/>
        </p:nvSpPr>
        <p:spPr bwMode="auto">
          <a:xfrm>
            <a:off x="1633320" y="3292200"/>
            <a:ext cx="1800" cy="360360"/>
          </a:xfrm>
          <a:prstGeom prst="line">
            <a:avLst/>
          </a:prstGeom>
          <a:ln w="2844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Line 19" hidden="0"/>
          <p:cNvSpPr/>
          <p:nvPr isPhoto="0" userDrawn="0"/>
        </p:nvSpPr>
        <p:spPr bwMode="auto">
          <a:xfrm flipV="1">
            <a:off x="1898640" y="3071518"/>
            <a:ext cx="1440" cy="5130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Line 20" hidden="0"/>
          <p:cNvSpPr/>
          <p:nvPr isPhoto="0" userDrawn="0"/>
        </p:nvSpPr>
        <p:spPr bwMode="auto">
          <a:xfrm flipH="1">
            <a:off x="1099800" y="3074760"/>
            <a:ext cx="808200" cy="180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Line 21" hidden="0"/>
          <p:cNvSpPr/>
          <p:nvPr isPhoto="0" userDrawn="0"/>
        </p:nvSpPr>
        <p:spPr bwMode="auto">
          <a:xfrm flipV="1">
            <a:off x="1103040" y="2711160"/>
            <a:ext cx="1800" cy="366840"/>
          </a:xfrm>
          <a:prstGeom prst="line">
            <a:avLst/>
          </a:prstGeom>
          <a:ln w="28440">
            <a:solidFill>
              <a:srgbClr val="FF33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Line 22" hidden="0"/>
          <p:cNvSpPr/>
          <p:nvPr isPhoto="0" userDrawn="0"/>
        </p:nvSpPr>
        <p:spPr bwMode="auto">
          <a:xfrm flipV="1">
            <a:off x="2031840" y="3288960"/>
            <a:ext cx="1440" cy="366840"/>
          </a:xfrm>
          <a:prstGeom prst="line">
            <a:avLst/>
          </a:prstGeom>
          <a:ln w="28440">
            <a:solidFill>
              <a:srgbClr val="CCCC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3" hidden="0"/>
          <p:cNvSpPr/>
          <p:nvPr isPhoto="0" userDrawn="0"/>
        </p:nvSpPr>
        <p:spPr bwMode="auto">
          <a:xfrm>
            <a:off x="2098800" y="2786040"/>
            <a:ext cx="16030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Network</a:t>
            </a:r>
            <a:r>
              <a:rPr lang="en-US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A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27" name="CustomShape 24" hidden="0"/>
          <p:cNvSpPr/>
          <p:nvPr isPhoto="0" userDrawn="0"/>
        </p:nvSpPr>
        <p:spPr bwMode="auto">
          <a:xfrm>
            <a:off x="109440" y="4230720"/>
            <a:ext cx="16030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Network</a:t>
            </a:r>
            <a:r>
              <a:rPr lang="en-US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B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28" name="CustomShape 25" hidden="0"/>
          <p:cNvSpPr/>
          <p:nvPr isPhoto="0" userDrawn="0"/>
        </p:nvSpPr>
        <p:spPr bwMode="auto">
          <a:xfrm>
            <a:off x="1389872" y="3652920"/>
            <a:ext cx="825331" cy="577476"/>
          </a:xfrm>
          <a:prstGeom prst="ellipse">
            <a:avLst/>
          </a:prstGeom>
          <a:solidFill>
            <a:srgbClr val="6699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200" b="1" strike="noStrike" spc="0">
                <a:solidFill>
                  <a:srgbClr val="FFFFFF"/>
                </a:solidFill>
                <a:latin typeface="Times New Roman"/>
                <a:ea typeface="ＭＳ Ｐゴシック"/>
              </a:rPr>
              <a:t>DR</a:t>
            </a:r>
            <a:endParaRPr lang="ru-RU" sz="2200" b="0" strike="noStrike" spc="0">
              <a:latin typeface="Arial"/>
            </a:endParaRPr>
          </a:p>
        </p:txBody>
      </p:sp>
      <p:sp>
        <p:nvSpPr>
          <p:cNvPr id="29" name="CustomShape 26" hidden="0"/>
          <p:cNvSpPr/>
          <p:nvPr isPhoto="0" userDrawn="0"/>
        </p:nvSpPr>
        <p:spPr bwMode="auto">
          <a:xfrm>
            <a:off x="1928880" y="4172040"/>
            <a:ext cx="235692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2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FF3300"/>
                </a:solidFill>
                <a:latin typeface="Arial Narrow"/>
                <a:ea typeface="ＭＳ Ｐゴシック"/>
              </a:rPr>
              <a:t>Data for</a:t>
            </a:r>
            <a:r>
              <a:rPr lang="en-US" sz="2000" b="0" strike="noStrike" spc="0">
                <a:solidFill>
                  <a:srgbClr val="FF3300"/>
                </a:solidFill>
                <a:latin typeface="Arial Narrow"/>
                <a:ea typeface="ＭＳ Ｐゴシック"/>
              </a:rPr>
              <a:t> 224.2.0.1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AC31A0B2-FC6A-6C52-EB6E-0AB4F59D881D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IGMP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  <a:ea typeface="ＭＳ Ｐゴシック"/>
              </a:rPr>
              <a:t>: Exit the Group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3505320" y="1752480"/>
            <a:ext cx="5638716" cy="3225074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marL="457200" indent="-453600">
              <a:lnSpc>
                <a:spcPct val="100000"/>
              </a:lnSpc>
              <a:spcBef>
                <a:spcPts val="1499"/>
              </a:spcBef>
              <a:tabLst>
                <a:tab pos="0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Example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: 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leaves the group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224.2.0.1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sends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IGMP Leave-Group to 224.</a:t>
            </a:r>
            <a:r>
              <a:rPr lang="ru-RU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2</a:t>
            </a:r>
            <a:r>
              <a:rPr lang="en-US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.0.</a:t>
            </a:r>
            <a:r>
              <a:rPr lang="ru-RU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1</a:t>
            </a:r>
            <a:r>
              <a:rPr lang="en-US" sz="2400" b="1" strike="noStrike" spc="0">
                <a:solidFill>
                  <a:srgbClr val="669999"/>
                </a:solidFill>
                <a:latin typeface="Times New Roman"/>
                <a:ea typeface="ＭＳ Ｐゴシック"/>
              </a:rPr>
              <a:t> 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DR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gets it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ru-RU" sz="2400" b="0" strike="noStrike" spc="0">
              <a:latin typeface="Arial"/>
            </a:endParaRPr>
          </a:p>
          <a:p>
            <a:pPr marL="457200" indent="-453600">
              <a:lnSpc>
                <a:spcPct val="100000"/>
              </a:lnSpc>
              <a:spcBef>
                <a:spcPts val="14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If there are no more </a:t>
            </a:r>
            <a:r>
              <a:rPr lang="en-US" sz="2400" b="1" i="0" u="none" strike="noStrike" cap="none" spc="0">
                <a:solidFill>
                  <a:srgbClr val="FF3300"/>
                </a:solidFill>
                <a:latin typeface="Times New Roman"/>
                <a:ea typeface="ＭＳ Ｐゴシック"/>
                <a:cs typeface="Times New Roman"/>
              </a:rPr>
              <a:t>224.2.0.1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group members in Network A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then </a:t>
            </a: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DR </a:t>
            </a:r>
            <a:r>
              <a:rPr lang="ru-RU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stops sending packets there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7" name="CustomShape 4" hidden="0"/>
          <p:cNvSpPr/>
          <p:nvPr isPhoto="0" userDrawn="0"/>
        </p:nvSpPr>
        <p:spPr bwMode="auto">
          <a:xfrm>
            <a:off x="1785960" y="4365720"/>
            <a:ext cx="235692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2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FF3300"/>
                </a:solidFill>
                <a:latin typeface="Arial Narrow"/>
                <a:ea typeface="ＭＳ Ｐゴシック"/>
              </a:rPr>
              <a:t>Data for</a:t>
            </a:r>
            <a:r>
              <a:rPr lang="en-US" sz="2000" b="0" strike="noStrike" spc="0">
                <a:solidFill>
                  <a:srgbClr val="FF3300"/>
                </a:solidFill>
                <a:latin typeface="Arial Narrow"/>
                <a:ea typeface="ＭＳ Ｐゴシック"/>
              </a:rPr>
              <a:t> 224.2.0.1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595440" y="2241720"/>
            <a:ext cx="529920" cy="506160"/>
          </a:xfrm>
          <a:prstGeom prst="rect">
            <a:avLst/>
          </a:prstGeom>
          <a:solidFill>
            <a:srgbClr val="FF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0" strike="noStrike" spc="0">
                <a:solidFill>
                  <a:srgbClr val="000000"/>
                </a:solidFill>
                <a:latin typeface="Times New Roman"/>
                <a:ea typeface="ＭＳ Ｐゴシック"/>
              </a:rPr>
              <a:t>R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9" name="Line 6" hidden="0"/>
          <p:cNvSpPr/>
          <p:nvPr isPhoto="0" userDrawn="0"/>
        </p:nvSpPr>
        <p:spPr bwMode="auto">
          <a:xfrm>
            <a:off x="198360" y="3396960"/>
            <a:ext cx="337644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331560" y="4843440"/>
            <a:ext cx="324324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8" hidden="0"/>
          <p:cNvSpPr/>
          <p:nvPr isPhoto="0" userDrawn="0"/>
        </p:nvSpPr>
        <p:spPr bwMode="auto">
          <a:xfrm>
            <a:off x="860400" y="2747880"/>
            <a:ext cx="1440" cy="64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2846160" y="4843440"/>
            <a:ext cx="1800" cy="1011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1655640" y="3396960"/>
            <a:ext cx="1440" cy="144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1" hidden="0"/>
          <p:cNvSpPr/>
          <p:nvPr isPhoto="0" userDrawn="0"/>
        </p:nvSpPr>
        <p:spPr bwMode="auto">
          <a:xfrm>
            <a:off x="1390680" y="3832200"/>
            <a:ext cx="595080" cy="577440"/>
          </a:xfrm>
          <a:prstGeom prst="ellipse">
            <a:avLst/>
          </a:prstGeom>
          <a:solidFill>
            <a:srgbClr val="6699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400" b="1" strike="noStrike" spc="0">
                <a:solidFill>
                  <a:srgbClr val="FFFFFF"/>
                </a:solidFill>
                <a:latin typeface="Times New Roman"/>
                <a:ea typeface="ＭＳ Ｐゴシック"/>
              </a:rPr>
              <a:t>DR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2581200" y="5059440"/>
            <a:ext cx="596520" cy="5774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 flipV="1">
            <a:off x="1787400" y="4478040"/>
            <a:ext cx="1440" cy="295560"/>
          </a:xfrm>
          <a:prstGeom prst="line">
            <a:avLst/>
          </a:prstGeom>
          <a:ln w="28440">
            <a:solidFill>
              <a:srgbClr val="FF3300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>
            <a:off x="1787400" y="4770360"/>
            <a:ext cx="993600" cy="144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5" hidden="0"/>
          <p:cNvSpPr/>
          <p:nvPr isPhoto="0" userDrawn="0"/>
        </p:nvSpPr>
        <p:spPr bwMode="auto">
          <a:xfrm>
            <a:off x="2781000" y="4770360"/>
            <a:ext cx="1800" cy="28872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16" hidden="0"/>
          <p:cNvSpPr/>
          <p:nvPr isPhoto="0" userDrawn="0"/>
        </p:nvSpPr>
        <p:spPr bwMode="auto">
          <a:xfrm>
            <a:off x="485820" y="1695354"/>
            <a:ext cx="24048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1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800" b="0" strike="noStrike" spc="0">
                <a:solidFill>
                  <a:srgbClr val="669999"/>
                </a:solidFill>
                <a:latin typeface="Arial Narrow"/>
                <a:ea typeface="ＭＳ Ｐゴシック"/>
              </a:rPr>
              <a:t>IGMP Leave-Group</a:t>
            </a:r>
            <a:endParaRPr lang="ru-RU" sz="1800" b="0" strike="noStrike" spc="0">
              <a:latin typeface="Arial"/>
            </a:endParaRPr>
          </a:p>
        </p:txBody>
      </p:sp>
      <p:sp>
        <p:nvSpPr>
          <p:cNvPr id="20" name="Line 17" hidden="0"/>
          <p:cNvSpPr/>
          <p:nvPr isPhoto="0" userDrawn="0"/>
        </p:nvSpPr>
        <p:spPr bwMode="auto">
          <a:xfrm>
            <a:off x="728639" y="3470040"/>
            <a:ext cx="793440" cy="1800"/>
          </a:xfrm>
          <a:prstGeom prst="line">
            <a:avLst/>
          </a:prstGeom>
          <a:ln w="2844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18" hidden="0"/>
          <p:cNvSpPr/>
          <p:nvPr isPhoto="0" userDrawn="0"/>
        </p:nvSpPr>
        <p:spPr bwMode="auto">
          <a:xfrm>
            <a:off x="728639" y="2892240"/>
            <a:ext cx="1440" cy="577800"/>
          </a:xfrm>
          <a:prstGeom prst="line">
            <a:avLst/>
          </a:prstGeom>
          <a:ln w="2844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Line 19" hidden="0"/>
          <p:cNvSpPr/>
          <p:nvPr isPhoto="0" userDrawn="0"/>
        </p:nvSpPr>
        <p:spPr bwMode="auto">
          <a:xfrm>
            <a:off x="1522080" y="3470040"/>
            <a:ext cx="1800" cy="362160"/>
          </a:xfrm>
          <a:prstGeom prst="line">
            <a:avLst/>
          </a:prstGeom>
          <a:ln w="2844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0" hidden="0"/>
          <p:cNvSpPr/>
          <p:nvPr isPhoto="0" userDrawn="0"/>
        </p:nvSpPr>
        <p:spPr bwMode="auto">
          <a:xfrm>
            <a:off x="1986120" y="2963880"/>
            <a:ext cx="15886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Network</a:t>
            </a:r>
            <a:r>
              <a:rPr lang="en-US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A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0" y="4410000"/>
            <a:ext cx="158868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Network</a:t>
            </a:r>
            <a:r>
              <a:rPr lang="en-US" sz="24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B</a:t>
            </a:r>
            <a:endParaRPr lang="ru-RU" sz="2400" b="0" strike="noStrike" spc="0">
              <a:latin typeface="Arial"/>
            </a:endParaRPr>
          </a:p>
        </p:txBody>
      </p:sp>
      <p:sp>
        <p:nvSpPr>
          <p:cNvPr id="25" name="CustomShape 22" hidden="0"/>
          <p:cNvSpPr/>
          <p:nvPr isPhoto="0" userDrawn="0"/>
        </p:nvSpPr>
        <p:spPr bwMode="auto">
          <a:xfrm>
            <a:off x="142920" y="5145118"/>
            <a:ext cx="2740246" cy="64227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spcBef>
                <a:spcPts val="11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R</a:t>
            </a:r>
            <a:r>
              <a:rPr lang="ru-RU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- receiver</a:t>
            </a:r>
            <a:br>
              <a:rPr/>
            </a:br>
            <a:r>
              <a:rPr lang="en-US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DR</a:t>
            </a:r>
            <a:r>
              <a:rPr lang="ru-RU" sz="1800" b="0" strike="noStrike" spc="0">
                <a:solidFill>
                  <a:srgbClr val="000000"/>
                </a:solidFill>
                <a:latin typeface="Arial Narrow"/>
                <a:ea typeface="ＭＳ Ｐゴシック"/>
              </a:rPr>
              <a:t> – a dedicated router</a:t>
            </a:r>
            <a:endParaRPr lang="ru-RU" sz="18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Reserved Addresses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9240" cy="441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255.255.255.255 – broadcast</a:t>
            </a:r>
            <a:endParaRPr lang="ru-RU" sz="3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50"/>
              </a:spcBef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127.0.0.0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/8 –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loopback (localhost)</a:t>
            </a:r>
            <a:endParaRPr lang="ru-RU" sz="3000" b="0" strike="noStrike" spc="-1">
              <a:latin typeface="Arial"/>
            </a:endParaRPr>
          </a:p>
          <a:p>
            <a:pPr marL="341280" indent="-339480">
              <a:lnSpc>
                <a:spcPct val="100000"/>
              </a:lnSpc>
              <a:spcBef>
                <a:spcPts val="750"/>
              </a:spcBef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75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10.0.0.0/8, 172.16.0.0/12, and </a:t>
            </a:r>
            <a:br>
              <a:rPr lang="ru-RU" sz="30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192.168.0.0/ 16 are private networks connected to the Internet via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NAT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3C9D6188-81A9-FD7E-DC35-D06B1B53F206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Line 2" hidden="0"/>
          <p:cNvSpPr/>
          <p:nvPr isPhoto="0" userDrawn="0"/>
        </p:nvSpPr>
        <p:spPr bwMode="auto">
          <a:xfrm flipV="1">
            <a:off x="6248160" y="1368360"/>
            <a:ext cx="432000" cy="641159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3" hidden="0"/>
          <p:cNvSpPr/>
          <p:nvPr isPhoto="0" userDrawn="0"/>
        </p:nvSpPr>
        <p:spPr bwMode="auto">
          <a:xfrm flipH="1" flipV="1">
            <a:off x="5762520" y="1368360"/>
            <a:ext cx="488880" cy="641159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4" hidden="0"/>
          <p:cNvSpPr/>
          <p:nvPr isPhoto="0" userDrawn="0"/>
        </p:nvSpPr>
        <p:spPr bwMode="auto">
          <a:xfrm flipV="1">
            <a:off x="3657600" y="1368360"/>
            <a:ext cx="507960" cy="641159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5" hidden="0"/>
          <p:cNvSpPr/>
          <p:nvPr isPhoto="0" userDrawn="0"/>
        </p:nvSpPr>
        <p:spPr bwMode="auto">
          <a:xfrm flipH="1" flipV="1">
            <a:off x="3171600" y="1368360"/>
            <a:ext cx="488880" cy="641159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6" hidden="0"/>
          <p:cNvSpPr/>
          <p:nvPr isPhoto="0" userDrawn="0"/>
        </p:nvSpPr>
        <p:spPr bwMode="auto">
          <a:xfrm>
            <a:off x="706320" y="152280"/>
            <a:ext cx="779436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358" tIns="44280" rIns="90358" bIns="4428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How </a:t>
            </a:r>
            <a:r>
              <a:rPr lang="en-US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IGMP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operates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10" name="CustomShape 7" hidden="0"/>
          <p:cNvSpPr/>
          <p:nvPr isPhoto="0" userDrawn="0"/>
        </p:nvSpPr>
        <p:spPr bwMode="auto">
          <a:xfrm>
            <a:off x="554040" y="3948120"/>
            <a:ext cx="7835400" cy="2528639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358" tIns="44280" rIns="90358" bIns="44280">
            <a:noAutofit/>
          </a:bodyPr>
          <a:p>
            <a:pPr marL="306268" indent="-305908">
              <a:lnSpc>
                <a:spcPct val="114999"/>
              </a:lnSpc>
              <a:spcBef>
                <a:spcPts val="4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Among the routers connected to the same hosts, select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one that will poll all the cients</a:t>
            </a:r>
            <a:endParaRPr lang="ru-RU" sz="2000" b="0" strike="noStrike" spc="0">
              <a:latin typeface="Arial"/>
            </a:endParaRPr>
          </a:p>
          <a:p>
            <a:pPr marL="306268" indent="-305908">
              <a:lnSpc>
                <a:spcPct val="114999"/>
              </a:lnSpc>
              <a:spcBef>
                <a:spcPts val="4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The selected router periodically sends a 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Membership Query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for all the groups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with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 TTL = 1</a:t>
            </a:r>
            <a:endParaRPr lang="ru-RU" sz="2000" b="0" strike="noStrike" spc="0">
              <a:latin typeface="Arial"/>
            </a:endParaRPr>
          </a:p>
          <a:p>
            <a:pPr marL="306268" indent="-305908">
              <a:lnSpc>
                <a:spcPct val="114999"/>
              </a:lnSpc>
              <a:spcBef>
                <a:spcPts val="498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To prevent the reply storm each host wait for a random time and send reply (if no one sent before him)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11" name="Line 8" hidden="0"/>
          <p:cNvSpPr/>
          <p:nvPr isPhoto="0" userDrawn="0"/>
        </p:nvSpPr>
        <p:spPr bwMode="auto">
          <a:xfrm>
            <a:off x="2234880" y="2755800"/>
            <a:ext cx="5410440" cy="144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9" hidden="0"/>
          <p:cNvSpPr/>
          <p:nvPr isPhoto="0" userDrawn="0"/>
        </p:nvSpPr>
        <p:spPr bwMode="auto">
          <a:xfrm>
            <a:off x="3644640" y="2247840"/>
            <a:ext cx="1800" cy="48240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0" hidden="0"/>
          <p:cNvSpPr/>
          <p:nvPr isPhoto="0" userDrawn="0"/>
        </p:nvSpPr>
        <p:spPr bwMode="auto">
          <a:xfrm>
            <a:off x="6235560" y="2247840"/>
            <a:ext cx="1440" cy="48240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1" hidden="0"/>
          <p:cNvSpPr/>
          <p:nvPr isPhoto="0" userDrawn="0"/>
        </p:nvSpPr>
        <p:spPr bwMode="auto">
          <a:xfrm>
            <a:off x="2425680" y="2781000"/>
            <a:ext cx="144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2" hidden="0"/>
          <p:cNvSpPr/>
          <p:nvPr isPhoto="0" userDrawn="0"/>
        </p:nvSpPr>
        <p:spPr bwMode="auto">
          <a:xfrm>
            <a:off x="3263760" y="2781000"/>
            <a:ext cx="144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3" hidden="0"/>
          <p:cNvSpPr/>
          <p:nvPr isPhoto="0" userDrawn="0"/>
        </p:nvSpPr>
        <p:spPr bwMode="auto">
          <a:xfrm>
            <a:off x="4101840" y="2781000"/>
            <a:ext cx="180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4" hidden="0"/>
          <p:cNvSpPr/>
          <p:nvPr isPhoto="0" userDrawn="0"/>
        </p:nvSpPr>
        <p:spPr bwMode="auto">
          <a:xfrm>
            <a:off x="4940279" y="2781000"/>
            <a:ext cx="144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5" hidden="0"/>
          <p:cNvSpPr/>
          <p:nvPr isPhoto="0" userDrawn="0"/>
        </p:nvSpPr>
        <p:spPr bwMode="auto">
          <a:xfrm>
            <a:off x="5778360" y="2781000"/>
            <a:ext cx="144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Line 16" hidden="0"/>
          <p:cNvSpPr/>
          <p:nvPr isPhoto="0" userDrawn="0"/>
        </p:nvSpPr>
        <p:spPr bwMode="auto">
          <a:xfrm>
            <a:off x="6616440" y="2781000"/>
            <a:ext cx="180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Line 17" hidden="0"/>
          <p:cNvSpPr/>
          <p:nvPr isPhoto="0" userDrawn="0"/>
        </p:nvSpPr>
        <p:spPr bwMode="auto">
          <a:xfrm>
            <a:off x="7454880" y="2781000"/>
            <a:ext cx="1440" cy="48276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Line 18" hidden="0"/>
          <p:cNvSpPr/>
          <p:nvPr isPhoto="0" userDrawn="0"/>
        </p:nvSpPr>
        <p:spPr bwMode="auto">
          <a:xfrm>
            <a:off x="3720960" y="2234880"/>
            <a:ext cx="1440" cy="508320"/>
          </a:xfrm>
          <a:prstGeom prst="line">
            <a:avLst/>
          </a:prstGeom>
          <a:ln w="2556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19" hidden="0"/>
          <p:cNvSpPr/>
          <p:nvPr isPhoto="0" userDrawn="0"/>
        </p:nvSpPr>
        <p:spPr bwMode="auto">
          <a:xfrm rot="10799989">
            <a:off x="3659760" y="2773800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0" hidden="0"/>
          <p:cNvSpPr/>
          <p:nvPr isPhoto="0" userDrawn="0"/>
        </p:nvSpPr>
        <p:spPr bwMode="auto">
          <a:xfrm rot="10799989">
            <a:off x="3721320" y="2773800"/>
            <a:ext cx="64800" cy="63000"/>
          </a:xfrm>
          <a:custGeom>
            <a:avLst/>
            <a:gdLst/>
            <a:ahLst/>
            <a:cxnLst/>
            <a:rect l="l" t="t" r="r" b="b"/>
            <a:pathLst>
              <a:path w="22140" h="21600" fill="norm" stroke="1" extrusionOk="0"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lnTo>
                  <a:pt x="540" y="21600"/>
                </a:lnTo>
                <a:lnTo>
                  <a:pt x="-1" y="6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Line 21" hidden="0"/>
          <p:cNvSpPr/>
          <p:nvPr isPhoto="0" userDrawn="0"/>
        </p:nvSpPr>
        <p:spPr bwMode="auto">
          <a:xfrm flipH="1">
            <a:off x="2180880" y="2831760"/>
            <a:ext cx="1479600" cy="1800"/>
          </a:xfrm>
          <a:prstGeom prst="line">
            <a:avLst/>
          </a:prstGeom>
          <a:ln w="2556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" name="CustomShape 22" hidden="0"/>
          <p:cNvSpPr/>
          <p:nvPr isPhoto="0" userDrawn="0"/>
        </p:nvSpPr>
        <p:spPr bwMode="auto">
          <a:xfrm rot="5399976">
            <a:off x="3967560" y="2846518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3" hidden="0"/>
          <p:cNvSpPr/>
          <p:nvPr isPhoto="0" userDrawn="0"/>
        </p:nvSpPr>
        <p:spPr bwMode="auto">
          <a:xfrm rot="16199969">
            <a:off x="3340440" y="2845800"/>
            <a:ext cx="64800" cy="63000"/>
          </a:xfrm>
          <a:custGeom>
            <a:avLst/>
            <a:gdLst/>
            <a:ahLst/>
            <a:cxnLst/>
            <a:rect l="l" t="t" r="r" b="b"/>
            <a:pathLst>
              <a:path w="22140" h="21600" fill="norm" stroke="1" extrusionOk="0"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lnTo>
                  <a:pt x="540" y="21600"/>
                </a:lnTo>
                <a:lnTo>
                  <a:pt x="-1" y="6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" name="Line 24" hidden="0"/>
          <p:cNvSpPr/>
          <p:nvPr isPhoto="0" userDrawn="0"/>
        </p:nvSpPr>
        <p:spPr bwMode="auto">
          <a:xfrm>
            <a:off x="3340080" y="2920680"/>
            <a:ext cx="144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5" hidden="0"/>
          <p:cNvSpPr/>
          <p:nvPr isPhoto="0" userDrawn="0"/>
        </p:nvSpPr>
        <p:spPr bwMode="auto">
          <a:xfrm rot="16199969">
            <a:off x="2502360" y="2845800"/>
            <a:ext cx="64800" cy="63000"/>
          </a:xfrm>
          <a:custGeom>
            <a:avLst/>
            <a:gdLst/>
            <a:ahLst/>
            <a:cxnLst/>
            <a:rect l="l" t="t" r="r" b="b"/>
            <a:pathLst>
              <a:path w="22140" h="21600" fill="norm" stroke="1" extrusionOk="0"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lnTo>
                  <a:pt x="540" y="21600"/>
                </a:lnTo>
                <a:lnTo>
                  <a:pt x="-1" y="6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Line 26" hidden="0"/>
          <p:cNvSpPr/>
          <p:nvPr isPhoto="0" userDrawn="0"/>
        </p:nvSpPr>
        <p:spPr bwMode="auto">
          <a:xfrm>
            <a:off x="2501639" y="2920680"/>
            <a:ext cx="180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" name="Line 27" hidden="0"/>
          <p:cNvSpPr/>
          <p:nvPr isPhoto="0" userDrawn="0"/>
        </p:nvSpPr>
        <p:spPr bwMode="auto">
          <a:xfrm flipH="1">
            <a:off x="3781080" y="2831760"/>
            <a:ext cx="3918240" cy="1800"/>
          </a:xfrm>
          <a:prstGeom prst="line">
            <a:avLst/>
          </a:prstGeom>
          <a:ln w="25560">
            <a:solidFill>
              <a:srgbClr val="6699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Line 28" hidden="0"/>
          <p:cNvSpPr/>
          <p:nvPr isPhoto="0" userDrawn="0"/>
        </p:nvSpPr>
        <p:spPr bwMode="auto">
          <a:xfrm>
            <a:off x="4025880" y="2920680"/>
            <a:ext cx="144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" name="CustomShape 29" hidden="0"/>
          <p:cNvSpPr/>
          <p:nvPr isPhoto="0" userDrawn="0"/>
        </p:nvSpPr>
        <p:spPr bwMode="auto">
          <a:xfrm rot="5399976">
            <a:off x="4806000" y="2846518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" name="Line 30" hidden="0"/>
          <p:cNvSpPr/>
          <p:nvPr isPhoto="0" userDrawn="0"/>
        </p:nvSpPr>
        <p:spPr bwMode="auto">
          <a:xfrm>
            <a:off x="4863960" y="2920680"/>
            <a:ext cx="144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" name="CustomShape 31" hidden="0"/>
          <p:cNvSpPr/>
          <p:nvPr isPhoto="0" userDrawn="0"/>
        </p:nvSpPr>
        <p:spPr bwMode="auto">
          <a:xfrm rot="5399976">
            <a:off x="5644080" y="2846518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" name="Line 32" hidden="0"/>
          <p:cNvSpPr/>
          <p:nvPr isPhoto="0" userDrawn="0"/>
        </p:nvSpPr>
        <p:spPr bwMode="auto">
          <a:xfrm>
            <a:off x="5702038" y="2920680"/>
            <a:ext cx="180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" name="CustomShape 33" hidden="0"/>
          <p:cNvSpPr/>
          <p:nvPr isPhoto="0" userDrawn="0"/>
        </p:nvSpPr>
        <p:spPr bwMode="auto">
          <a:xfrm rot="5399976">
            <a:off x="6482160" y="2846518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Line 34" hidden="0"/>
          <p:cNvSpPr/>
          <p:nvPr isPhoto="0" userDrawn="0"/>
        </p:nvSpPr>
        <p:spPr bwMode="auto">
          <a:xfrm>
            <a:off x="6540480" y="2920680"/>
            <a:ext cx="144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CustomShape 35" hidden="0"/>
          <p:cNvSpPr/>
          <p:nvPr isPhoto="0" userDrawn="0"/>
        </p:nvSpPr>
        <p:spPr bwMode="auto">
          <a:xfrm rot="5399976">
            <a:off x="7320600" y="2846518"/>
            <a:ext cx="63000" cy="63000"/>
          </a:xfrm>
          <a:custGeom>
            <a:avLst/>
            <a:gdLst/>
            <a:ahLst/>
            <a:cxnLst/>
            <a:rect l="l" t="t" r="r" b="b"/>
            <a:pathLst>
              <a:path w="21600" h="21593" fill="norm" stroke="1" extrusionOk="0"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moveTo>
                  <a:pt x="0" y="21593"/>
                </a:moveTo>
                <a:cubicBezTo>
                  <a:pt x="0" y="9874"/>
                  <a:pt x="9344" y="292"/>
                  <a:pt x="21059" y="-1"/>
                </a:cubicBezTo>
                <a:lnTo>
                  <a:pt x="21600" y="21593"/>
                </a:lnTo>
                <a:lnTo>
                  <a:pt x="0" y="21593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Line 36" hidden="0"/>
          <p:cNvSpPr/>
          <p:nvPr isPhoto="0" userDrawn="0"/>
        </p:nvSpPr>
        <p:spPr bwMode="auto">
          <a:xfrm>
            <a:off x="7378560" y="2920680"/>
            <a:ext cx="1440" cy="35568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7" hidden="0"/>
          <p:cNvSpPr/>
          <p:nvPr isPhoto="0" userDrawn="0"/>
        </p:nvSpPr>
        <p:spPr bwMode="auto">
          <a:xfrm rot="5399976">
            <a:off x="6084360" y="2766240"/>
            <a:ext cx="64800" cy="63000"/>
          </a:xfrm>
          <a:custGeom>
            <a:avLst/>
            <a:gdLst/>
            <a:ahLst/>
            <a:cxnLst/>
            <a:rect l="l" t="t" r="r" b="b"/>
            <a:pathLst>
              <a:path w="22140" h="21600" fill="norm" stroke="1" extrusionOk="0"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moveTo>
                  <a:pt x="-1" y="6"/>
                </a:moveTo>
                <a:cubicBezTo>
                  <a:pt x="179" y="2"/>
                  <a:pt x="359" y="-1"/>
                  <a:pt x="540" y="0"/>
                </a:cubicBezTo>
                <a:cubicBezTo>
                  <a:pt x="12469" y="0"/>
                  <a:pt x="22140" y="9670"/>
                  <a:pt x="22140" y="21600"/>
                </a:cubicBezTo>
                <a:lnTo>
                  <a:pt x="540" y="21600"/>
                </a:lnTo>
                <a:lnTo>
                  <a:pt x="-1" y="6"/>
                </a:lnTo>
                <a:close/>
              </a:path>
            </a:pathLst>
          </a:custGeom>
          <a:noFill/>
          <a:ln w="25560" cap="rnd">
            <a:solidFill>
              <a:srgbClr val="66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Line 38" hidden="0"/>
          <p:cNvSpPr/>
          <p:nvPr isPhoto="0" userDrawn="0"/>
        </p:nvSpPr>
        <p:spPr bwMode="auto">
          <a:xfrm flipV="1">
            <a:off x="6159240" y="2206440"/>
            <a:ext cx="1800" cy="565200"/>
          </a:xfrm>
          <a:prstGeom prst="line">
            <a:avLst/>
          </a:prstGeom>
          <a:ln w="25560">
            <a:solidFill>
              <a:srgbClr val="669999"/>
            </a:solidFill>
            <a:miter/>
            <a:tailEnd type="triangle" w="med" len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9" hidden="0"/>
          <p:cNvSpPr/>
          <p:nvPr isPhoto="0" userDrawn="0"/>
        </p:nvSpPr>
        <p:spPr bwMode="auto">
          <a:xfrm>
            <a:off x="3429000" y="1778040"/>
            <a:ext cx="431280" cy="431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0" hidden="0"/>
          <p:cNvSpPr/>
          <p:nvPr isPhoto="0" userDrawn="0"/>
        </p:nvSpPr>
        <p:spPr bwMode="auto">
          <a:xfrm>
            <a:off x="3456000" y="1812960"/>
            <a:ext cx="37908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en-US" sz="2000" b="1" strike="noStrike" spc="0">
                <a:solidFill>
                  <a:srgbClr val="000000"/>
                </a:solidFill>
                <a:latin typeface="Arial"/>
              </a:rPr>
              <a:t>Q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44" name="CustomShape 41" hidden="0"/>
          <p:cNvSpPr/>
          <p:nvPr isPhoto="0" userDrawn="0"/>
        </p:nvSpPr>
        <p:spPr bwMode="auto">
          <a:xfrm>
            <a:off x="6019920" y="1778040"/>
            <a:ext cx="431280" cy="4312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2" hidden="0"/>
          <p:cNvSpPr/>
          <p:nvPr isPhoto="0" userDrawn="0"/>
        </p:nvSpPr>
        <p:spPr bwMode="auto">
          <a:xfrm>
            <a:off x="220968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3" hidden="0"/>
          <p:cNvSpPr/>
          <p:nvPr isPhoto="0" userDrawn="0"/>
        </p:nvSpPr>
        <p:spPr bwMode="auto">
          <a:xfrm>
            <a:off x="304812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44" hidden="0"/>
          <p:cNvSpPr/>
          <p:nvPr isPhoto="0" userDrawn="0"/>
        </p:nvSpPr>
        <p:spPr bwMode="auto">
          <a:xfrm>
            <a:off x="388620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5" hidden="0"/>
          <p:cNvSpPr/>
          <p:nvPr isPhoto="0" userDrawn="0"/>
        </p:nvSpPr>
        <p:spPr bwMode="auto">
          <a:xfrm>
            <a:off x="4724279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6" hidden="0"/>
          <p:cNvSpPr/>
          <p:nvPr isPhoto="0" userDrawn="0"/>
        </p:nvSpPr>
        <p:spPr bwMode="auto">
          <a:xfrm>
            <a:off x="556272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7" hidden="0"/>
          <p:cNvSpPr/>
          <p:nvPr isPhoto="0" userDrawn="0"/>
        </p:nvSpPr>
        <p:spPr bwMode="auto">
          <a:xfrm>
            <a:off x="640080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48" hidden="0"/>
          <p:cNvSpPr/>
          <p:nvPr isPhoto="0" userDrawn="0"/>
        </p:nvSpPr>
        <p:spPr bwMode="auto">
          <a:xfrm>
            <a:off x="7238880" y="3301920"/>
            <a:ext cx="431280" cy="431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49" hidden="0"/>
          <p:cNvSpPr/>
          <p:nvPr isPhoto="0" userDrawn="0"/>
        </p:nvSpPr>
        <p:spPr bwMode="auto">
          <a:xfrm>
            <a:off x="1161360" y="1857240"/>
            <a:ext cx="1145160" cy="3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Routers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:</a:t>
            </a:r>
            <a:endParaRPr lang="ru-RU" sz="2000" b="0" strike="noStrike" spc="0">
              <a:latin typeface="Arial"/>
            </a:endParaRPr>
          </a:p>
        </p:txBody>
      </p:sp>
      <p:sp>
        <p:nvSpPr>
          <p:cNvPr id="53" name="CustomShape 50" hidden="0"/>
          <p:cNvSpPr/>
          <p:nvPr isPhoto="0" userDrawn="0"/>
        </p:nvSpPr>
        <p:spPr bwMode="auto">
          <a:xfrm>
            <a:off x="515160" y="3301920"/>
            <a:ext cx="1027737" cy="393395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58" tIns="44280" rIns="90358" bIns="4428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Clients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: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83B6BAA9-DF74-29A2-E0B3-D2A77BF780B6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Group broadcast zone control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 –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small </a:t>
            </a:r>
            <a:r>
              <a:rPr lang="en-US" sz="3900" b="1" strike="noStrike" spc="0">
                <a:solidFill>
                  <a:srgbClr val="330066"/>
                </a:solidFill>
                <a:latin typeface="Arial"/>
              </a:rPr>
              <a:t>TTL</a:t>
            </a:r>
            <a:endParaRPr lang="ru-RU" sz="3900" b="0" strike="noStrike" spc="0">
              <a:latin typeface="Arial"/>
            </a:endParaRPr>
          </a:p>
        </p:txBody>
      </p:sp>
      <p:grpSp>
        <p:nvGrpSpPr>
          <p:cNvPr id="6" name="Group 3" hidden="0"/>
          <p:cNvGrpSpPr/>
          <p:nvPr isPhoto="0" userDrawn="0"/>
        </p:nvGrpSpPr>
        <p:grpSpPr bwMode="auto">
          <a:xfrm>
            <a:off x="1000440" y="1857240"/>
            <a:ext cx="7211520" cy="3997080"/>
            <a:chOff x="1000440" y="1857240"/>
            <a:chExt cx="7211520" cy="3997080"/>
          </a:xfrm>
        </p:grpSpPr>
        <p:sp>
          <p:nvSpPr>
            <p:cNvPr id="7" name="CustomShape 4" hidden="0"/>
            <p:cNvSpPr/>
            <p:nvPr isPhoto="0" userDrawn="0"/>
          </p:nvSpPr>
          <p:spPr bwMode="auto">
            <a:xfrm rot="10799989">
              <a:off x="4497840" y="1861920"/>
              <a:ext cx="1139400" cy="1253880"/>
            </a:xfrm>
            <a:custGeom>
              <a:avLst/>
              <a:gdLst/>
              <a:ahLst/>
              <a:cxnLst/>
              <a:rect l="l" t="t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85"/>
                    <a:pt x="9647" y="20"/>
                    <a:pt x="21562" y="0"/>
                  </a:cubicBezTo>
                  <a:moveTo>
                    <a:pt x="0" y="21600"/>
                  </a:moveTo>
                  <a:cubicBezTo>
                    <a:pt x="0" y="9685"/>
                    <a:pt x="9647" y="20"/>
                    <a:pt x="21562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5" hidden="0"/>
            <p:cNvSpPr/>
            <p:nvPr isPhoto="0" userDrawn="0"/>
          </p:nvSpPr>
          <p:spPr bwMode="auto">
            <a:xfrm rot="10799989">
              <a:off x="3321360" y="1861920"/>
              <a:ext cx="1141200" cy="1253880"/>
            </a:xfrm>
            <a:custGeom>
              <a:avLst/>
              <a:gdLst/>
              <a:ahLst/>
              <a:cxnLst/>
              <a:rect l="l" t="t" r="r" b="b"/>
              <a:pathLst>
                <a:path w="21638" h="21600" fill="norm" stroke="1" extrusionOk="0"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11967" y="0"/>
                    <a:pt x="21638" y="9670"/>
                    <a:pt x="21638" y="21600"/>
                  </a:cubicBezTo>
                  <a:moveTo>
                    <a:pt x="0" y="0"/>
                  </a:moveTo>
                  <a:cubicBezTo>
                    <a:pt x="12" y="0"/>
                    <a:pt x="25" y="-1"/>
                    <a:pt x="38" y="0"/>
                  </a:cubicBezTo>
                  <a:cubicBezTo>
                    <a:pt x="11967" y="0"/>
                    <a:pt x="21638" y="9670"/>
                    <a:pt x="21638" y="21600"/>
                  </a:cubicBezTo>
                  <a:lnTo>
                    <a:pt x="3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6" hidden="0"/>
            <p:cNvSpPr/>
            <p:nvPr isPhoto="0" userDrawn="0"/>
          </p:nvSpPr>
          <p:spPr bwMode="auto">
            <a:xfrm rot="10799989">
              <a:off x="4497840" y="1861920"/>
              <a:ext cx="2298240" cy="2528639"/>
            </a:xfrm>
            <a:custGeom>
              <a:avLst/>
              <a:gdLst/>
              <a:ahLst/>
              <a:cxnLst/>
              <a:rect l="l" t="t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8"/>
                    <a:pt x="9659" y="10"/>
                    <a:pt x="21581" y="0"/>
                  </a:cubicBezTo>
                  <a:moveTo>
                    <a:pt x="0" y="21600"/>
                  </a:moveTo>
                  <a:cubicBezTo>
                    <a:pt x="0" y="9678"/>
                    <a:pt x="9659" y="10"/>
                    <a:pt x="2158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7" hidden="0"/>
            <p:cNvSpPr/>
            <p:nvPr isPhoto="0" userDrawn="0"/>
          </p:nvSpPr>
          <p:spPr bwMode="auto">
            <a:xfrm rot="10799989">
              <a:off x="4497840" y="1861920"/>
              <a:ext cx="3458880" cy="3803400"/>
            </a:xfrm>
            <a:custGeom>
              <a:avLst/>
              <a:gdLst/>
              <a:ahLst/>
              <a:cxnLst/>
              <a:rect l="l" t="t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5"/>
                    <a:pt x="9662" y="7"/>
                    <a:pt x="21587" y="0"/>
                  </a:cubicBezTo>
                  <a:moveTo>
                    <a:pt x="0" y="21600"/>
                  </a:moveTo>
                  <a:cubicBezTo>
                    <a:pt x="0" y="9675"/>
                    <a:pt x="9662" y="7"/>
                    <a:pt x="21587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8" hidden="0"/>
            <p:cNvSpPr/>
            <p:nvPr isPhoto="0" userDrawn="0"/>
          </p:nvSpPr>
          <p:spPr bwMode="auto">
            <a:xfrm rot="10799989">
              <a:off x="2159280" y="1861920"/>
              <a:ext cx="2301480" cy="2528639"/>
            </a:xfrm>
            <a:custGeom>
              <a:avLst/>
              <a:gdLst/>
              <a:ahLst/>
              <a:cxnLst/>
              <a:rect l="l" t="t" r="r" b="b"/>
              <a:pathLst>
                <a:path w="21619" h="21600" fill="norm" stroke="1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  <a:lnTo>
                    <a:pt x="1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9" hidden="0"/>
            <p:cNvSpPr/>
            <p:nvPr isPhoto="0" userDrawn="0"/>
          </p:nvSpPr>
          <p:spPr bwMode="auto">
            <a:xfrm rot="10799989">
              <a:off x="1000440" y="1861920"/>
              <a:ext cx="3460320" cy="3803400"/>
            </a:xfrm>
            <a:custGeom>
              <a:avLst/>
              <a:gdLst/>
              <a:ahLst/>
              <a:cxnLst/>
              <a:rect l="l" t="t" r="r" b="b"/>
              <a:pathLst>
                <a:path w="21613" h="21600" fill="norm" stroke="1" extrusionOk="0">
                  <a:moveTo>
                    <a:pt x="0" y="0"/>
                  </a:moveTo>
                  <a:cubicBezTo>
                    <a:pt x="4" y="0"/>
                    <a:pt x="8" y="-1"/>
                    <a:pt x="13" y="0"/>
                  </a:cubicBezTo>
                  <a:cubicBezTo>
                    <a:pt x="11942" y="0"/>
                    <a:pt x="21613" y="9670"/>
                    <a:pt x="21613" y="21600"/>
                  </a:cubicBezTo>
                  <a:moveTo>
                    <a:pt x="0" y="0"/>
                  </a:moveTo>
                  <a:cubicBezTo>
                    <a:pt x="4" y="0"/>
                    <a:pt x="8" y="-1"/>
                    <a:pt x="13" y="0"/>
                  </a:cubicBezTo>
                  <a:cubicBezTo>
                    <a:pt x="11942" y="0"/>
                    <a:pt x="21613" y="9670"/>
                    <a:pt x="21613" y="21600"/>
                  </a:cubicBezTo>
                  <a:lnTo>
                    <a:pt x="1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560" cap="rnd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Line 10" hidden="0"/>
            <p:cNvSpPr/>
            <p:nvPr isPhoto="0" userDrawn="0"/>
          </p:nvSpPr>
          <p:spPr bwMode="auto">
            <a:xfrm>
              <a:off x="3738240" y="2582639"/>
              <a:ext cx="1284480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Line 11" hidden="0"/>
            <p:cNvSpPr/>
            <p:nvPr isPhoto="0" userDrawn="0"/>
          </p:nvSpPr>
          <p:spPr bwMode="auto">
            <a:xfrm>
              <a:off x="4189320" y="260028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2" hidden="0"/>
            <p:cNvSpPr/>
            <p:nvPr isPhoto="0" userDrawn="0"/>
          </p:nvSpPr>
          <p:spPr bwMode="auto">
            <a:xfrm>
              <a:off x="4013280" y="2919240"/>
              <a:ext cx="350640" cy="38556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3" hidden="0"/>
            <p:cNvSpPr/>
            <p:nvPr isPhoto="0" userDrawn="0"/>
          </p:nvSpPr>
          <p:spPr bwMode="auto">
            <a:xfrm>
              <a:off x="4495680" y="1857240"/>
              <a:ext cx="350640" cy="38556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s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17" name="Line 14" hidden="0"/>
            <p:cNvSpPr/>
            <p:nvPr isPhoto="0" userDrawn="0"/>
          </p:nvSpPr>
          <p:spPr bwMode="auto">
            <a:xfrm>
              <a:off x="4673520" y="228276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5" hidden="0"/>
            <p:cNvSpPr/>
            <p:nvPr isPhoto="0" userDrawn="0"/>
          </p:nvSpPr>
          <p:spPr bwMode="auto">
            <a:xfrm>
              <a:off x="4978440" y="3981600"/>
              <a:ext cx="350640" cy="38556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Line 16" hidden="0"/>
            <p:cNvSpPr/>
            <p:nvPr isPhoto="0" userDrawn="0"/>
          </p:nvSpPr>
          <p:spPr bwMode="auto">
            <a:xfrm>
              <a:off x="3062160" y="3644640"/>
              <a:ext cx="2636639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Line 17" hidden="0"/>
            <p:cNvSpPr/>
            <p:nvPr isPhoto="0" userDrawn="0"/>
          </p:nvSpPr>
          <p:spPr bwMode="auto">
            <a:xfrm>
              <a:off x="3512880" y="366228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Line 18" hidden="0"/>
            <p:cNvSpPr/>
            <p:nvPr isPhoto="0" userDrawn="0"/>
          </p:nvSpPr>
          <p:spPr bwMode="auto">
            <a:xfrm>
              <a:off x="4189320" y="334296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Line 19" hidden="0"/>
            <p:cNvSpPr/>
            <p:nvPr isPhoto="0" userDrawn="0"/>
          </p:nvSpPr>
          <p:spPr bwMode="auto">
            <a:xfrm>
              <a:off x="5155920" y="366228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Line 20" hidden="0"/>
            <p:cNvSpPr/>
            <p:nvPr isPhoto="0" userDrawn="0"/>
          </p:nvSpPr>
          <p:spPr bwMode="auto">
            <a:xfrm>
              <a:off x="5155920" y="440676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Line 21" hidden="0"/>
            <p:cNvSpPr/>
            <p:nvPr isPhoto="0" userDrawn="0"/>
          </p:nvSpPr>
          <p:spPr bwMode="auto">
            <a:xfrm>
              <a:off x="3738240" y="4706640"/>
              <a:ext cx="2637000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Line 22" hidden="0"/>
            <p:cNvSpPr/>
            <p:nvPr isPhoto="0" userDrawn="0"/>
          </p:nvSpPr>
          <p:spPr bwMode="auto">
            <a:xfrm>
              <a:off x="4093920" y="4724279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3" hidden="0"/>
            <p:cNvSpPr/>
            <p:nvPr isPhoto="0" userDrawn="0"/>
          </p:nvSpPr>
          <p:spPr bwMode="auto">
            <a:xfrm>
              <a:off x="3916440" y="5043600"/>
              <a:ext cx="350640" cy="385560"/>
            </a:xfrm>
            <a:prstGeom prst="rect">
              <a:avLst/>
            </a:prstGeom>
            <a:solidFill>
              <a:srgbClr val="808080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Line 24" hidden="0"/>
            <p:cNvSpPr/>
            <p:nvPr isPhoto="0" userDrawn="0"/>
          </p:nvSpPr>
          <p:spPr bwMode="auto">
            <a:xfrm>
              <a:off x="4865400" y="4724279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CustomShape 25" hidden="0"/>
            <p:cNvSpPr/>
            <p:nvPr isPhoto="0" userDrawn="0"/>
          </p:nvSpPr>
          <p:spPr bwMode="auto">
            <a:xfrm>
              <a:off x="4689360" y="5043600"/>
              <a:ext cx="350640" cy="385560"/>
            </a:xfrm>
            <a:prstGeom prst="rect">
              <a:avLst/>
            </a:prstGeom>
            <a:solidFill>
              <a:srgbClr val="808080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Line 26" hidden="0"/>
            <p:cNvSpPr/>
            <p:nvPr isPhoto="0" userDrawn="0"/>
          </p:nvSpPr>
          <p:spPr bwMode="auto">
            <a:xfrm>
              <a:off x="6026038" y="4724279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CustomShape 27" hidden="0"/>
            <p:cNvSpPr/>
            <p:nvPr isPhoto="0" userDrawn="0"/>
          </p:nvSpPr>
          <p:spPr bwMode="auto">
            <a:xfrm>
              <a:off x="5848199" y="5043600"/>
              <a:ext cx="350640" cy="38556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Line 28" hidden="0"/>
            <p:cNvSpPr/>
            <p:nvPr isPhoto="0" userDrawn="0"/>
          </p:nvSpPr>
          <p:spPr bwMode="auto">
            <a:xfrm>
              <a:off x="5574960" y="5768640"/>
              <a:ext cx="2637000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Line 29" hidden="0"/>
            <p:cNvSpPr/>
            <p:nvPr isPhoto="0" userDrawn="0"/>
          </p:nvSpPr>
          <p:spPr bwMode="auto">
            <a:xfrm>
              <a:off x="6026038" y="546876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CustomShape 30" hidden="0"/>
            <p:cNvSpPr/>
            <p:nvPr isPhoto="0" userDrawn="0"/>
          </p:nvSpPr>
          <p:spPr bwMode="auto">
            <a:xfrm>
              <a:off x="7394400" y="5043600"/>
              <a:ext cx="350640" cy="385560"/>
            </a:xfrm>
            <a:prstGeom prst="rect">
              <a:avLst/>
            </a:prstGeom>
            <a:solidFill>
              <a:srgbClr val="808080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Line 31" hidden="0"/>
            <p:cNvSpPr/>
            <p:nvPr isPhoto="0" userDrawn="0"/>
          </p:nvSpPr>
          <p:spPr bwMode="auto">
            <a:xfrm>
              <a:off x="7570440" y="5468760"/>
              <a:ext cx="0" cy="2793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Line 32" hidden="0"/>
            <p:cNvSpPr/>
            <p:nvPr isPhoto="0" userDrawn="0"/>
          </p:nvSpPr>
          <p:spPr bwMode="auto">
            <a:xfrm flipH="1">
              <a:off x="2624040" y="4194000"/>
              <a:ext cx="904680" cy="81108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Line 33" hidden="0"/>
            <p:cNvSpPr/>
            <p:nvPr isPhoto="0" userDrawn="0"/>
          </p:nvSpPr>
          <p:spPr bwMode="auto">
            <a:xfrm flipH="1">
              <a:off x="1562040" y="5043240"/>
              <a:ext cx="1098360" cy="59868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CustomShape 34" hidden="0"/>
            <p:cNvSpPr/>
            <p:nvPr isPhoto="0" userDrawn="0"/>
          </p:nvSpPr>
          <p:spPr bwMode="auto">
            <a:xfrm>
              <a:off x="5478480" y="2521080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1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38" name="CustomShape 35" hidden="0"/>
            <p:cNvSpPr/>
            <p:nvPr isPhoto="0" userDrawn="0"/>
          </p:nvSpPr>
          <p:spPr bwMode="auto">
            <a:xfrm>
              <a:off x="6251400" y="3476518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2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39" name="CustomShape 36" hidden="0"/>
            <p:cNvSpPr/>
            <p:nvPr isPhoto="0" userDrawn="0"/>
          </p:nvSpPr>
          <p:spPr bwMode="auto">
            <a:xfrm>
              <a:off x="7121520" y="4432320"/>
              <a:ext cx="322199" cy="39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58" tIns="44280" rIns="90358" bIns="44280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399" algn="l"/>
                  <a:tab pos="10331280" algn="l"/>
                  <a:tab pos="10780559" algn="l"/>
                </a:tabLst>
                <a:defRPr/>
              </a:pPr>
              <a:r>
                <a:rPr lang="en-US" sz="2000" b="0" strike="noStrike" spc="0">
                  <a:solidFill>
                    <a:srgbClr val="000000"/>
                  </a:solidFill>
                  <a:latin typeface="Arial"/>
                </a:rPr>
                <a:t>3</a:t>
              </a:r>
              <a:endParaRPr lang="ru-RU" sz="2000" b="0" strike="noStrike" spc="0">
                <a:latin typeface="Arial"/>
              </a:endParaRPr>
            </a:p>
          </p:txBody>
        </p:sp>
        <p:sp>
          <p:nvSpPr>
            <p:cNvPr id="40" name="CustomShape 37" hidden="0"/>
            <p:cNvSpPr/>
            <p:nvPr isPhoto="0" userDrawn="0"/>
          </p:nvSpPr>
          <p:spPr bwMode="auto">
            <a:xfrm>
              <a:off x="1211400" y="5468760"/>
              <a:ext cx="350640" cy="385560"/>
            </a:xfrm>
            <a:prstGeom prst="rect">
              <a:avLst/>
            </a:prstGeom>
            <a:solidFill>
              <a:srgbClr val="808080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CustomShape 38" hidden="0"/>
            <p:cNvSpPr/>
            <p:nvPr isPhoto="0" userDrawn="0"/>
          </p:nvSpPr>
          <p:spPr bwMode="auto">
            <a:xfrm>
              <a:off x="2467080" y="4830840"/>
              <a:ext cx="350640" cy="38556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CustomShape 39" hidden="0"/>
            <p:cNvSpPr/>
            <p:nvPr isPhoto="0" userDrawn="0"/>
          </p:nvSpPr>
          <p:spPr bwMode="auto">
            <a:xfrm>
              <a:off x="3336840" y="3981600"/>
              <a:ext cx="350640" cy="38556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9A39E408-60E5-2A2A-3D7B-1869415DBF0E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i="0" u="none" strike="noStrike" cap="none" spc="0">
                <a:solidFill>
                  <a:srgbClr val="330066"/>
                </a:solidFill>
                <a:latin typeface="Arial"/>
                <a:ea typeface="Arial"/>
                <a:cs typeface="Arial"/>
              </a:rPr>
              <a:t>Multicast Traffic </a:t>
            </a: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Routing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357120" y="1500120"/>
            <a:ext cx="8329320" cy="50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The goal is to build a tree of data distribution from the source to all recipients</a:t>
            </a:r>
            <a:endParaRPr lang="ru-RU" sz="24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Flood-and-prune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We start sending traffic to all computers on the network</a:t>
            </a:r>
            <a:endParaRPr lang="ru-RU" sz="2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Then block sending to subnets where there are no recipients</a:t>
            </a:r>
            <a:endParaRPr lang="ru-RU" sz="2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Protocols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: DVMRP, PIM-DM</a:t>
            </a:r>
            <a:endParaRPr lang="ru-RU" sz="2000" b="0" strike="noStrike" spc="0">
              <a:latin typeface="Arial"/>
            </a:endParaRPr>
          </a:p>
          <a:p>
            <a:pPr marL="350325" indent="-349965">
              <a:lnSpc>
                <a:spcPct val="114999"/>
              </a:lnSpc>
              <a:spcBef>
                <a:spcPts val="600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400" b="0" strike="noStrike" spc="0">
                <a:solidFill>
                  <a:srgbClr val="000000"/>
                </a:solidFill>
                <a:latin typeface="Arial"/>
              </a:rPr>
              <a:t>Routing protocols based on link state</a:t>
            </a:r>
            <a:endParaRPr lang="ru-RU" sz="24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Routers tell everyone groups that have recipients</a:t>
            </a:r>
            <a:endParaRPr lang="ru-RU" sz="2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If necessary, calculate the tree of shortest paths to recipients</a:t>
            </a:r>
            <a:endParaRPr lang="ru-RU" sz="2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Data is transmitted to the network, if only someone from this network has notified routers about their participation in the group</a:t>
            </a:r>
            <a:endParaRPr lang="ru-RU" sz="2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49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Example</a:t>
            </a:r>
            <a:r>
              <a:rPr lang="en-US" sz="2000" b="0" strike="noStrike" spc="0">
                <a:solidFill>
                  <a:srgbClr val="000000"/>
                </a:solidFill>
                <a:latin typeface="Arial"/>
              </a:rPr>
              <a:t>: MOSPF</a:t>
            </a:r>
            <a:r>
              <a:rPr lang="ru-RU" sz="2000" b="0" strike="noStrike" spc="0">
                <a:solidFill>
                  <a:srgbClr val="000000"/>
                </a:solidFill>
                <a:latin typeface="Arial"/>
              </a:rPr>
              <a:t>, PIM-SM</a:t>
            </a:r>
            <a:endParaRPr lang="ru-RU" sz="2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fld id="{8786AB0A-E7BD-77C6-0804-B9D714B1DFBA}" type="slidenum">
              <a:rPr lang="en-US" sz="1000" b="0" strike="noStrike" spc="0">
                <a:solidFill>
                  <a:srgbClr val="000000"/>
                </a:solidFill>
                <a:latin typeface="Arial"/>
              </a:rPr>
              <a:t/>
            </a:fld>
            <a:endParaRPr lang="ru-RU" sz="1000" b="0" strike="noStrike" spc="0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900" b="1" strike="noStrike" spc="0">
                <a:solidFill>
                  <a:srgbClr val="330066"/>
                </a:solidFill>
                <a:latin typeface="Arial"/>
              </a:rPr>
              <a:t>Implementation Difficulties</a:t>
            </a:r>
            <a:endParaRPr lang="ru-RU" sz="3900" b="0" strike="noStrike" spc="0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357120" y="1500120"/>
            <a:ext cx="8500680" cy="514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It is mainly used in local/regional networks </a:t>
            </a:r>
            <a:endParaRPr lang="ru-RU" sz="3000" b="0" strike="noStrike" spc="0">
              <a:latin typeface="Arial"/>
            </a:endParaRPr>
          </a:p>
          <a:p>
            <a:pPr marL="416411" indent="-416051">
              <a:lnSpc>
                <a:spcPct val="114999"/>
              </a:lnSpc>
              <a:spcBef>
                <a:spcPts val="749"/>
              </a:spcBef>
              <a:buClr>
                <a:srgbClr val="330066"/>
              </a:buClr>
              <a:buSzPct val="70000"/>
              <a:buFont typeface="Wingdings"/>
              <a:buChar char="v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3000" b="0" strike="noStrike" spc="0">
                <a:solidFill>
                  <a:srgbClr val="000000"/>
                </a:solidFill>
                <a:latin typeface="Arial"/>
              </a:rPr>
              <a:t>Difficulties:</a:t>
            </a:r>
            <a:endParaRPr lang="ru-RU" sz="30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Scalability of routing protocols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Complex administration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Hard to implement broadcast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</a:rPr>
              <a:t>TCP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There are few apps that support broadcasting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Routers may not support broadcasting</a:t>
            </a:r>
            <a:endParaRPr lang="ru-RU" sz="2600" b="0" strike="noStrike" spc="0">
              <a:latin typeface="Arial"/>
            </a:endParaRPr>
          </a:p>
          <a:p>
            <a:pPr marL="689040" lvl="1" indent="-347400">
              <a:lnSpc>
                <a:spcPct val="114999"/>
              </a:lnSpc>
              <a:spcBef>
                <a:spcPts val="648"/>
              </a:spcBef>
              <a:buClr>
                <a:srgbClr val="669999"/>
              </a:buClr>
              <a:buSzPct val="70000"/>
              <a:buFont typeface="Wingdings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  <a:tab pos="10331280" algn="l"/>
                <a:tab pos="10780559" algn="l"/>
              </a:tabLst>
              <a:defRPr/>
            </a:pPr>
            <a:r>
              <a:rPr lang="ru-RU" sz="2600" b="0" strike="noStrike" spc="0">
                <a:solidFill>
                  <a:srgbClr val="000000"/>
                </a:solidFill>
                <a:latin typeface="Arial"/>
              </a:rPr>
              <a:t>Providers block broadcast traffic</a:t>
            </a:r>
            <a:endParaRPr lang="ru-RU" sz="26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Principles of data transmission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</a:rPr>
              <a:t> </a:t>
            </a:r>
            <a:br>
              <a:rPr/>
            </a:br>
            <a:r>
              <a:rPr lang="ru-RU" sz="3500" b="1" strike="noStrike" spc="-1">
                <a:solidFill>
                  <a:srgbClr val="330066"/>
                </a:solidFill>
                <a:latin typeface="Arial"/>
              </a:rPr>
              <a:t>by protocol 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</a:rPr>
              <a:t>IP</a:t>
            </a:r>
            <a:endParaRPr lang="ru-RU" sz="3500" b="0" strike="noStrike" spc="-1">
              <a:latin typeface="Arial"/>
            </a:endParaRPr>
          </a:p>
        </p:txBody>
      </p:sp>
      <p:pic>
        <p:nvPicPr>
          <p:cNvPr id="5" name="Picture 2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0" y="142920"/>
            <a:ext cx="9143640" cy="608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764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Real Routing Table</a:t>
            </a:r>
            <a:br>
              <a:rPr/>
            </a:b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route print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79280" y="1484280"/>
            <a:ext cx="8856360" cy="537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Network Destination        Netmask          Gateway       Interface  Metric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0.0.0.0          0.0.0.0    195.208.237.1  195.208.237.244     10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0.0.0.0          0.0.0.0         25.0.0.1    25.88.172.250   9256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25.0.0.0        255.0.0.0         On-link     25.88.172.250   9256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25.88.172.250  255.255.255.255         On-link     25.88.172.250   9256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25.255.255.255  255.255.255.255         On-link     25.88.172.250   9256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127.0.0.0        255.0.0.0         On-link         127.0.0.1    306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127.0.0.1  255.255.255.255         On-link         127.0.0.1    306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127.255.255.255  255.255.255.255         On-link         127.0.0.1    306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192.168.56.0    255.255.255.0         On-link      192.168.56.1    276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192.168.56.1  255.255.255.255         On-link      192.168.56.1    276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192.168.56.255  255.255.255.255         On-link      192.168.56.1    276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195.208.237.0    255.255.255.0         On-link   195.208.237.244    266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195.208.237.244  255.255.255.255         On-link   195.208.237.244    266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195.208.237.255  255.255.255.255         On-link   195.208.237.244    266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224.0.0.0        240.0.0.0         On-link         127.0.0.1    306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224.0.0.0        240.0.0.0         On-link      192.168.56.1    276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224.0.0.0        240.0.0.0         On-link   195.208.237.244    266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224.0.0.0        240.0.0.0         On-link     25.88.172.250   9256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255.255.255.255  255.255.255.255         On-link         127.0.0.1    306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255.255.255.255  255.255.255.255         On-link      192.168.56.1    276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255.255.255.255  255.255.255.255         On-link   195.208.237.244    266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  <a:defRPr/>
            </a:pP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  </a:t>
            </a:r>
            <a:r>
              <a:rPr lang="arn-CL" sz="1400" b="0" strike="noStrike" spc="-1">
                <a:solidFill>
                  <a:srgbClr val="000000"/>
                </a:solidFill>
                <a:latin typeface="Courier New"/>
              </a:rPr>
              <a:t>255.255.255.255  255.255.255.255         On-link     25.88.172.250   9256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ONLYOFFICE/6.3.1.56</Application>
  <DocSecurity>0</DocSecurity>
  <PresentationFormat/>
  <Paragraphs>0</Paragraphs>
  <Slides>73</Slides>
  <Notes>73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Yandex.Translate</dc:creator>
  <cp:keywords/>
  <dc:description>Translated with Yandex.Translate</dc:description>
  <dc:identifier/>
  <dc:language>ru-RU</dc:language>
  <cp:lastModifiedBy/>
  <cp:revision>769</cp:revision>
  <dcterms:created xsi:type="dcterms:W3CDTF">1601-01-01T00:00:00Z</dcterms:created>
  <dcterms:modified xsi:type="dcterms:W3CDTF">2022-04-14T06:49:25Z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38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