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0" r:id="rId5"/>
    <p:sldId id="266" r:id="rId6"/>
    <p:sldId id="267" r:id="rId7"/>
    <p:sldId id="268" r:id="rId8"/>
    <p:sldId id="269" r:id="rId9"/>
    <p:sldId id="270" r:id="rId1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1664094-7FEE-40DF-96DF-894C378A27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CD22A5-EA80-4E5C-A5A2-4AFC873F7DA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C4CA7A-1065-436E-ACAB-CFC85D56427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C36811-4163-4CB6-8B28-BAFADF05C44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46DFB49-FDCB-4316-B79F-CE4E711A4D91}" type="slidenum">
              <a:t>‹#›</a:t>
            </a:fld>
            <a:endParaRPr lang="ru-RU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907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1A1692C-C42F-4935-9372-6EC9630DE0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0F8B40D-F553-4EC7-B1CF-A3E461A981A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D8BCDA0B-8570-458F-B973-413CF6452DA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66643-B603-4C00-A4D2-2A042E1A3F6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76237-637A-4261-9D74-BA9BC12E15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6761F7-0942-4310-860D-C0242CC167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7DAA8CD-A4A8-450C-AB5F-7E61E12B13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6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CD4D1E-5B59-49F5-AC7C-F3FBA7A75B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A6C1760-FA14-4F4B-BF90-FB08F8C33BEF}" type="slidenum">
              <a:t>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3D53B4-8632-4CFB-8AC2-DAF6A71682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8C4BCBE-764F-4A27-B108-0989CD9F84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0F906-A29A-4A90-8536-C998CF03BB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EBDF7E-E52A-4CEA-A3AF-CBCCF6528862}" type="slidenum">
              <a:t>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EE7D53-E075-4CE1-8C9F-EA8FD32978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82B4F7-1911-47DC-8CA5-ADDE0315B6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802A8-0CD7-441F-B923-CB6FF1FDF7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6E76B7C-18AF-43D3-BAF3-C8B21D86BB23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6524E4B-7030-4E6B-B114-3D268DC2FB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2E36C91-8991-46D2-8CBC-B0226EE2C6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769BB6-F60D-4180-9EE9-D54D648DBC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4924C7-C199-4A3C-B092-B65D3F4C1A86}" type="slidenum">
              <a:t>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DCC99C-41EC-487F-8B0D-6F54ADE013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6C349D0-C9C5-4921-984E-F58A405CD5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A9E1BB-F2E9-43FB-99DD-39206A3EF1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31251AE-B754-4B65-B147-92BAA513C3A1}" type="slidenum">
              <a:t>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79E178B-38CB-4DD5-9AB7-7611901D0F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7AB7988-06A2-4CCC-BAC3-053FE6363D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3CD91-5F52-4181-B729-C7D004B64F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1BFB487-0A86-4571-89B8-02738DEE2CF8}" type="slidenum">
              <a:t>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E8D4C1-DB9D-4E37-89A4-C7A2222C3A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9DA58-6853-4A97-9781-E70AC806F8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94805D-252E-4400-9756-A0F9335488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FFD8F0-F34C-4E52-AC02-A1D17185549E}" type="slidenum">
              <a:t>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DBD7D2A-941F-426B-9795-F40C5E30DB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2926F70-B6EF-4AF5-A5FF-8D9AAE29AA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6E32C-05A4-41ED-B8E6-6DE106F5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ADE58C-467A-4C46-B41A-C2A4EDE2E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1DFB7-5EE8-498E-9B66-3B75E97B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70CCA-C448-4A41-89C3-E06B784B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722D5-A32F-4DF0-815B-025D908D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E6130-73C3-4C1E-8110-5C187D7AAD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7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F058F-44B5-4B13-91F5-0918281C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4CCEA5-2011-4646-B73E-5D54777E8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22EEB-955A-42E4-86BC-B54F52F3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BEF7E-D526-4F14-B9CE-DFDEB4E0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5D9AE-0024-46DA-BAD9-2B82E7E8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E45E41-D649-4CA1-8706-941A8BFD90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F34033-76A0-44DF-86A9-2D15D7672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0B28B7-7BF7-425F-B5E6-DD6E7C46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BF45D0-4192-4883-B05C-02BEEC8C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B5832-8632-479F-9B6E-3A2C2580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0EE3E-312C-4488-8B33-BA0AB33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34652B-2F83-445F-92BB-2C1189EA5D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1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BC77F-A137-4C2A-99B9-454CA4412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5AE58-D5D0-417B-BBDC-41B34189D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5AA76-C612-45AF-973D-BF46891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0B71F-6CD2-47CB-973F-7B9368F4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C493C-1DC0-43F5-9CBB-CD9EEEF7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5B477B-268D-4523-ABE2-8696AA86A37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2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4F977-E67F-4BD5-A427-8CB2657E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09255-3613-43DB-89AF-1433E1EC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6468C-FD70-4733-A0E9-E6875B6C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D0B49-7DF9-41E6-ADD5-2FA98407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5F1D5-A177-4F25-9D2D-D7899155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9C2BC6-429D-4F77-8E69-AFE4E1B9B4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2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6D8B2-B3C5-4508-B168-270DB64B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BD39E1-677F-4B1D-89FC-04E7F6A3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90203-666E-4C87-96BD-90EF51FC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C7D0E-1BDD-4AA7-A131-AD43D84E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9DC04-5D36-4475-9688-82C4D675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014DBA-DFCC-4CCE-A96E-4FFDD30F47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0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56551-8CCE-420C-AD7B-1D4052C8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B0E5E-5FCF-4AB5-B14B-28355056E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86B3D7-A604-40E3-8934-F234AB1FB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98D241-A3A9-44A1-BDA5-433EA6D4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EC7ED-D4DD-427A-A887-3759227E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0A96E-0D4E-4C2D-8532-FCCD9086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2BBA5A-B344-4E1D-BC9B-0218C2E509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0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C0086-0B70-49C3-853B-7B982A05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C929D-6BD4-4EB7-B917-95E4BB26D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F466F-539B-4D81-A05B-1D392182A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A52BA1-E19C-476A-9F7F-F286E2A9F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E10F52-5477-4460-AAD8-503E7B95F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8054CB-110A-41BF-B199-4A844FF8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BAF26E-C1C9-490C-B5DA-B5A6298F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F67DAE-D51E-4818-9A57-1B52EEDE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0B1300-5466-4630-B7FA-372D9F0A5F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9EBD-304E-4FB7-858A-00622E77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D7C96D-747A-4268-9956-1E60FE65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98A378-9B16-4FAD-AAB1-F28CC6F0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29EB3E-255A-4749-BFCB-2CF5FBB1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2D9555-741D-4708-A381-14B9C9D5340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1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7DA168-DAC9-4162-8D12-BEE5EB7B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177DD7-803C-4EDA-90D0-9C8D0673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FA8679-73CF-443F-944D-F3C97269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0A0DEE-AEB6-4B64-860E-4EE4017835E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6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63BEC-536A-49B0-B7D2-06C1CAE2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E9264-9FC8-45C3-B4C6-56B88990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B1A863-C826-49FC-AF79-419A48E49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5BBCB-5157-4E3F-AFD8-7E5E7692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2CCB42-2306-403E-899B-35E416A5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C124E2-9039-4411-AC82-488C0FD6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421356-E993-4C0C-839A-C0785168C5D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58ED9-9FCC-4345-81DF-9D9DEAF4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00B75-877A-4A54-AC5F-8EC597443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DBB70-249A-4316-9DA2-FFAD477F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E9AB28-DE92-402C-BF63-23FB17C7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5A8EC-6E51-4818-A913-A08A92AE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9C6204-0DF1-4669-B06B-DF9CFBB9D5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40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9047B-E328-4210-8EB1-9C3CBD4C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807760-45C4-40A3-92F3-3354729D7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22EF3-E958-4122-9175-F2ABCEFD9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AF8033-5A4D-406B-A710-D7C7CB77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06A02F-1D55-4231-A785-FFE8B293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654D7A-0586-4E5C-AFA7-3D4B154F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05CEC1-C739-40C9-954D-CEA6D15E1F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7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40DB5-EC52-4594-B78D-A4B00DA4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A9BBF2-1CB8-4E9D-90BD-5F11D992D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4226B-8C33-4D1C-B20E-6EC92DCA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D8F94-BF57-4BCE-9724-B64C8C4E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F2BEF-F2B7-4366-B2C7-28C209BA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837F68-FE4D-4B42-8324-9FADE69320D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5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D8061E-127C-4CAB-A8D5-F96BFDEF6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B1B1B9-E3D8-4491-976C-533B280CC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707D1-A161-4043-A001-BE065DB9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9DA59F-96C8-4CB6-8AD8-55167589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8B1EE-414C-4B8A-BB98-96617333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FA413C-5409-4EF6-8C1D-1FE98B5E9B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31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C832F-2DAA-42DF-A065-467365F7C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A7E53F-439B-4785-B9A0-4918507B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69B11-C81C-4BA5-A29E-42BA8F2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77FBD-750B-4F7F-997C-D684283C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CC447-9D92-44A3-BF9D-705451F6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3D1EF2-FF20-4D51-A20E-208CF08739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7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868D0-8720-410F-9AD2-6FE8603D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61F61-E22E-49BF-8E4C-A55E6907F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AFA8C-53EB-4EEC-98D3-943514E6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F9AAA-D31A-4866-A343-9ADA063A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BD142-C270-4A11-A253-33579CEC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067EDD-08F0-4B75-A165-0319B13B9F8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52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562FD-F10C-475C-90E9-4FF9AF1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AA758-4C78-4CA8-85F7-C8DDA8C8E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AB469-5011-43A6-A3ED-1CD97E51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AFE9B-3AF8-4339-924A-ED16C6FF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22E91-B033-401C-B10D-95E629B2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7D425F-3282-428B-838A-006ED28AEF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2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6C793-7128-441C-B4D6-6A406AB9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738FE-9D12-4568-A176-46C46F81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A25C5-4E60-4E2B-8272-FD966E65F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784C8-E7FC-4B00-A615-CD32D615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EEEA8-B6BE-4A5A-98CA-686F6C46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58FE1-DF35-41B1-99EF-9E56F3C5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74813C-6627-420E-BD1B-B85D783076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58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4A1BC-CED6-4D98-8A15-33EE9D08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D08813-4717-4B58-8B8A-2C93662D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1B093A-454A-473D-A3D1-09EE4FD26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09C5BA-7D0E-4718-AB39-73C918364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69A12-2077-4415-9049-97481FBC7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13A228-FADA-4C37-9EA8-ED5B4A3A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389A8B-A0FA-49A2-8400-32D2A222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8A757D-B23D-4FEB-A5B1-992B7DDC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1B405B-38E7-477D-AAE9-3954F708324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85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19117-075C-4C51-9B92-91A2CCBB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586C2B-B92D-4322-B904-0A526171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1332FD-A5F7-4759-B79B-DB94E26E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22585C-5D58-4AED-9031-F869990C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F9A6E1-DB4E-4954-A71E-B75DA3174D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5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C10D1A-ADB8-4AA6-A125-2EC79B20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3B325C-80B7-48E9-A1D0-F5817A58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4FE41B-950C-4F87-BD8D-7739EA4A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D131C8-D62C-4AED-9045-FECBC0E78C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745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37B68-D1F2-47A3-AE54-85531214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82EE0C-3667-4FE5-BAAA-5A6FB540E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47B97-A4AB-4795-A185-890DA7FE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239ED-0238-4C3D-89E1-ADC2CC9B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EF715-64F7-4E16-9C44-CF856039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BDD250-94C1-4305-951F-79DB13B8B7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67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D29C2-CB7C-4EA5-900A-DDEE15D4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EE53B-CE7E-4524-BF4B-BCD31059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3555F-82BC-4D37-9D96-E50871A0E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A8D3E-CBFD-453A-8137-D7525CA6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9D359-864E-4B2D-9E1E-FB0DD968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9A95ED-E7E0-46FD-BF3C-E9AA16AB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C19D3C-A58A-4D3D-A654-965A7A747D7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71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E85BE-0EE7-4EAE-A5DE-9834080C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06293A-635B-42A2-9019-FE3422644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70888C-B94E-4893-B93B-E4723FADF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6A889-1FAC-415B-AE5D-937D2D7A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2172C-D823-45DE-809F-A8650A02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AB06A5-3F15-406D-B386-3B822862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82E5B1-563D-4414-8292-7BA96734CA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63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4A462-EE7B-4C0D-96FF-7510C708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798969-F148-4F08-B913-673CF41D5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C61E8-031E-4564-B9D1-8900D06B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7AF78-D6CC-4387-962A-0169530E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77F4-9519-43CD-A5B0-F38AD4C1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6CC38-FA66-484C-8DD8-2FB95A654AC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11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83A5FE-CE9F-422B-BC4C-57DABBA14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B64F10-74C5-43D1-8180-B5DC20FA4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60C07-5885-4656-A721-EB7F776D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659AD-FA11-4EC7-A883-F0BE24D2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94D34-F51C-4433-AB16-AF6FEA97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6E6CCA-7004-48B7-9581-FEE2EEABAF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2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D5FB9-95EE-4677-9B85-FED58F5B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EECE0-0CB4-4298-9849-7BDF75252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D2D2A0-9E94-4E47-8ADC-E46EB2914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DE2A7D-0AA2-4724-9CE8-202AB4D5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A9D0C-8EB9-4F4E-9426-23C01520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DDB46A-5759-4B3B-99CC-D15DCA26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8F0410-4A50-4606-9C9C-BE1F6725F0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1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77123-3F2B-418C-A7A1-6AD239EB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D3965-B838-4BB3-B038-642804069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8CEA32-7389-4C43-A9E4-A2B0CB95B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94C83-1C58-4BB4-A7BD-8639D8276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E42750-30C7-461B-846D-AAFFEB7E2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08570-6214-46B6-839A-DEFA6185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AB1763-D29D-4013-BCBA-3BCBAC97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8D3870-2E60-4FEB-9CD9-AF824CC9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7880D4-ACF9-4619-B051-7A73A6E349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7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25DB7-27D4-4B9F-93E7-CB680A10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81529A-781F-47BD-A3E2-2E59224F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F21E71-A8CF-47ED-84D6-07B6A939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BDEF9-8681-47B5-8A0C-80F5C05D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E03B64-00E8-4B29-AC23-4AFBB4EF6B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4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A35996-86F1-4B52-A37D-FD21E9A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463111-B352-48A3-A19B-9C1D4817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6E6F1-4F33-4F30-AD59-2107F009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E4CB47-E9C0-40DD-A3F5-1715099B1A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5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52BDD-9733-4081-981F-FECFFA7B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D9136-4A6B-418D-9B11-C839718D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B2D2C9-C39F-4544-8EA1-E0D903DC8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162C6-3FA2-4BD9-9681-474B16C6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B435ED-89B7-470D-A170-54335C7B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C844C-BC37-4625-87D8-C4963702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466134-3EC7-4F1D-A5FF-7535F749B2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1D2EA-D111-4B6B-9E81-20C18751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427772-E1AB-4F1D-B6D7-FC0BA7790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3192D1-A64B-4C32-BC11-CDEE45C35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58669-5780-430A-A84A-FF5EADB0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A0043-64D7-4F52-91FE-EE0C4DF8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984E47-41A9-4CA5-8AC8-B7800D6B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54114-41B1-40D3-BB6C-EEBF305608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D432B-A88C-4715-8DDA-4021D9347D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2BD8E5-8B1D-40E2-A40C-D7275CB91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635D4-4FA2-4981-9602-059DA9B0266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E7B05-11EA-4550-88D0-D857F4D4B20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094CC-237B-43E3-8552-5F8F8408F61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DEAEC99-5973-4A41-B9B4-014C68F728E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ru-RU" sz="44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38D0627-9DC1-470E-A3CD-03B5CBA003FD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7964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6D18A1-BA19-41BA-BEB6-8929D0AC4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2F407B-14A7-4481-A881-4DF7CEE6B5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47D791-9269-4889-B06A-E10B6F2553B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1D9266-A44F-4D5C-ADA9-9E2F179FB3C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BF880-7FD9-42D3-85D8-6797DB20135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904A9FC-EC86-4800-9B25-C9C01EB05B3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0">
        <a:tabLst/>
        <a:defRPr lang="ru-RU" sz="476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528"/>
        </a:spcAft>
        <a:tabLst/>
        <a:defRPr lang="ru-RU" sz="347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08B671B-28C6-4B79-A5E6-7732E8888E5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0" y="360"/>
            <a:ext cx="10078920" cy="756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AE1FB0-BE89-4DC0-95E6-910D4E532C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C732-DFD3-4605-86A0-9462D4129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0DC3CC-2D7C-4A71-A171-B4B4E443380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8390CB-ECE3-4C09-B0DB-E7F488B1711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0E9920-8832-4576-A034-EE3F7E2BBDB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5821EDA-CB02-4408-9ED5-5F65A98BCE3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0">
        <a:tabLst/>
        <a:defRPr lang="ru-RU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2"/>
        </a:spcAft>
        <a:tabLst/>
        <a:defRPr lang="ru-RU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VertexCove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7DB3-C136-44A7-BD44-CE57376279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ru-RU">
                <a:solidFill>
                  <a:srgbClr val="FFFFFF"/>
                </a:solidFill>
              </a:rPr>
              <a:t>Модуль 2. Ускорение перебора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259C82-E0F8-4733-9BF2-9F75EF705B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605337"/>
            <a:ext cx="9072000" cy="2821285"/>
          </a:xfrm>
        </p:spPr>
        <p:txBody>
          <a:bodyPr anchor="ctr">
            <a:spAutoFit/>
          </a:bodyPr>
          <a:lstStyle/>
          <a:p>
            <a:pPr lvl="0" algn="ctr"/>
            <a:r>
              <a:rPr lang="ru-RU" sz="4000" dirty="0"/>
              <a:t>Задание 7</a:t>
            </a:r>
          </a:p>
          <a:p>
            <a:pPr lvl="0" algn="ctr"/>
            <a:endParaRPr lang="ru-RU" sz="4000" dirty="0"/>
          </a:p>
          <a:p>
            <a:pPr lvl="0" algn="ctr"/>
            <a:r>
              <a:rPr lang="ru-RU" sz="4000" dirty="0"/>
              <a:t>Параметризованный алгоритм древовидного перебора.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ACB5DE3A-4DFF-41A5-966E-268FC7C2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6084D9-0F3F-418F-8F2B-C36CDC779B15}" type="slidenum">
              <a:t>2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15C23-3E85-4CC7-A4D8-3C00679CA2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FFFFFF"/>
                </a:solidFill>
              </a:rPr>
              <a:t>Вершинное покрытие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27AE88-1BC9-4E69-BFC8-4D2F83F3EC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ctr">
              <a:spcBef>
                <a:spcPts val="2835"/>
              </a:spcBef>
              <a:spcAft>
                <a:spcPts val="1417"/>
              </a:spcAft>
            </a:pPr>
            <a:r>
              <a:rPr lang="ru-RU" sz="2600">
                <a:hlinkClick r:id="rId3"/>
              </a:rPr>
              <a:t>http://mathworld.wolfram.com/VertexCover.html</a:t>
            </a:r>
          </a:p>
          <a:p>
            <a:pPr lvl="0">
              <a:spcAft>
                <a:spcPts val="0"/>
              </a:spcAft>
            </a:pPr>
            <a:r>
              <a:rPr lang="ru-RU"/>
              <a:t>                                             </a:t>
            </a:r>
          </a:p>
          <a:p>
            <a:pPr lvl="0">
              <a:spcAft>
                <a:spcPts val="0"/>
              </a:spcAft>
            </a:pPr>
            <a:endParaRPr lang="ru-RU"/>
          </a:p>
          <a:p>
            <a:pPr lvl="0">
              <a:spcAft>
                <a:spcPts val="0"/>
              </a:spcAft>
            </a:pPr>
            <a:r>
              <a:rPr lang="ru-RU"/>
              <a:t>                                            </a:t>
            </a:r>
            <a:r>
              <a:rPr lang="ru-RU" sz="2800"/>
              <a:t>Красные вершины                                                  			образуют</a:t>
            </a:r>
          </a:p>
          <a:p>
            <a:pPr lvl="0">
              <a:spcAft>
                <a:spcPts val="0"/>
              </a:spcAft>
            </a:pPr>
            <a:r>
              <a:rPr lang="ru-RU" sz="2800"/>
              <a:t>                                             		минимальное</a:t>
            </a:r>
          </a:p>
          <a:p>
            <a:pPr lvl="0">
              <a:spcAft>
                <a:spcPts val="0"/>
              </a:spcAft>
            </a:pPr>
            <a:r>
              <a:rPr lang="ru-RU" sz="2800"/>
              <a:t>                                             		вершинное</a:t>
            </a:r>
          </a:p>
          <a:p>
            <a:pPr lvl="0">
              <a:spcAft>
                <a:spcPts val="0"/>
              </a:spcAft>
            </a:pPr>
            <a:r>
              <a:rPr lang="ru-RU" sz="2800"/>
              <a:t>                                            		покрытие мощности 7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2281465-74FD-45C1-BDC2-42687ADC5D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2800" y="2448000"/>
            <a:ext cx="4669920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5C4DEC5-D5C4-41C3-B01A-4548922C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854E24-A4C9-4FB8-B133-EF638C82DDBD}" type="slidenum">
              <a:t>3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755F0-D104-4E9A-A43F-53634E0612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FFFFFF"/>
                </a:solidFill>
              </a:rPr>
              <a:t>Древовидный перебор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BC420-FCD2-46B5-8CB5-D72E9C5ED1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ru-RU" sz="2800" dirty="0"/>
              <a:t>Потенциальные решения: подмножества </a:t>
            </a:r>
            <a:r>
              <a:rPr lang="ru-RU" sz="2800" i="1" dirty="0"/>
              <a:t>U </a:t>
            </a:r>
            <a:r>
              <a:rPr lang="ru-RU" sz="2800" dirty="0"/>
              <a:t>из </a:t>
            </a:r>
            <a:r>
              <a:rPr lang="ru-RU" sz="2800" i="1" dirty="0"/>
              <a:t>V.</a:t>
            </a:r>
          </a:p>
          <a:p>
            <a:pPr lvl="0"/>
            <a:r>
              <a:rPr lang="ru-RU" sz="2800" dirty="0"/>
              <a:t>Выберем вершину </a:t>
            </a:r>
            <a:r>
              <a:rPr lang="ru-RU" sz="2800" i="1"/>
              <a:t>v</a:t>
            </a:r>
            <a:r>
              <a:rPr lang="ru-RU" sz="2800" baseline="-33000"/>
              <a:t>1</a:t>
            </a:r>
            <a:r>
              <a:rPr lang="ru-RU" sz="2800"/>
              <a:t> из </a:t>
            </a:r>
            <a:r>
              <a:rPr lang="ru-RU" sz="2800" i="1">
                <a:latin typeface="Liberation Sans" pitchFamily="34"/>
              </a:rPr>
              <a:t>V</a:t>
            </a:r>
            <a:r>
              <a:rPr lang="ru-RU" sz="2800" i="1" dirty="0"/>
              <a:t>.</a:t>
            </a:r>
          </a:p>
          <a:p>
            <a:pPr lvl="0"/>
            <a:r>
              <a:rPr lang="ru-RU" sz="2800" dirty="0"/>
              <a:t>Все потенциальные решения делятся на два класса: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800" dirty="0"/>
              <a:t>содержащие </a:t>
            </a:r>
            <a:r>
              <a:rPr lang="ru-RU" sz="2800" i="1" dirty="0"/>
              <a:t>v</a:t>
            </a:r>
            <a:r>
              <a:rPr lang="ru-RU" sz="2800" baseline="-33000" dirty="0"/>
              <a:t>1</a:t>
            </a:r>
            <a:r>
              <a:rPr lang="ru-RU" sz="2800" dirty="0"/>
              <a:t>;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800" dirty="0"/>
              <a:t>не содержащие </a:t>
            </a:r>
            <a:r>
              <a:rPr lang="ru-RU" sz="2800" i="1" dirty="0"/>
              <a:t>v</a:t>
            </a:r>
            <a:r>
              <a:rPr lang="ru-RU" sz="2800" baseline="-33000" dirty="0"/>
              <a:t>1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На последующих уровнях — расщепляем классы решений по другой вершине v</a:t>
            </a:r>
            <a:r>
              <a:rPr lang="ru-RU" sz="2800" baseline="-33000" dirty="0"/>
              <a:t>2</a:t>
            </a:r>
            <a:r>
              <a:rPr lang="ru-RU" sz="2800" dirty="0"/>
              <a:t>. И так далее.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59D34FB4-5480-4EF7-8B43-77F071BD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FF5CF0-5090-4E14-ACA7-12916BDB0968}" type="slidenum">
              <a:t>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6ED75-AD1D-414C-B638-6740FDBE10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FFFFFF"/>
                </a:solidFill>
              </a:rPr>
              <a:t>Древовидный перебор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5BC51F-3185-488E-94C4-E200FA053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24000" y="5999760"/>
            <a:ext cx="8424000" cy="1128240"/>
          </a:xfrm>
        </p:spPr>
        <p:txBody>
          <a:bodyPr/>
          <a:lstStyle/>
          <a:p>
            <a:pPr lvl="0"/>
            <a:r>
              <a:rPr lang="ru-RU" dirty="0"/>
              <a:t>Глубина дерева: </a:t>
            </a:r>
            <a:r>
              <a:rPr lang="ru-RU" i="1" dirty="0"/>
              <a:t>n</a:t>
            </a:r>
            <a:r>
              <a:rPr lang="ru-RU" dirty="0"/>
              <a:t> = |</a:t>
            </a:r>
            <a:r>
              <a:rPr lang="ru-RU" i="1" dirty="0"/>
              <a:t>V</a:t>
            </a:r>
            <a:r>
              <a:rPr lang="ru-RU" dirty="0"/>
              <a:t>|.</a:t>
            </a:r>
          </a:p>
          <a:p>
            <a:pPr lvl="0"/>
            <a:r>
              <a:rPr lang="ru-RU" dirty="0"/>
              <a:t>Сложность перебора: </a:t>
            </a:r>
            <a:r>
              <a:rPr lang="ru-RU" i="1" dirty="0"/>
              <a:t>O</a:t>
            </a:r>
            <a:r>
              <a:rPr lang="ru-RU" dirty="0"/>
              <a:t>(2</a:t>
            </a:r>
            <a:r>
              <a:rPr lang="ru-RU" sz="4000" i="1" baseline="33000" dirty="0"/>
              <a:t>n</a:t>
            </a:r>
            <a:r>
              <a:rPr lang="ru-RU" i="1" dirty="0"/>
              <a:t> n</a:t>
            </a:r>
            <a:r>
              <a:rPr lang="ru-RU" sz="4000" i="1" baseline="33000" dirty="0"/>
              <a:t>2</a:t>
            </a:r>
            <a:r>
              <a:rPr lang="ru-RU" dirty="0"/>
              <a:t>).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9A5D306-DB07-4C86-9559-5695271A94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1440000"/>
            <a:ext cx="7562880" cy="425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95307A3-8DD4-4CF1-831E-A55DFF81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575EF9-5881-4893-95EA-CD7F82162DC1}" type="slidenum">
              <a:t>5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0C7CE-000A-49A8-9A05-A899E87D49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FFFFFF"/>
                </a:solidFill>
              </a:rPr>
              <a:t>Древовидный перебор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9ED67-0FD9-41F4-8744-396E7747E3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ru-RU"/>
              <a:t>Как можно сократить перебор?</a:t>
            </a:r>
          </a:p>
          <a:p>
            <a:pPr lvl="0"/>
            <a:r>
              <a:rPr lang="ru-RU"/>
              <a:t>Идея: найдём небольшое подмножество X = {x</a:t>
            </a:r>
            <a:r>
              <a:rPr lang="ru-RU" baseline="-33000"/>
              <a:t>1</a:t>
            </a:r>
            <a:r>
              <a:rPr lang="ru-RU"/>
              <a:t>,...,</a:t>
            </a:r>
            <a:r>
              <a:rPr lang="ru-RU" i="1"/>
              <a:t>x</a:t>
            </a:r>
            <a:r>
              <a:rPr lang="ru-RU" i="1" baseline="-33000"/>
              <a:t>m</a:t>
            </a:r>
            <a:r>
              <a:rPr lang="ru-RU"/>
              <a:t>}, такое, что хотя бы одна вершина из X обязательно входит в покрытие. И разделим всё множество потенциальных покрытий на классы: в </a:t>
            </a:r>
            <a:r>
              <a:rPr lang="ru-RU" i="1"/>
              <a:t>i</a:t>
            </a:r>
            <a:r>
              <a:rPr lang="ru-RU"/>
              <a:t>-й класс входят покрытия, содержащие </a:t>
            </a:r>
            <a:r>
              <a:rPr lang="ru-RU" i="1"/>
              <a:t>x</a:t>
            </a:r>
            <a:r>
              <a:rPr lang="ru-RU" i="1" baseline="-33000"/>
              <a:t>i</a:t>
            </a:r>
            <a:r>
              <a:rPr lang="ru-RU"/>
              <a:t>.</a:t>
            </a:r>
          </a:p>
          <a:p>
            <a:pPr lvl="0"/>
            <a:r>
              <a:rPr lang="ru-RU"/>
              <a:t>Как выбрать Х? Самый простой способ: выбрать ребро </a:t>
            </a:r>
            <a:r>
              <a:rPr lang="ru-RU" i="1"/>
              <a:t>e</a:t>
            </a:r>
            <a:r>
              <a:rPr lang="ru-RU"/>
              <a:t>=(</a:t>
            </a:r>
            <a:r>
              <a:rPr lang="ru-RU" i="1"/>
              <a:t>u</a:t>
            </a:r>
            <a:r>
              <a:rPr lang="ru-RU"/>
              <a:t>,</a:t>
            </a:r>
            <a:r>
              <a:rPr lang="ru-RU" i="1"/>
              <a:t>v</a:t>
            </a:r>
            <a:r>
              <a:rPr lang="ru-RU"/>
              <a:t>), и Х:={</a:t>
            </a:r>
            <a:r>
              <a:rPr lang="ru-RU" i="1"/>
              <a:t>u</a:t>
            </a:r>
            <a:r>
              <a:rPr lang="ru-RU"/>
              <a:t>,</a:t>
            </a:r>
            <a:r>
              <a:rPr lang="ru-RU" i="1"/>
              <a:t>v</a:t>
            </a:r>
            <a:r>
              <a:rPr lang="ru-RU"/>
              <a:t>}.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08F1D1A0-2509-406C-B28D-719D79FD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BAF57A-EF2A-433A-857E-13B3321D42E8}" type="slidenum">
              <a:t>6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37CE7-68FD-43E1-B977-F247F18A58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FFFFFF"/>
                </a:solidFill>
              </a:rPr>
              <a:t>Древовидный перебор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D1BBA3-A655-4B76-9774-647D5B414B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6000" y="6355800"/>
            <a:ext cx="8280000" cy="664200"/>
          </a:xfrm>
        </p:spPr>
        <p:txBody>
          <a:bodyPr/>
          <a:lstStyle/>
          <a:p>
            <a:pPr lvl="0" algn="ctr"/>
            <a:r>
              <a:rPr lang="ru-RU" dirty="0"/>
              <a:t>Сложность: O(2</a:t>
            </a:r>
            <a:r>
              <a:rPr lang="ru-RU" sz="4000" i="1" baseline="33000" dirty="0"/>
              <a:t>k</a:t>
            </a:r>
            <a:r>
              <a:rPr lang="ru-RU" i="1" dirty="0"/>
              <a:t> n</a:t>
            </a:r>
            <a:r>
              <a:rPr lang="ru-RU" sz="4000" baseline="33000" dirty="0"/>
              <a:t>2</a:t>
            </a:r>
            <a:r>
              <a:rPr lang="ru-RU" dirty="0"/>
              <a:t>)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C69776F-CBCC-4447-A6B8-F727FF6D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80280" y="1309320"/>
            <a:ext cx="6759720" cy="488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38FDEBA-3F23-4524-BF23-F726297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8F790E-03B6-4A52-B201-ADE66E12B0C2}" type="slidenum">
              <a:t>7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D3358-9A85-4046-9792-4CD688C168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FFFFFF"/>
                </a:solidFill>
              </a:rPr>
              <a:t>Древовидный перебор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59BD6-AC88-4024-A62C-645635C740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ru-RU" dirty="0"/>
              <a:t>Вместо алгоритма сложности </a:t>
            </a:r>
            <a:r>
              <a:rPr lang="ru-RU" i="1" dirty="0"/>
              <a:t>O</a:t>
            </a:r>
            <a:r>
              <a:rPr lang="ru-RU" dirty="0"/>
              <a:t>(2</a:t>
            </a:r>
            <a:r>
              <a:rPr lang="ru-RU" sz="4400" i="1" baseline="33000" dirty="0"/>
              <a:t>n</a:t>
            </a:r>
            <a:r>
              <a:rPr lang="ru-RU" i="1" dirty="0"/>
              <a:t> n</a:t>
            </a:r>
            <a:r>
              <a:rPr lang="ru-RU" sz="4000" baseline="33000" dirty="0"/>
              <a:t>2</a:t>
            </a:r>
            <a:r>
              <a:rPr lang="ru-RU" dirty="0"/>
              <a:t>) получили алгоритм сложности </a:t>
            </a:r>
            <a:r>
              <a:rPr lang="ru-RU" i="1" dirty="0"/>
              <a:t>O</a:t>
            </a:r>
            <a:r>
              <a:rPr lang="ru-RU" dirty="0"/>
              <a:t>(2</a:t>
            </a:r>
            <a:r>
              <a:rPr lang="ru-RU" sz="4400" i="1" baseline="33000" dirty="0"/>
              <a:t>k</a:t>
            </a:r>
            <a:r>
              <a:rPr lang="ru-RU" i="1" dirty="0"/>
              <a:t> n</a:t>
            </a:r>
            <a:r>
              <a:rPr lang="ru-RU" sz="4000" baseline="33000" dirty="0"/>
              <a:t>2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При </a:t>
            </a:r>
            <a:r>
              <a:rPr lang="ru-RU" i="1" dirty="0"/>
              <a:t>k</a:t>
            </a:r>
            <a:r>
              <a:rPr lang="ru-RU" dirty="0"/>
              <a:t>&lt;&lt;</a:t>
            </a:r>
            <a:r>
              <a:rPr lang="ru-RU" i="1" dirty="0"/>
              <a:t>n </a:t>
            </a:r>
            <a:r>
              <a:rPr lang="ru-RU" dirty="0"/>
              <a:t>получаем выигрыш в скорости.</a:t>
            </a:r>
          </a:p>
          <a:p>
            <a:pPr lvl="0"/>
            <a:r>
              <a:rPr lang="ru-RU" dirty="0"/>
              <a:t>Можно ли сократить и время </a:t>
            </a:r>
            <a:r>
              <a:rPr lang="ru-RU" i="1" dirty="0"/>
              <a:t>O</a:t>
            </a:r>
            <a:r>
              <a:rPr lang="ru-RU" dirty="0"/>
              <a:t>(2</a:t>
            </a:r>
            <a:r>
              <a:rPr lang="ru-RU" sz="4400" i="1" baseline="33000" dirty="0"/>
              <a:t>k</a:t>
            </a:r>
            <a:r>
              <a:rPr lang="ru-RU" i="1" dirty="0"/>
              <a:t> n</a:t>
            </a:r>
            <a:r>
              <a:rPr lang="ru-RU" sz="4000" baseline="33000" dirty="0"/>
              <a:t>2</a:t>
            </a:r>
            <a:r>
              <a:rPr lang="ru-RU" dirty="0"/>
              <a:t>)?</a:t>
            </a:r>
          </a:p>
          <a:p>
            <a:pPr lvl="0"/>
            <a:r>
              <a:rPr lang="ru-RU" dirty="0"/>
              <a:t>Если мы ищем одно оптимальное решение, то можно!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stractGree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shGree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255</Words>
  <Application>Microsoft Office PowerPoint</Application>
  <PresentationFormat>Широкоэкранный</PresentationFormat>
  <Paragraphs>46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Liberation Sans</vt:lpstr>
      <vt:lpstr>StarSymbol</vt:lpstr>
      <vt:lpstr>Times New Roman</vt:lpstr>
      <vt:lpstr>Обычный</vt:lpstr>
      <vt:lpstr>AbstractGreen</vt:lpstr>
      <vt:lpstr>LushGreen</vt:lpstr>
      <vt:lpstr>Модуль 2. Ускорение перебора</vt:lpstr>
      <vt:lpstr>Вершинное покрытие</vt:lpstr>
      <vt:lpstr>Древовидный перебор</vt:lpstr>
      <vt:lpstr>Древовидный перебор</vt:lpstr>
      <vt:lpstr>Древовидный перебор</vt:lpstr>
      <vt:lpstr>Древовидный перебор</vt:lpstr>
      <vt:lpstr>Древовидный перебор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2. Ускорение перебора</dc:title>
  <dc:creator>Михаил Георгиевич Адигеев</dc:creator>
  <cp:lastModifiedBy>user</cp:lastModifiedBy>
  <cp:revision>94</cp:revision>
  <dcterms:created xsi:type="dcterms:W3CDTF">2015-02-14T19:45:17Z</dcterms:created>
  <dcterms:modified xsi:type="dcterms:W3CDTF">2024-04-30T07:37:31Z</dcterms:modified>
</cp:coreProperties>
</file>