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95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07FB-AB90-4E2F-8937-ECDCA1F615B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7C6B-C18D-4CF9-8874-51E6A56EF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13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818687-3D2D-4977-A5F8-892D7CD1F58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A0BDE5-75CC-4653-9234-A71087BFB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Статистические гипотезы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2"/>
            <a:ext cx="5857916" cy="4792869"/>
          </a:xfrm>
        </p:spPr>
        <p:txBody>
          <a:bodyPr>
            <a:normAutofit/>
          </a:bodyPr>
          <a:lstStyle/>
          <a:p>
            <a:r>
              <a:rPr lang="ru-RU" dirty="0" smtClean="0"/>
              <a:t>К параметрическим критериям относятся такие виды критериев, которые позволяют оценить результаты по какому-то из </a:t>
            </a:r>
            <a:r>
              <a:rPr lang="ru-RU" b="1" i="1" dirty="0" smtClean="0"/>
              <a:t>параметров вероятностного распределения признака </a:t>
            </a:r>
            <a:r>
              <a:rPr lang="ru-RU" dirty="0" smtClean="0"/>
              <a:t>(выборочные средние, дисперсии и т.д.).</a:t>
            </a:r>
          </a:p>
          <a:p>
            <a:r>
              <a:rPr lang="ru-RU" dirty="0" smtClean="0"/>
              <a:t>Наиболее распространённым параметрическим критерием является </a:t>
            </a:r>
            <a:r>
              <a:rPr lang="en-US" b="1" i="1" dirty="0" smtClean="0"/>
              <a:t>t</a:t>
            </a:r>
            <a:r>
              <a:rPr lang="ru-RU" b="1" i="1" dirty="0" smtClean="0"/>
              <a:t>-критерий Стьюдента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Параметрические критерии согласия</a:t>
            </a:r>
            <a:endParaRPr lang="ru-RU" dirty="0"/>
          </a:p>
        </p:txBody>
      </p:sp>
      <p:pic>
        <p:nvPicPr>
          <p:cNvPr id="86018" name="Picture 2" descr="William Sealy Gos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85860"/>
            <a:ext cx="2286000" cy="2943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6578" y="4500570"/>
            <a:ext cx="235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Уильям </a:t>
            </a:r>
            <a:r>
              <a:rPr lang="ru-RU" sz="2400" dirty="0" err="1" smtClean="0"/>
              <a:t>Госсет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Проверка гипотезы о существенности или несущественности различия двух выборочных средних — одна из часто встречающихся процедур в исследовательской работе. </a:t>
            </a:r>
          </a:p>
          <a:p>
            <a:r>
              <a:rPr lang="ru-RU" sz="2400" dirty="0" smtClean="0"/>
              <a:t>В этом случае можно применить критерий Стьюдента (при условии достаточно больших объёмов выборок (</a:t>
            </a:r>
            <a:r>
              <a:rPr lang="en-US" sz="2400" dirty="0" smtClean="0"/>
              <a:t>n≥</a:t>
            </a:r>
            <a:r>
              <a:rPr lang="ru-RU" sz="2400" dirty="0" smtClean="0"/>
              <a:t>30) или убедившись, что статистические ряды</a:t>
            </a:r>
            <a:r>
              <a:rPr lang="en-US" sz="2400" dirty="0" smtClean="0"/>
              <a:t> </a:t>
            </a:r>
            <a:r>
              <a:rPr lang="ru-RU" sz="2400" dirty="0" smtClean="0"/>
              <a:t>близки к нормальному закону распределения). </a:t>
            </a:r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ru-RU" sz="2400" dirty="0" smtClean="0"/>
              <a:t>-критерий применяется в двух вариантах — когда сравниваемые выборки не зависимы (не связаны) и когда они зависимы (связаны).</a:t>
            </a:r>
          </a:p>
          <a:p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Критерий Стьюдента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 l="24606" t="70555" r="42850" b="15334"/>
          <a:stretch>
            <a:fillRect/>
          </a:stretch>
        </p:blipFill>
        <p:spPr bwMode="auto">
          <a:xfrm>
            <a:off x="2200258" y="5072074"/>
            <a:ext cx="64437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marL="87313" indent="0">
              <a:buNone/>
            </a:pPr>
            <a:r>
              <a:rPr lang="ru-RU" sz="2800" dirty="0" smtClean="0"/>
              <a:t>1. Записать вариационный ряд результатов Х экспериментальной группы.</a:t>
            </a:r>
          </a:p>
          <a:p>
            <a:pPr marL="87313" indent="0">
              <a:buNone/>
            </a:pPr>
            <a:r>
              <a:rPr lang="ru-RU" sz="2800" dirty="0" smtClean="0"/>
              <a:t>2. Записать вариационный ряд результатов Y контрольной группы.</a:t>
            </a:r>
          </a:p>
          <a:p>
            <a:pPr marL="87313" indent="0">
              <a:buNone/>
            </a:pPr>
            <a:r>
              <a:rPr lang="ru-RU" sz="2800" dirty="0" smtClean="0"/>
              <a:t>3. Найти выборочные средние двух выборок    и </a:t>
            </a:r>
          </a:p>
          <a:p>
            <a:pPr>
              <a:buNone/>
            </a:pPr>
            <a:r>
              <a:rPr lang="ru-RU" sz="2800" dirty="0" smtClean="0"/>
              <a:t>4. Найти выборочные дисперсии D</a:t>
            </a:r>
            <a:r>
              <a:rPr lang="en-US" sz="2800" baseline="-25000" dirty="0" smtClean="0"/>
              <a:t>x</a:t>
            </a:r>
            <a:r>
              <a:rPr lang="ru-RU" sz="2800" dirty="0" smtClean="0"/>
              <a:t> и </a:t>
            </a:r>
            <a:r>
              <a:rPr lang="ru-RU" sz="2800" dirty="0" err="1" smtClean="0"/>
              <a:t>D</a:t>
            </a:r>
            <a:r>
              <a:rPr lang="ru-RU" sz="2800" baseline="-25000" dirty="0" err="1" smtClean="0"/>
              <a:t>y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5. Вычислить эмпирическое значение критической статистики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6541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 проверке разности двух средних </a:t>
            </a:r>
            <a:r>
              <a:rPr lang="ru-RU" sz="3600" dirty="0" err="1" smtClean="0"/>
              <a:t>c</a:t>
            </a:r>
            <a:r>
              <a:rPr lang="ru-RU" sz="3600" dirty="0" smtClean="0"/>
              <a:t> помощью t-критерия Стьюдента используется следующий алгоритм: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358082" y="3429000"/>
          <a:ext cx="428629" cy="501652"/>
        </p:xfrm>
        <a:graphic>
          <a:graphicData uri="http://schemas.openxmlformats.org/presentationml/2006/ole">
            <p:oleObj spid="_x0000_s1026" name="Формула" r:id="rId4" imgW="126720" imgH="215640" progId="Equation.3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8001024" y="3429000"/>
          <a:ext cx="449291" cy="537032"/>
        </p:xfrm>
        <a:graphic>
          <a:graphicData uri="http://schemas.openxmlformats.org/presentationml/2006/ole">
            <p:oleObj spid="_x0000_s1027" name="Формула" r:id="rId5" imgW="1396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3" indent="6350">
              <a:buNone/>
            </a:pPr>
            <a:r>
              <a:rPr lang="ru-RU" dirty="0" smtClean="0"/>
              <a:t>6. Определить по таблице критическое значение </a:t>
            </a:r>
            <a:r>
              <a:rPr lang="en-US" dirty="0" smtClean="0"/>
              <a:t>t</a:t>
            </a:r>
            <a:r>
              <a:rPr lang="ru-RU" baseline="-25000" dirty="0" err="1" smtClean="0"/>
              <a:t>кр</a:t>
            </a:r>
            <a:r>
              <a:rPr lang="ru-RU" dirty="0" smtClean="0"/>
              <a:t> (</a:t>
            </a:r>
            <a:r>
              <a:rPr lang="el-GR" dirty="0" smtClean="0"/>
              <a:t>α</a:t>
            </a:r>
            <a:r>
              <a:rPr lang="ru-RU" dirty="0" smtClean="0"/>
              <a:t>, n1 + n2 — 2) для соответствующего уровня значимости </a:t>
            </a:r>
            <a:r>
              <a:rPr lang="el-GR" dirty="0" smtClean="0"/>
              <a:t>α</a:t>
            </a:r>
            <a:r>
              <a:rPr lang="ru-RU" dirty="0" smtClean="0"/>
              <a:t> и данного числа степеней свободы</a:t>
            </a:r>
          </a:p>
          <a:p>
            <a:pPr marL="80963" indent="6350">
              <a:buNone/>
            </a:pPr>
            <a:r>
              <a:rPr lang="ru-RU" dirty="0" err="1" smtClean="0"/>
              <a:t>r</a:t>
            </a:r>
            <a:r>
              <a:rPr lang="ru-RU" dirty="0" smtClean="0"/>
              <a:t> = n</a:t>
            </a:r>
            <a:r>
              <a:rPr lang="ru-RU" baseline="-25000" dirty="0" smtClean="0"/>
              <a:t>1</a:t>
            </a:r>
            <a:r>
              <a:rPr lang="ru-RU" dirty="0" smtClean="0"/>
              <a:t> + n</a:t>
            </a:r>
            <a:r>
              <a:rPr lang="ru-RU" baseline="-25000" dirty="0" smtClean="0"/>
              <a:t>2</a:t>
            </a:r>
            <a:r>
              <a:rPr lang="ru-RU" dirty="0" smtClean="0"/>
              <a:t> — 2.</a:t>
            </a:r>
          </a:p>
          <a:p>
            <a:pPr marL="80963" indent="6350">
              <a:buNone/>
            </a:pPr>
            <a:endParaRPr lang="ru-RU" dirty="0" smtClean="0"/>
          </a:p>
          <a:p>
            <a:pPr marL="80963" indent="6350">
              <a:buNone/>
            </a:pPr>
            <a:r>
              <a:rPr lang="ru-RU" dirty="0" smtClean="0"/>
              <a:t>Если </a:t>
            </a:r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ru-RU" baseline="-25000" dirty="0" err="1" smtClean="0"/>
              <a:t>эмп</a:t>
            </a:r>
            <a:r>
              <a:rPr lang="ru-RU" baseline="-25000" dirty="0" smtClean="0"/>
              <a:t> </a:t>
            </a:r>
            <a:r>
              <a:rPr lang="ru-RU" dirty="0" smtClean="0"/>
              <a:t>≥  </a:t>
            </a:r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ru-RU" baseline="-25000" dirty="0" err="1" smtClean="0"/>
              <a:t>кр</a:t>
            </a:r>
            <a:r>
              <a:rPr lang="ru-RU" dirty="0" smtClean="0"/>
              <a:t> , то различия между средними значениями экспериментальной и контрольной групп существенны на данном уровне значимости.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4"/>
          </a:xfrm>
        </p:spPr>
        <p:txBody>
          <a:bodyPr/>
          <a:lstStyle/>
          <a:p>
            <a:r>
              <a:rPr lang="ru-RU" dirty="0" smtClean="0"/>
              <a:t>Расчет сравнения </a:t>
            </a:r>
            <a:r>
              <a:rPr lang="ru-RU" dirty="0" err="1" smtClean="0"/>
              <a:t>стрессоустойчивости</a:t>
            </a:r>
            <a:r>
              <a:rPr lang="ru-RU" dirty="0" smtClean="0"/>
              <a:t> для двух профессий: учителя и менеджера по продажам для двух групп (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ru-RU" dirty="0" smtClean="0"/>
              <a:t>=32‚ n</a:t>
            </a:r>
            <a:r>
              <a:rPr lang="ru-RU" baseline="-25000" dirty="0" smtClean="0"/>
              <a:t>2</a:t>
            </a:r>
            <a:r>
              <a:rPr lang="ru-RU" dirty="0" smtClean="0"/>
              <a:t>=33).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2:</a:t>
            </a:r>
            <a:endParaRPr lang="ru-RU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 l="26194" t="29633" r="45231" b="6866"/>
          <a:stretch>
            <a:fillRect/>
          </a:stretch>
        </p:blipFill>
        <p:spPr bwMode="auto">
          <a:xfrm>
            <a:off x="1928794" y="2786058"/>
            <a:ext cx="5715040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 l="26987" t="50800" r="45231" b="19567"/>
          <a:stretch>
            <a:fillRect/>
          </a:stretch>
        </p:blipFill>
        <p:spPr bwMode="auto">
          <a:xfrm>
            <a:off x="2285983" y="2714620"/>
            <a:ext cx="511972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6987" t="12700" r="45231" b="60489"/>
          <a:stretch>
            <a:fillRect/>
          </a:stretch>
        </p:blipFill>
        <p:spPr bwMode="auto">
          <a:xfrm>
            <a:off x="2214546" y="214290"/>
            <a:ext cx="51322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 l="20637" t="26811" r="39675" b="16744"/>
          <a:stretch>
            <a:fillRect/>
          </a:stretch>
        </p:blipFill>
        <p:spPr bwMode="auto">
          <a:xfrm>
            <a:off x="571472" y="0"/>
            <a:ext cx="8358246" cy="66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Для уровня значимости </a:t>
            </a:r>
            <a:r>
              <a:rPr lang="el-GR" dirty="0" smtClean="0"/>
              <a:t>α</a:t>
            </a:r>
            <a:r>
              <a:rPr lang="ru-RU" dirty="0" smtClean="0"/>
              <a:t>=0‚01 </a:t>
            </a:r>
            <a:r>
              <a:rPr lang="en-US" dirty="0" smtClean="0"/>
              <a:t>t</a:t>
            </a:r>
            <a:r>
              <a:rPr lang="ru-RU" baseline="-25000" dirty="0" err="1" smtClean="0"/>
              <a:t>кр</a:t>
            </a:r>
            <a:r>
              <a:rPr lang="ru-RU" dirty="0" smtClean="0"/>
              <a:t>(0‚01; 32+33-2)=2‚66 (по таблице!).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</a:t>
            </a:r>
            <a:r>
              <a:rPr lang="en-US" dirty="0" smtClean="0"/>
              <a:t>t</a:t>
            </a:r>
            <a:r>
              <a:rPr lang="ru-RU" baseline="-25000" dirty="0" smtClean="0"/>
              <a:t>эмп</a:t>
            </a:r>
            <a:r>
              <a:rPr lang="ru-RU" dirty="0" smtClean="0"/>
              <a:t>=5‚1 1&gt;2‚66=</a:t>
            </a:r>
            <a:r>
              <a:rPr lang="en-US" dirty="0" smtClean="0"/>
              <a:t>t</a:t>
            </a:r>
            <a:r>
              <a:rPr lang="ru-RU" baseline="-25000" dirty="0" err="1" smtClean="0"/>
              <a:t>кр</a:t>
            </a:r>
            <a:r>
              <a:rPr lang="ru-RU" dirty="0" smtClean="0"/>
              <a:t>(0‚01;63)‚ </a:t>
            </a:r>
          </a:p>
          <a:p>
            <a:r>
              <a:rPr lang="ru-RU" dirty="0" smtClean="0"/>
              <a:t>таким образом гипотеза о несущественности различий в средних значениях </a:t>
            </a:r>
            <a:r>
              <a:rPr lang="ru-RU" dirty="0" err="1" smtClean="0"/>
              <a:t>стрессоустойчивости</a:t>
            </a:r>
            <a:r>
              <a:rPr lang="ru-RU" dirty="0" smtClean="0"/>
              <a:t> на уровне значимости а=0‚01 </a:t>
            </a:r>
            <a:r>
              <a:rPr lang="ru-RU" b="1" i="1" dirty="0" smtClean="0"/>
              <a:t>отклоняется</a:t>
            </a:r>
            <a:r>
              <a:rPr lang="ru-RU" dirty="0" smtClean="0"/>
              <a:t>, и можно говорить о различном уровне устойчивости к стрессу между учителями и менеджерами.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 l="23019" t="28222" r="38881" b="30856"/>
          <a:stretch>
            <a:fillRect/>
          </a:stretch>
        </p:blipFill>
        <p:spPr bwMode="auto">
          <a:xfrm>
            <a:off x="500034" y="897436"/>
            <a:ext cx="8643966" cy="522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Алгоритм определения </a:t>
            </a:r>
            <a:r>
              <a:rPr lang="en-US" sz="2400" b="1" dirty="0" smtClean="0"/>
              <a:t>t-</a:t>
            </a:r>
            <a:r>
              <a:rPr lang="ru-RU" sz="2400" b="1" dirty="0" smtClean="0"/>
              <a:t>критерия Стьюдента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Эмпирическое значение критерия </a:t>
            </a:r>
            <a:r>
              <a:rPr lang="ru-RU" dirty="0" err="1" smtClean="0"/>
              <a:t>Крамера</a:t>
            </a:r>
            <a:r>
              <a:rPr lang="ru-RU" dirty="0" smtClean="0"/>
              <a:t>—Уэлча есть приближенное значение эмпирического значения </a:t>
            </a:r>
            <a:r>
              <a:rPr lang="en-US" dirty="0" smtClean="0"/>
              <a:t>t</a:t>
            </a:r>
            <a:r>
              <a:rPr lang="ru-RU" dirty="0" smtClean="0"/>
              <a:t>-критерия Стьюдента. </a:t>
            </a:r>
          </a:p>
          <a:p>
            <a:r>
              <a:rPr lang="ru-RU" dirty="0" smtClean="0"/>
              <a:t>При достаточно больших n</a:t>
            </a:r>
            <a:r>
              <a:rPr lang="ru-RU" baseline="-25000" dirty="0" smtClean="0"/>
              <a:t>1</a:t>
            </a:r>
            <a:r>
              <a:rPr lang="ru-RU" dirty="0" smtClean="0"/>
              <a:t> и n</a:t>
            </a:r>
            <a:r>
              <a:rPr lang="ru-RU" baseline="-25000" dirty="0" smtClean="0"/>
              <a:t>2</a:t>
            </a:r>
            <a:r>
              <a:rPr lang="ru-RU" dirty="0" smtClean="0"/>
              <a:t> справедливо следующее приближенное равенство: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Критерий </a:t>
            </a:r>
            <a:r>
              <a:rPr lang="ru-RU" dirty="0" err="1" smtClean="0"/>
              <a:t>Крамера-Уэлча</a:t>
            </a:r>
            <a:endParaRPr lang="ru-RU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 l="28575" t="56444" r="48234" b="32267"/>
          <a:stretch>
            <a:fillRect/>
          </a:stretch>
        </p:blipFill>
        <p:spPr bwMode="auto">
          <a:xfrm>
            <a:off x="2071670" y="1357298"/>
            <a:ext cx="4286280" cy="11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 l="21431" t="35278" r="39675" b="53433"/>
          <a:stretch>
            <a:fillRect/>
          </a:stretch>
        </p:blipFill>
        <p:spPr bwMode="auto">
          <a:xfrm>
            <a:off x="214282" y="4643446"/>
            <a:ext cx="91887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уровень подготовленности групп по исследуемому признаку должен быть примерно одинаковым;</a:t>
            </a:r>
          </a:p>
          <a:p>
            <a:r>
              <a:rPr lang="ru-RU" dirty="0" smtClean="0"/>
              <a:t>уровень  педагогов в контрольной и экспериментальной группах должен быть примерно одинаков (в лучшем случае, если проведение эксперимента выполняется автором методики).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группам: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критические значения для критерия </a:t>
            </a:r>
            <a:r>
              <a:rPr lang="ru-RU" dirty="0" err="1" smtClean="0"/>
              <a:t>Крамера-Уэлча</a:t>
            </a:r>
            <a:r>
              <a:rPr lang="ru-RU" dirty="0" smtClean="0"/>
              <a:t> зависят только от уровня значимости </a:t>
            </a:r>
            <a:r>
              <a:rPr lang="el-GR" dirty="0" smtClean="0"/>
              <a:t>α</a:t>
            </a:r>
            <a:r>
              <a:rPr lang="ru-RU" dirty="0" smtClean="0"/>
              <a:t> и выражаются через критические значения </a:t>
            </a:r>
            <a:r>
              <a:rPr lang="en-US" dirty="0" smtClean="0"/>
              <a:t>t</a:t>
            </a:r>
            <a:r>
              <a:rPr lang="ru-RU" dirty="0" smtClean="0"/>
              <a:t>-критерия Стьюдента следующим образом:</a:t>
            </a:r>
          </a:p>
          <a:p>
            <a:pPr marL="1801813" indent="-255588">
              <a:buNone/>
            </a:pPr>
            <a:r>
              <a:rPr lang="en-US" dirty="0" smtClean="0"/>
              <a:t>T</a:t>
            </a:r>
            <a:r>
              <a:rPr lang="ru-RU" baseline="-25000" dirty="0" err="1" smtClean="0"/>
              <a:t>кр</a:t>
            </a:r>
            <a:r>
              <a:rPr lang="ru-RU" dirty="0" smtClean="0"/>
              <a:t> (0,01) = </a:t>
            </a:r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ru-RU" baseline="-25000" dirty="0" err="1" smtClean="0"/>
              <a:t>кр</a:t>
            </a:r>
            <a:r>
              <a:rPr lang="ru-RU" dirty="0" smtClean="0"/>
              <a:t> (0,01;∞) = 2,58; </a:t>
            </a:r>
            <a:endParaRPr lang="en-US" dirty="0" smtClean="0"/>
          </a:p>
          <a:p>
            <a:pPr marL="1801813" indent="-255588">
              <a:buNone/>
            </a:pPr>
            <a:r>
              <a:rPr lang="en-US" dirty="0" smtClean="0"/>
              <a:t>T</a:t>
            </a:r>
            <a:r>
              <a:rPr lang="ru-RU" baseline="-25000" dirty="0" err="1" smtClean="0"/>
              <a:t>кр</a:t>
            </a:r>
            <a:r>
              <a:rPr lang="ru-RU" dirty="0" smtClean="0"/>
              <a:t> (0,0</a:t>
            </a:r>
            <a:r>
              <a:rPr lang="en-US" dirty="0" smtClean="0"/>
              <a:t>5</a:t>
            </a:r>
            <a:r>
              <a:rPr lang="ru-RU" dirty="0" smtClean="0"/>
              <a:t>) = </a:t>
            </a:r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ru-RU" baseline="-25000" dirty="0" err="1" smtClean="0"/>
              <a:t>кр</a:t>
            </a:r>
            <a:r>
              <a:rPr lang="ru-RU" dirty="0" smtClean="0"/>
              <a:t> (0,0</a:t>
            </a:r>
            <a:r>
              <a:rPr lang="en-US" dirty="0" smtClean="0"/>
              <a:t>5</a:t>
            </a:r>
            <a:r>
              <a:rPr lang="ru-RU" dirty="0" smtClean="0"/>
              <a:t>;∞) = </a:t>
            </a:r>
            <a:r>
              <a:rPr lang="en-US" dirty="0" smtClean="0"/>
              <a:t>1,96</a:t>
            </a:r>
            <a:r>
              <a:rPr lang="ru-RU" dirty="0" smtClean="0"/>
              <a:t>; </a:t>
            </a:r>
            <a:endParaRPr lang="en-US" dirty="0" smtClean="0"/>
          </a:p>
          <a:p>
            <a:pPr marL="1801813" indent="-255588">
              <a:buNone/>
            </a:pPr>
            <a:r>
              <a:rPr lang="en-US" dirty="0" smtClean="0"/>
              <a:t>T</a:t>
            </a:r>
            <a:r>
              <a:rPr lang="ru-RU" baseline="-25000" dirty="0" err="1" smtClean="0"/>
              <a:t>кр</a:t>
            </a:r>
            <a:r>
              <a:rPr lang="ru-RU" dirty="0" smtClean="0"/>
              <a:t> (0,</a:t>
            </a:r>
            <a:r>
              <a:rPr lang="en-US" dirty="0" smtClean="0"/>
              <a:t>1</a:t>
            </a:r>
            <a:r>
              <a:rPr lang="ru-RU" dirty="0" smtClean="0"/>
              <a:t>) = </a:t>
            </a:r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ru-RU" baseline="-25000" dirty="0" err="1" smtClean="0"/>
              <a:t>кр</a:t>
            </a:r>
            <a:r>
              <a:rPr lang="ru-RU" dirty="0" smtClean="0"/>
              <a:t> (0,</a:t>
            </a:r>
            <a:r>
              <a:rPr lang="en-US" dirty="0" smtClean="0"/>
              <a:t>1</a:t>
            </a:r>
            <a:r>
              <a:rPr lang="ru-RU" dirty="0" smtClean="0"/>
              <a:t>;∞) = </a:t>
            </a:r>
            <a:r>
              <a:rPr lang="en-US" dirty="0" smtClean="0"/>
              <a:t>1,65.</a:t>
            </a:r>
          </a:p>
          <a:p>
            <a:r>
              <a:rPr lang="ru-RU" dirty="0" smtClean="0"/>
              <a:t>Алгоритм и схема использования критерия </a:t>
            </a:r>
            <a:r>
              <a:rPr lang="ru-RU" dirty="0" err="1" smtClean="0"/>
              <a:t>Крамера-Уэлча</a:t>
            </a:r>
            <a:r>
              <a:rPr lang="ru-RU" dirty="0" smtClean="0"/>
              <a:t> будут аналогичными, как и для критерия Стьюдента.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Критерий </a:t>
            </a:r>
            <a:r>
              <a:rPr lang="ru-RU" dirty="0" err="1" smtClean="0"/>
              <a:t>Крамера-Уэлча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примера 2: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Т.к. </a:t>
            </a:r>
            <a:r>
              <a:rPr lang="en-US" dirty="0" smtClean="0"/>
              <a:t>T</a:t>
            </a:r>
            <a:r>
              <a:rPr lang="ru-RU" baseline="-25000" dirty="0" err="1" smtClean="0"/>
              <a:t>кр</a:t>
            </a:r>
            <a:r>
              <a:rPr lang="ru-RU" dirty="0" smtClean="0"/>
              <a:t> (0,01) = 2,58</a:t>
            </a:r>
            <a:r>
              <a:rPr lang="en-US" dirty="0" smtClean="0"/>
              <a:t>&lt;5,19= T</a:t>
            </a:r>
            <a:r>
              <a:rPr lang="ru-RU" baseline="-25000" dirty="0" err="1" smtClean="0"/>
              <a:t>эмп</a:t>
            </a:r>
            <a:r>
              <a:rPr lang="ru-RU" baseline="-25000" dirty="0" smtClean="0"/>
              <a:t>,</a:t>
            </a:r>
            <a:r>
              <a:rPr lang="ru-RU" dirty="0" smtClean="0"/>
              <a:t> то сравниваемые выборочные средние отличаются значительно.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Критерий </a:t>
            </a:r>
            <a:r>
              <a:rPr lang="ru-RU" dirty="0" err="1" smtClean="0"/>
              <a:t>Крамера-Уэлча</a:t>
            </a:r>
            <a:endParaRPr lang="ru-RU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 l="26987" t="53622" r="46819" b="35089"/>
          <a:stretch>
            <a:fillRect/>
          </a:stretch>
        </p:blipFill>
        <p:spPr bwMode="auto">
          <a:xfrm>
            <a:off x="714348" y="2071678"/>
            <a:ext cx="73670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F - критерий Фишера </a:t>
            </a:r>
            <a:r>
              <a:rPr lang="ru-RU" dirty="0" smtClean="0"/>
              <a:t>является параметрическом критерием и используется для сравнения дисперсий двух вариационных рядов.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Критерий Фишера</a:t>
            </a:r>
            <a:endParaRPr lang="ru-RU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 l="35719" t="39981" r="55021" b="51787"/>
          <a:stretch>
            <a:fillRect/>
          </a:stretch>
        </p:blipFill>
        <p:spPr bwMode="auto">
          <a:xfrm>
            <a:off x="2357422" y="2786058"/>
            <a:ext cx="2928958" cy="14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492919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большая дисперсия,        - меньшая дисперсия рассматриваемых вариационных рядов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71472" y="4643446"/>
          <a:ext cx="785818" cy="813465"/>
        </p:xfrm>
        <a:graphic>
          <a:graphicData uri="http://schemas.openxmlformats.org/presentationml/2006/ole">
            <p:oleObj spid="_x0000_s2050" name="Формула" r:id="rId4" imgW="203040" imgH="228600" progId="Equation.3">
              <p:embed/>
            </p:oleObj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3929058" y="4643446"/>
          <a:ext cx="785813" cy="812800"/>
        </p:xfrm>
        <a:graphic>
          <a:graphicData uri="http://schemas.openxmlformats.org/presentationml/2006/ole">
            <p:oleObj spid="_x0000_s2051" name="Формула" r:id="rId5" imgW="203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вычисленное значение критерия </a:t>
            </a:r>
            <a:r>
              <a:rPr lang="en-US" i="1" dirty="0" smtClean="0"/>
              <a:t>F</a:t>
            </a:r>
            <a:r>
              <a:rPr lang="ru-RU" i="1" baseline="-25000" dirty="0" err="1" smtClean="0"/>
              <a:t>эмп</a:t>
            </a:r>
            <a:r>
              <a:rPr lang="ru-RU" i="1" dirty="0" smtClean="0"/>
              <a:t> </a:t>
            </a:r>
            <a:r>
              <a:rPr lang="ru-RU" dirty="0" smtClean="0"/>
              <a:t>больше критического для определенного уровня значимости и соответствующих чисел степеней свободы для числителя и знаменателя, то дисперсии считаются различными.</a:t>
            </a:r>
          </a:p>
          <a:p>
            <a:r>
              <a:rPr lang="ru-RU" dirty="0" smtClean="0"/>
              <a:t>Иными словами, проверяется гипотеза,  состоящая в том, что генеральные дисперсии рассматриваемых совокупностей равны между собой: </a:t>
            </a:r>
            <a:r>
              <a:rPr lang="ru-RU" dirty="0" err="1" smtClean="0"/>
              <a:t>Ho=</a:t>
            </a:r>
            <a:r>
              <a:rPr lang="ru-RU" dirty="0" smtClean="0"/>
              <a:t>{</a:t>
            </a:r>
            <a:r>
              <a:rPr lang="ru-RU" dirty="0" err="1" smtClean="0"/>
              <a:t>D</a:t>
            </a:r>
            <a:r>
              <a:rPr lang="ru-RU" baseline="-25000" dirty="0" err="1" smtClean="0"/>
              <a:t>x</a:t>
            </a:r>
            <a:r>
              <a:rPr lang="ru-RU" dirty="0" err="1" smtClean="0"/>
              <a:t>=D</a:t>
            </a:r>
            <a:r>
              <a:rPr lang="ru-RU" baseline="-25000" dirty="0" err="1" smtClean="0"/>
              <a:t>y</a:t>
            </a:r>
            <a:r>
              <a:rPr lang="ru-RU" dirty="0" smtClean="0"/>
              <a:t>}.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Критерий Фишера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5103674"/>
            <a:ext cx="728667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518E"/>
                </a:solidFill>
              </a:rPr>
              <a:t>Критическое значение критерия Фишера следует определять по специальной таблице, исходя из уровня значимости </a:t>
            </a:r>
            <a:r>
              <a:rPr lang="el-GR" sz="2200" dirty="0" smtClean="0">
                <a:solidFill>
                  <a:srgbClr val="00518E"/>
                </a:solidFill>
              </a:rPr>
              <a:t>α</a:t>
            </a:r>
            <a:r>
              <a:rPr lang="ru-RU" sz="2200" dirty="0" smtClean="0">
                <a:solidFill>
                  <a:srgbClr val="00518E"/>
                </a:solidFill>
              </a:rPr>
              <a:t> и степеней свободы числителя (</a:t>
            </a:r>
            <a:r>
              <a:rPr lang="en-US" sz="2200" dirty="0" smtClean="0">
                <a:solidFill>
                  <a:srgbClr val="00518E"/>
                </a:solidFill>
              </a:rPr>
              <a:t>n</a:t>
            </a:r>
            <a:r>
              <a:rPr lang="ru-RU" sz="2200" baseline="-25000" dirty="0" smtClean="0">
                <a:solidFill>
                  <a:srgbClr val="00518E"/>
                </a:solidFill>
              </a:rPr>
              <a:t>1</a:t>
            </a:r>
            <a:r>
              <a:rPr lang="ru-RU" sz="2200" dirty="0" smtClean="0">
                <a:solidFill>
                  <a:srgbClr val="00518E"/>
                </a:solidFill>
              </a:rPr>
              <a:t>-1) и знаменателя (</a:t>
            </a:r>
            <a:r>
              <a:rPr lang="en-US" sz="2200" dirty="0" smtClean="0">
                <a:solidFill>
                  <a:srgbClr val="00518E"/>
                </a:solidFill>
              </a:rPr>
              <a:t>n</a:t>
            </a:r>
            <a:r>
              <a:rPr lang="en-US" sz="2200" baseline="-25000" dirty="0" smtClean="0">
                <a:solidFill>
                  <a:srgbClr val="00518E"/>
                </a:solidFill>
              </a:rPr>
              <a:t>2</a:t>
            </a:r>
            <a:r>
              <a:rPr lang="ru-RU" sz="2200" dirty="0" smtClean="0">
                <a:solidFill>
                  <a:srgbClr val="00518E"/>
                </a:solidFill>
              </a:rPr>
              <a:t>-1).</a:t>
            </a:r>
            <a:endParaRPr lang="ru-RU" sz="2200" dirty="0">
              <a:solidFill>
                <a:srgbClr val="0051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Непараметрические критерии не содержат расчёта параметров распределения и основаны на оперировании частотами или</a:t>
            </a:r>
            <a:r>
              <a:rPr lang="en-US" dirty="0" smtClean="0"/>
              <a:t> </a:t>
            </a:r>
            <a:r>
              <a:rPr lang="ru-RU" dirty="0" smtClean="0"/>
              <a:t>рангами. </a:t>
            </a:r>
            <a:endParaRPr lang="en-US" dirty="0" smtClean="0"/>
          </a:p>
          <a:p>
            <a:r>
              <a:rPr lang="ru-RU" dirty="0" smtClean="0"/>
              <a:t>Непараметрические критерии, как правило, менее сложны в вычислениях и могут быть измерены в любой шкале, начиная</a:t>
            </a:r>
            <a:r>
              <a:rPr lang="en-US" dirty="0" smtClean="0"/>
              <a:t> </a:t>
            </a:r>
            <a:r>
              <a:rPr lang="ru-RU" dirty="0" smtClean="0"/>
              <a:t>от шкалы наименований.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Непараметрические критерии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/>
              <a:t>Критерии согласия       Пирсона позволяет осуществлять  проверку эмпирического и теоретического (либо другого эмпирического) распределений одного признака.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/>
              <a:t>Данный критерий применяется, в основном, в двух случаях:</a:t>
            </a:r>
          </a:p>
          <a:p>
            <a:pPr marL="1076325" indent="-255588"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/>
              <a:t>Для сопоставления эмпирического распределения признака </a:t>
            </a:r>
            <a:r>
              <a:rPr lang="ru-RU" sz="2200" dirty="0" err="1" smtClean="0"/>
              <a:t>c</a:t>
            </a:r>
            <a:r>
              <a:rPr lang="ru-RU" sz="2200" dirty="0" smtClean="0"/>
              <a:t> теоретическим распределением (нормальным, показательным, равномерным либо каким-то иным законом);</a:t>
            </a:r>
          </a:p>
          <a:p>
            <a:pPr marL="1076325" indent="-255588"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/>
              <a:t>Для сопоставления двух эмпирических распределений одного и того же признака.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Критерий Пирсона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143240" y="1214422"/>
          <a:ext cx="530228" cy="596507"/>
        </p:xfrm>
        <a:graphic>
          <a:graphicData uri="http://schemas.openxmlformats.org/presentationml/2006/ole">
            <p:oleObj spid="_x0000_s3074" name="Формула" r:id="rId3" imgW="203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Критерий Пирсона</a:t>
            </a:r>
            <a:endParaRPr lang="ru-RU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 l="21167" t="56444" r="39145" b="25881"/>
          <a:stretch>
            <a:fillRect/>
          </a:stretch>
        </p:blipFill>
        <p:spPr bwMode="auto">
          <a:xfrm>
            <a:off x="303547" y="1357298"/>
            <a:ext cx="88404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 l="20505" t="74083" r="38484" b="17373"/>
          <a:stretch>
            <a:fillRect/>
          </a:stretch>
        </p:blipFill>
        <p:spPr bwMode="auto">
          <a:xfrm>
            <a:off x="0" y="3857628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 l="20505" t="28222" r="40469" b="30620"/>
          <a:stretch>
            <a:fillRect/>
          </a:stretch>
        </p:blipFill>
        <p:spPr bwMode="auto">
          <a:xfrm>
            <a:off x="1142976" y="1142984"/>
            <a:ext cx="7786742" cy="46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7764" t="57584" r="52935" b="33863"/>
          <a:stretch>
            <a:fillRect/>
          </a:stretch>
        </p:blipFill>
        <p:spPr bwMode="auto">
          <a:xfrm>
            <a:off x="6286512" y="3857628"/>
            <a:ext cx="1643074" cy="84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86710" y="3929066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слово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33291"/>
          </a:xfrm>
        </p:spPr>
        <p:txBody>
          <a:bodyPr/>
          <a:lstStyle/>
          <a:p>
            <a:r>
              <a:rPr lang="ru-RU" sz="2300" dirty="0" smtClean="0"/>
              <a:t>Среди школьников </a:t>
            </a:r>
            <a:r>
              <a:rPr lang="ru-RU" sz="2300" dirty="0" err="1" smtClean="0"/>
              <a:t>c</a:t>
            </a:r>
            <a:r>
              <a:rPr lang="ru-RU" sz="2300" dirty="0" smtClean="0"/>
              <a:t> 1 по 7 класс в течение двух недель проводился опрос об удовлетворенности собственными оценками. Результаты опроса представлены в таблице: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3:</a:t>
            </a:r>
            <a:endParaRPr lang="ru-RU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 l="20505" t="43509" r="39146" b="31796"/>
          <a:stretch>
            <a:fillRect/>
          </a:stretch>
        </p:blipFill>
        <p:spPr bwMode="auto">
          <a:xfrm>
            <a:off x="785786" y="2571744"/>
            <a:ext cx="7443159" cy="25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5143512"/>
            <a:ext cx="8643998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518E"/>
                </a:solidFill>
              </a:rPr>
              <a:t>Можно ли считать, что эмпирическое распределение на первой</a:t>
            </a:r>
          </a:p>
          <a:p>
            <a:r>
              <a:rPr lang="ru-RU" sz="2300" dirty="0" smtClean="0">
                <a:solidFill>
                  <a:srgbClr val="00518E"/>
                </a:solidFill>
              </a:rPr>
              <a:t>неделе исследования согласуется с эмпирическим  распределением на второй неделе исследования, т.е. структура удовлетворенности ответами учащихся сохранилась в течение данного времени?</a:t>
            </a:r>
            <a:endParaRPr lang="ru-RU" sz="2300" dirty="0">
              <a:solidFill>
                <a:srgbClr val="0051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3:</a:t>
            </a:r>
            <a:endParaRPr lang="ru-RU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01" t="58822" r="41121" b="25394"/>
          <a:stretch>
            <a:fillRect/>
          </a:stretch>
        </p:blipFill>
        <p:spPr bwMode="auto">
          <a:xfrm>
            <a:off x="214282" y="1357298"/>
            <a:ext cx="8929718" cy="207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 l="20505" t="47037" r="39807" b="31796"/>
          <a:stretch>
            <a:fillRect/>
          </a:stretch>
        </p:blipFill>
        <p:spPr bwMode="auto">
          <a:xfrm>
            <a:off x="0" y="3214686"/>
            <a:ext cx="881068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804928"/>
          </a:xfrm>
        </p:spPr>
        <p:txBody>
          <a:bodyPr/>
          <a:lstStyle/>
          <a:p>
            <a:r>
              <a:rPr lang="ru-RU" dirty="0" smtClean="0"/>
              <a:t>Данные критерии дают возможность установить, в каком случае результаты проведенных сравнений носят </a:t>
            </a:r>
            <a:r>
              <a:rPr lang="ru-RU" b="1" dirty="0" smtClean="0"/>
              <a:t>случайный</a:t>
            </a:r>
            <a:r>
              <a:rPr lang="ru-RU" dirty="0" smtClean="0"/>
              <a:t> характер, </a:t>
            </a:r>
            <a:r>
              <a:rPr lang="ru-RU" dirty="0" err="1" smtClean="0"/>
              <a:t>a</a:t>
            </a:r>
            <a:r>
              <a:rPr lang="ru-RU" dirty="0" smtClean="0"/>
              <a:t> в каком являются </a:t>
            </a:r>
            <a:r>
              <a:rPr lang="ru-RU" b="1" dirty="0" smtClean="0"/>
              <a:t>следствием</a:t>
            </a:r>
            <a:r>
              <a:rPr lang="ru-RU" dirty="0" smtClean="0"/>
              <a:t> предложенного автором подхода.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Для проверки и подтверждения полученных результатов используют </a:t>
            </a:r>
            <a:r>
              <a:rPr lang="ru-RU" i="1" dirty="0" smtClean="0"/>
              <a:t>критерии согласия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lnSpcReduction="10000"/>
          </a:bodyPr>
          <a:lstStyle/>
          <a:p>
            <a:pPr marL="176213" indent="447675" algn="just">
              <a:buNone/>
            </a:pPr>
            <a:r>
              <a:rPr lang="ru-RU" dirty="0" smtClean="0"/>
              <a:t>Если найти коэффициент корреляции между уровнем знаний по точным и гуманитарным наукам для выборки, состоящей из </a:t>
            </a:r>
            <a:r>
              <a:rPr lang="ru-RU" i="1" dirty="0" smtClean="0"/>
              <a:t>малого числа учеников </a:t>
            </a:r>
            <a:r>
              <a:rPr lang="ru-RU" dirty="0" smtClean="0"/>
              <a:t>или </a:t>
            </a:r>
            <a:r>
              <a:rPr lang="ru-RU" i="1" dirty="0" smtClean="0"/>
              <a:t>отобранных специальным образом</a:t>
            </a:r>
            <a:r>
              <a:rPr lang="ru-RU" dirty="0" smtClean="0"/>
              <a:t>, то полученный результат не будет отражать взаимосвязь между уровнями знаний для учащихся всей школы. </a:t>
            </a:r>
          </a:p>
          <a:p>
            <a:pPr marL="176213" indent="534988" algn="just">
              <a:buNone/>
            </a:pPr>
            <a:endParaRPr lang="ru-RU" dirty="0" smtClean="0"/>
          </a:p>
          <a:p>
            <a:pPr marL="176213" indent="534988" algn="just">
              <a:buNone/>
            </a:pPr>
            <a:r>
              <a:rPr lang="ru-RU" dirty="0" smtClean="0"/>
              <a:t>В этом случае говорят о </a:t>
            </a:r>
            <a:r>
              <a:rPr lang="ru-RU" b="1" dirty="0" err="1" smtClean="0"/>
              <a:t>нерепрезентативности</a:t>
            </a:r>
            <a:r>
              <a:rPr lang="ru-RU" b="1" dirty="0" smtClean="0"/>
              <a:t> выборки</a:t>
            </a:r>
            <a:r>
              <a:rPr lang="ru-RU" dirty="0" smtClean="0"/>
              <a:t>.</a:t>
            </a:r>
          </a:p>
          <a:p>
            <a:pPr marL="176213" indent="-1588" algn="just">
              <a:buNone/>
            </a:pPr>
            <a:endParaRPr lang="ru-RU" dirty="0" smtClean="0"/>
          </a:p>
          <a:p>
            <a:pPr marL="176213" indent="534988" algn="just">
              <a:buNone/>
            </a:pPr>
            <a:r>
              <a:rPr lang="ru-RU" b="1" i="1" dirty="0" smtClean="0"/>
              <a:t>В таком случае говорят о несущественности полученных результатов.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66231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Статистической гипотезой называется утверждение о соответствии той или иной выборки некоторому классическому распределению или о совпадению основных числовых характеристик распределений.</a:t>
            </a:r>
          </a:p>
          <a:p>
            <a:endParaRPr lang="ru-RU" dirty="0" smtClean="0"/>
          </a:p>
          <a:p>
            <a:pPr lvl="1"/>
            <a:r>
              <a:rPr lang="ru-RU" sz="2400" dirty="0" smtClean="0"/>
              <a:t>В педагогике, статистическую гипотезу можно сформулировать в виде утверждения о </a:t>
            </a:r>
            <a:r>
              <a:rPr lang="ru-RU" sz="2400" i="1" dirty="0" smtClean="0"/>
              <a:t>несущественности различий</a:t>
            </a:r>
            <a:r>
              <a:rPr lang="ru-RU" sz="2400" dirty="0" smtClean="0"/>
              <a:t> в контрольной и экспериментальной группах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Статистические гипотезы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всегда существует ненулевая вероятность ошибки.</a:t>
            </a:r>
          </a:p>
          <a:p>
            <a:r>
              <a:rPr lang="ru-RU" b="1" i="1" dirty="0" smtClean="0"/>
              <a:t>Ошибка первого рода —такая ошибка, в результате которой отвергается правильная гипотеза. </a:t>
            </a:r>
            <a:r>
              <a:rPr lang="ru-RU" dirty="0" smtClean="0"/>
              <a:t>Вероятность совершить такую ошибку называется уровнем значимости </a:t>
            </a:r>
            <a:r>
              <a:rPr lang="el-GR" dirty="0" smtClean="0"/>
              <a:t>α</a:t>
            </a:r>
            <a:r>
              <a:rPr lang="ru-RU" dirty="0" smtClean="0"/>
              <a:t>. В качестве уровня значимости принято использовать следующие вероятности: 0.1, 0.05, 0.01.</a:t>
            </a:r>
          </a:p>
          <a:p>
            <a:endParaRPr lang="ru-RU" dirty="0" smtClean="0"/>
          </a:p>
          <a:p>
            <a:r>
              <a:rPr lang="ru-RU" b="1" i="1" dirty="0" smtClean="0"/>
              <a:t>Ошибка второго рода состоит в том, что будет принята неправильная гипотеза. </a:t>
            </a:r>
            <a:r>
              <a:rPr lang="ru-RU" dirty="0" smtClean="0"/>
              <a:t>Вероятность ошибки второго рода обозначают </a:t>
            </a:r>
            <a:r>
              <a:rPr lang="el-GR" dirty="0" smtClean="0"/>
              <a:t>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(первого и второго рода)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работе со статистическими гипотезами необходимо выдвинуть основную гипотезу, которую обозначают </a:t>
            </a:r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ru-RU" dirty="0" smtClean="0"/>
              <a:t> и называют нулевой гипотезой, а также альтернативную гипотезу, являющуюся, как правило, логическим отрицанием нулевой гипотезы.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гипотезы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Процедура обоснованного сопоставления высказанной гипотезы с полученными выборками осуществляется с помощью того или иного статистического критерия и называется </a:t>
            </a:r>
            <a:r>
              <a:rPr lang="ru-RU" b="1" dirty="0" smtClean="0"/>
              <a:t>статистической проверкой гипотезы</a:t>
            </a:r>
            <a:r>
              <a:rPr lang="ru-RU" dirty="0" smtClean="0"/>
              <a:t>. Под критической областью понимают совокупность значений критерия, при которых нулевую гипотезу </a:t>
            </a:r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ru-RU" dirty="0" smtClean="0"/>
              <a:t> отвергают.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гипотезы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22225" t="35278" r="38881" b="23800"/>
          <a:stretch>
            <a:fillRect/>
          </a:stretch>
        </p:blipFill>
        <p:spPr bwMode="auto">
          <a:xfrm>
            <a:off x="1500166" y="928670"/>
            <a:ext cx="663880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5000636"/>
            <a:ext cx="807249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Математическая статистика предлагает ряд критериев</a:t>
            </a:r>
          </a:p>
          <a:p>
            <a:r>
              <a:rPr lang="ru-RU" sz="2400" dirty="0" smtClean="0"/>
              <a:t>достоверности, с помощью которых становится возможным оценить статистические гипотезы и которые разделяются на два типа — </a:t>
            </a:r>
            <a:r>
              <a:rPr lang="ru-RU" sz="2400" b="1" dirty="0" smtClean="0"/>
              <a:t>параметрические и непараметрические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35716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Логическая схема построения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2052</TotalTime>
  <Words>1030</Words>
  <Application>Microsoft Office PowerPoint</Application>
  <PresentationFormat>Экран (4:3)</PresentationFormat>
  <Paragraphs>95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Открытая</vt:lpstr>
      <vt:lpstr>Формула</vt:lpstr>
      <vt:lpstr>Статистические гипотезы</vt:lpstr>
      <vt:lpstr>Требования к группам:</vt:lpstr>
      <vt:lpstr>Для проверки и подтверждения полученных результатов используют критерии согласия. </vt:lpstr>
      <vt:lpstr>Пример:</vt:lpstr>
      <vt:lpstr>Статистические гипотезы</vt:lpstr>
      <vt:lpstr>Ошибки (первого и второго рода)</vt:lpstr>
      <vt:lpstr>Статистические гипотезы</vt:lpstr>
      <vt:lpstr>Статистические гипотезы</vt:lpstr>
      <vt:lpstr>Слайд 9</vt:lpstr>
      <vt:lpstr>Параметрические критерии согласия</vt:lpstr>
      <vt:lpstr>Критерий Стьюдента</vt:lpstr>
      <vt:lpstr>При проверке разности двух средних c помощью t-критерия Стьюдента используется следующий алгоритм: </vt:lpstr>
      <vt:lpstr>Слайд 13</vt:lpstr>
      <vt:lpstr>Пример 2:</vt:lpstr>
      <vt:lpstr>Слайд 15</vt:lpstr>
      <vt:lpstr>Слайд 16</vt:lpstr>
      <vt:lpstr>Слайд 17</vt:lpstr>
      <vt:lpstr>Слайд 18</vt:lpstr>
      <vt:lpstr>Критерий Крамера-Уэлча</vt:lpstr>
      <vt:lpstr>Критерий Крамера-Уэлча</vt:lpstr>
      <vt:lpstr>Критерий Крамера-Уэлча</vt:lpstr>
      <vt:lpstr>Критерий Фишера</vt:lpstr>
      <vt:lpstr>Критерий Фишера</vt:lpstr>
      <vt:lpstr>Непараметрические критерии</vt:lpstr>
      <vt:lpstr>Критерий Пирсона</vt:lpstr>
      <vt:lpstr>Критерий Пирсона</vt:lpstr>
      <vt:lpstr>Слайд 27</vt:lpstr>
      <vt:lpstr>Пример 3:</vt:lpstr>
      <vt:lpstr>Пример 3: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105</cp:revision>
  <dcterms:created xsi:type="dcterms:W3CDTF">2019-09-22T17:32:46Z</dcterms:created>
  <dcterms:modified xsi:type="dcterms:W3CDTF">2024-11-19T07:57:30Z</dcterms:modified>
</cp:coreProperties>
</file>