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0" r:id="rId6"/>
    <p:sldId id="281" r:id="rId7"/>
    <p:sldId id="282" r:id="rId8"/>
    <p:sldId id="283" r:id="rId9"/>
    <p:sldId id="285" r:id="rId10"/>
    <p:sldId id="286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299" r:id="rId19"/>
    <p:sldId id="301" r:id="rId20"/>
    <p:sldId id="302" r:id="rId21"/>
    <p:sldId id="304" r:id="rId22"/>
    <p:sldId id="305" r:id="rId23"/>
    <p:sldId id="306" r:id="rId24"/>
    <p:sldId id="307" r:id="rId25"/>
    <p:sldId id="308" r:id="rId26"/>
    <p:sldId id="309" r:id="rId27"/>
    <p:sldId id="327" r:id="rId28"/>
    <p:sldId id="310" r:id="rId29"/>
    <p:sldId id="311" r:id="rId30"/>
    <p:sldId id="328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29" r:id="rId39"/>
    <p:sldId id="319" r:id="rId40"/>
    <p:sldId id="330" r:id="rId41"/>
    <p:sldId id="320" r:id="rId42"/>
    <p:sldId id="321" r:id="rId43"/>
    <p:sldId id="322" r:id="rId44"/>
    <p:sldId id="323" r:id="rId45"/>
    <p:sldId id="324" r:id="rId46"/>
    <p:sldId id="325" r:id="rId47"/>
    <p:sldId id="32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знецова Елена Михайловна" userId="S::emkuznecova@sfedu.ru::cfcbb14e-702b-4361-9df1-23acb52b9489" providerId="AD" clId="Web-{90536BD0-7845-67BB-0592-5F1E8023FB3A}"/>
    <pc:docChg chg="modSld">
      <pc:chgData name="Кузнецова Елена Михайловна" userId="S::emkuznecova@sfedu.ru::cfcbb14e-702b-4361-9df1-23acb52b9489" providerId="AD" clId="Web-{90536BD0-7845-67BB-0592-5F1E8023FB3A}" dt="2023-09-08T09:47:00.882" v="3" actId="20577"/>
      <pc:docMkLst>
        <pc:docMk/>
      </pc:docMkLst>
      <pc:sldChg chg="modSp">
        <pc:chgData name="Кузнецова Елена Михайловна" userId="S::emkuznecova@sfedu.ru::cfcbb14e-702b-4361-9df1-23acb52b9489" providerId="AD" clId="Web-{90536BD0-7845-67BB-0592-5F1E8023FB3A}" dt="2023-09-08T09:47:00.882" v="3" actId="20577"/>
        <pc:sldMkLst>
          <pc:docMk/>
          <pc:sldMk cId="0" sldId="277"/>
        </pc:sldMkLst>
        <pc:spChg chg="mod">
          <ac:chgData name="Кузнецова Елена Михайловна" userId="S::emkuznecova@sfedu.ru::cfcbb14e-702b-4361-9df1-23acb52b9489" providerId="AD" clId="Web-{90536BD0-7845-67BB-0592-5F1E8023FB3A}" dt="2023-09-08T09:47:00.882" v="3" actId="20577"/>
          <ac:spMkLst>
            <pc:docMk/>
            <pc:sldMk cId="0" sldId="27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DE4816-4EC3-4B8D-A138-B85B0D31A763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AA8127-EFD9-4073-A103-27B89E29A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Теоретические основы школьного курса информатики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35716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Лекция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1772816"/>
            <a:ext cx="3672408" cy="2736304"/>
          </a:xfrm>
          <a:noFill/>
        </p:spPr>
        <p:txBody>
          <a:bodyPr anchor="ctr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effectLst/>
              </a:rPr>
              <a:t>Фрагмент первой страницы «Трактата о шифрах» Леона </a:t>
            </a:r>
            <a:r>
              <a:rPr lang="ru-RU" sz="2800" dirty="0" err="1">
                <a:effectLst/>
              </a:rPr>
              <a:t>Баттисто</a:t>
            </a:r>
            <a:r>
              <a:rPr lang="ru-RU" sz="2800" dirty="0">
                <a:effectLst/>
              </a:rPr>
              <a:t> Альберти (1466 г.)</a:t>
            </a:r>
            <a:endParaRPr lang="ru-RU" alt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0" y="1556792"/>
            <a:ext cx="4032448" cy="50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864096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effectLst/>
              </a:rPr>
              <a:t>Первый печатный труд по криптографии - «Полиграфия» Иоганна </a:t>
            </a:r>
            <a:r>
              <a:rPr lang="ru-RU" sz="2800" dirty="0" err="1">
                <a:solidFill>
                  <a:schemeClr val="bg1"/>
                </a:solidFill>
                <a:effectLst/>
              </a:rPr>
              <a:t>Трисемуса</a:t>
            </a:r>
            <a:r>
              <a:rPr lang="ru-RU" sz="2800" dirty="0">
                <a:solidFill>
                  <a:schemeClr val="bg1"/>
                </a:solidFill>
                <a:effectLst/>
              </a:rPr>
              <a:t> (1518 г.)</a:t>
            </a:r>
            <a:endParaRPr lang="ru-RU" alt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753063"/>
            <a:ext cx="7884876" cy="51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924944"/>
            <a:ext cx="4175448" cy="1512168"/>
          </a:xfrm>
          <a:noFill/>
        </p:spPr>
        <p:txBody>
          <a:bodyPr anchor="ctr"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effectLst/>
              </a:rPr>
              <a:t>Титульный лист «Тайнописи и искусства дешифрования» Фридриха </a:t>
            </a:r>
            <a:r>
              <a:rPr lang="ru-RU" sz="2800" dirty="0" err="1">
                <a:effectLst/>
              </a:rPr>
              <a:t>Касиски</a:t>
            </a:r>
            <a:r>
              <a:rPr lang="ru-RU" sz="2800" dirty="0">
                <a:effectLst/>
              </a:rPr>
              <a:t> (1863 г.)</a:t>
            </a:r>
            <a:endParaRPr lang="ru-RU" alt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5175"/>
            <a:ext cx="3384376" cy="51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8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2348880"/>
            <a:ext cx="4932040" cy="2112661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effectLst/>
              </a:rPr>
              <a:t>Титульный лист брошюры «Военная криптография» Огюста </a:t>
            </a:r>
            <a:r>
              <a:rPr lang="ru-RU" sz="2800" dirty="0" err="1">
                <a:effectLst/>
              </a:rPr>
              <a:t>Керкгоффса</a:t>
            </a:r>
            <a:r>
              <a:rPr lang="ru-RU" sz="2800" dirty="0">
                <a:effectLst/>
              </a:rPr>
              <a:t> (1883 г.)</a:t>
            </a:r>
            <a:endParaRPr lang="ru-RU" altLang="ru-RU" sz="28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5175"/>
            <a:ext cx="3240360" cy="52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9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864096"/>
          </a:xfrm>
          <a:noFill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effectLst/>
              </a:rPr>
              <a:t>«Индекс совпадения и его применение в криптографии» Уильяма Фридмана (1920 г.)</a:t>
            </a:r>
            <a:endParaRPr lang="ru-RU" alt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6237288"/>
            <a:ext cx="9144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indent="134143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</a:rPr>
              <a:t>     </a:t>
            </a:r>
            <a:r>
              <a:rPr lang="ru-RU" sz="2800" dirty="0" err="1">
                <a:latin typeface="Arial" panose="020B0604020202020204" pitchFamily="34" charset="0"/>
              </a:rPr>
              <a:t>Энигма</a:t>
            </a:r>
            <a:r>
              <a:rPr lang="en-US" sz="2800" dirty="0">
                <a:latin typeface="Arial" panose="020B0604020202020204" pitchFamily="34" charset="0"/>
              </a:rPr>
              <a:t> 1</a:t>
            </a:r>
            <a:r>
              <a:rPr lang="ru-RU" sz="2800" dirty="0">
                <a:latin typeface="Arial" panose="020B0604020202020204" pitchFamily="34" charset="0"/>
              </a:rPr>
              <a:t>			     </a:t>
            </a:r>
            <a:r>
              <a:rPr lang="en-US" sz="2800" dirty="0">
                <a:latin typeface="Arial" panose="020B0604020202020204" pitchFamily="34" charset="0"/>
              </a:rPr>
              <a:t>     </a:t>
            </a:r>
            <a:r>
              <a:rPr lang="ru-RU" sz="2800" dirty="0">
                <a:latin typeface="Arial" panose="020B0604020202020204" pitchFamily="34" charset="0"/>
              </a:rPr>
              <a:t>Коралл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3658681" cy="2435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3" y="764704"/>
            <a:ext cx="3656696" cy="2448272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212976"/>
            <a:ext cx="9144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indent="134143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</a:rPr>
              <a:t>					           M-209</a:t>
            </a: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1" y="764704"/>
            <a:ext cx="5082311" cy="55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криптография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  <a:noFill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Сборник со статьей «Теория связи в секретных системах»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Клода Шеннона (1949 г.)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E452D-22CB-6418-23E9-57E16B29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64" y="684000"/>
            <a:ext cx="3751471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криптография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  <a:noFill/>
        </p:spPr>
        <p:txBody>
          <a:bodyPr anchor="ctr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Обложка первого издания «Взломщиков кодов»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Дэвида Кана (1967 г.)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28F0B-97C9-F071-9CEA-F1BAD8EBD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75" y="684000"/>
            <a:ext cx="370505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7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криптография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  <a:noFill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Начало статьи «Новые направления в криптографии»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 err="1">
                <a:effectLst/>
              </a:rPr>
              <a:t>Уитфилда</a:t>
            </a:r>
            <a:r>
              <a:rPr lang="ru-RU" altLang="ru-RU" sz="2400" dirty="0">
                <a:effectLst/>
              </a:rPr>
              <a:t> </a:t>
            </a:r>
            <a:r>
              <a:rPr lang="ru-RU" altLang="ru-RU" sz="2400" dirty="0" err="1">
                <a:effectLst/>
              </a:rPr>
              <a:t>Диффи</a:t>
            </a:r>
            <a:r>
              <a:rPr lang="ru-RU" altLang="ru-RU" sz="2400" dirty="0">
                <a:effectLst/>
              </a:rPr>
              <a:t> и Мартина </a:t>
            </a:r>
            <a:r>
              <a:rPr lang="ru-RU" altLang="ru-RU" sz="2400" dirty="0" err="1">
                <a:effectLst/>
              </a:rPr>
              <a:t>Хеллмана</a:t>
            </a:r>
            <a:r>
              <a:rPr lang="ru-RU" altLang="ru-RU" sz="2400" dirty="0">
                <a:effectLst/>
              </a:rPr>
              <a:t> (1976 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4" y="684000"/>
            <a:ext cx="5947431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криптография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  <a:noFill/>
        </p:spPr>
        <p:txBody>
          <a:bodyPr anchor="ctr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Начало статьи «Вероятностное шифрование»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Шафи </a:t>
            </a:r>
            <a:r>
              <a:rPr lang="ru-RU" altLang="ru-RU" sz="2400" dirty="0" err="1">
                <a:effectLst/>
              </a:rPr>
              <a:t>Гольдвассера</a:t>
            </a:r>
            <a:r>
              <a:rPr lang="ru-RU" altLang="ru-RU" sz="2400" dirty="0">
                <a:effectLst/>
              </a:rPr>
              <a:t> и Сильвио </a:t>
            </a:r>
            <a:r>
              <a:rPr lang="ru-RU" altLang="ru-RU" sz="2400" dirty="0" err="1">
                <a:effectLst/>
              </a:rPr>
              <a:t>Микали</a:t>
            </a:r>
            <a:r>
              <a:rPr lang="ru-RU" altLang="ru-RU" sz="2400" dirty="0">
                <a:effectLst/>
              </a:rPr>
              <a:t> (1984 г.)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6851F-C929-153E-C4CC-392C49AB4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37" y="684000"/>
            <a:ext cx="4156524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термины и определения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750241"/>
            <a:ext cx="8604448" cy="4406952"/>
          </a:xfrm>
        </p:spPr>
        <p:txBody>
          <a:bodyPr anchor="ctr"/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Криптология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>
                <a:effectLst/>
              </a:rPr>
              <a:t>(греч. </a:t>
            </a:r>
            <a:r>
              <a:rPr lang="en-US" sz="2400" dirty="0" err="1">
                <a:effectLst/>
              </a:rPr>
              <a:t>κρυ</a:t>
            </a:r>
            <a:r>
              <a:rPr lang="en-US" sz="2400" dirty="0">
                <a:effectLst/>
              </a:rPr>
              <a:t>πτός </a:t>
            </a:r>
            <a:r>
              <a:rPr lang="ru-RU" sz="2400" dirty="0">
                <a:effectLst/>
              </a:rPr>
              <a:t>– тайный, </a:t>
            </a:r>
            <a:r>
              <a:rPr lang="en-US" sz="2400" dirty="0" err="1">
                <a:effectLst/>
              </a:rPr>
              <a:t>λόγος</a:t>
            </a:r>
            <a:r>
              <a:rPr lang="en-US" sz="2400" dirty="0">
                <a:effectLst/>
              </a:rPr>
              <a:t> </a:t>
            </a:r>
            <a:r>
              <a:rPr lang="ru-RU" sz="2400" dirty="0">
                <a:effectLst/>
              </a:rPr>
              <a:t>– слово) – наука, занимающаяся разработкой методов зашифрования и дешифрования информации</a:t>
            </a:r>
            <a:r>
              <a:rPr lang="en-US" sz="2400" dirty="0">
                <a:effectLst/>
              </a:rPr>
              <a:t> </a:t>
            </a:r>
            <a:r>
              <a:rPr lang="ru-RU" sz="2400" dirty="0">
                <a:effectLst/>
              </a:rPr>
              <a:t>(в </a:t>
            </a:r>
            <a:r>
              <a:rPr lang="ru-RU" sz="2400" dirty="0" err="1">
                <a:effectLst/>
              </a:rPr>
              <a:t>т.ч</a:t>
            </a:r>
            <a:r>
              <a:rPr lang="ru-RU" sz="2400" dirty="0">
                <a:effectLst/>
              </a:rPr>
              <a:t>. и без знания ключа).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Криптография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(</a:t>
            </a:r>
            <a:r>
              <a:rPr lang="en-US" sz="2400" dirty="0" err="1">
                <a:effectLst/>
              </a:rPr>
              <a:t>греч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κρυ</a:t>
            </a:r>
            <a:r>
              <a:rPr lang="en-US" sz="2400" dirty="0">
                <a:effectLst/>
              </a:rPr>
              <a:t>πτός </a:t>
            </a:r>
            <a:r>
              <a:rPr lang="ru-RU" sz="2400" dirty="0">
                <a:effectLst/>
              </a:rPr>
              <a:t>–</a:t>
            </a:r>
            <a:r>
              <a:rPr lang="en-US" sz="2400" dirty="0">
                <a:effectLst/>
              </a:rPr>
              <a:t> скрытый и </a:t>
            </a:r>
            <a:r>
              <a:rPr lang="en-US" sz="2400" dirty="0" err="1">
                <a:effectLst/>
              </a:rPr>
              <a:t>γράφω</a:t>
            </a:r>
            <a:r>
              <a:rPr lang="en-US" sz="2400" dirty="0">
                <a:effectLst/>
              </a:rPr>
              <a:t> </a:t>
            </a:r>
            <a:r>
              <a:rPr lang="ru-RU" sz="2400" dirty="0">
                <a:effectLst/>
              </a:rPr>
              <a:t>–</a:t>
            </a:r>
            <a:r>
              <a:rPr lang="en-US" sz="2400" dirty="0">
                <a:effectLst/>
              </a:rPr>
              <a:t> пишу)</a:t>
            </a:r>
            <a:r>
              <a:rPr lang="ru-RU" sz="2400" dirty="0">
                <a:effectLst/>
              </a:rPr>
              <a:t> – наука о методах обеспечения конфиденциальности (невозможности прочтения информации посторонним) и аутентичности (целостности и подлинности авторства, а также невозможности отказа от авторства) информации.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70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криптография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C3EC4C4-7FB2-F848-CDA6-94EF7969FB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20689"/>
            <a:ext cx="9144000" cy="6237312"/>
          </a:xfrm>
          <a:noFill/>
        </p:spPr>
        <p:txBody>
          <a:bodyPr anchor="ctr">
            <a:normAutofit fontScale="85000" lnSpcReduction="2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ru-RU" altLang="ru-RU" sz="2800" dirty="0">
                <a:solidFill>
                  <a:srgbClr val="FFC000"/>
                </a:solidFill>
                <a:effectLst/>
                <a:cs typeface="Arial" panose="020B0604020202020204" pitchFamily="34" charset="0"/>
              </a:rPr>
              <a:t>Криптографические протоколы: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обмена ключами;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аутентификации (идентификации);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доказательства с нулевым разглашением;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электронной цифровой подписи;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контроля целостности;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электронных платежей;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голосования;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тайных многосторонних вычислений;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протоколы разбиения и разделения секрета и т.д.</a:t>
            </a:r>
          </a:p>
        </p:txBody>
      </p:sp>
    </p:spTree>
    <p:extLst>
      <p:ext uri="{BB962C8B-B14F-4D97-AF65-F5344CB8AC3E}">
        <p14:creationId xmlns:p14="http://schemas.microsoft.com/office/powerpoint/2010/main" val="366480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Математическая криптография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  <a:noFill/>
        </p:spPr>
        <p:txBody>
          <a:bodyPr anchor="ctr">
            <a:normAutofit fontScale="85000" lnSpcReduction="2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Фрагменты статьи «Квантовая криптография. Распределение ключа и подбрасывание монет»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effectLst/>
              </a:rPr>
              <a:t>Чарльза Беннета и Жиля </a:t>
            </a:r>
            <a:r>
              <a:rPr lang="ru-RU" altLang="ru-RU" sz="2400" dirty="0" err="1">
                <a:effectLst/>
              </a:rPr>
              <a:t>Брассарда</a:t>
            </a:r>
            <a:r>
              <a:rPr lang="ru-RU" altLang="ru-RU" sz="2400" dirty="0">
                <a:effectLst/>
              </a:rPr>
              <a:t> (1984 г.)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7770D-BC68-2A55-9CE7-153BC621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79" y="684000"/>
            <a:ext cx="4531442" cy="52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5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700808"/>
            <a:ext cx="7772400" cy="182976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Шифры перестановки</a:t>
            </a:r>
            <a:r>
              <a:rPr lang="ru-RU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00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4FEC64E-1180-4F9B-9158-C065EF0368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Анаграмма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1D14A82-1B23-4B23-8E7C-335870A15A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528" y="692696"/>
            <a:ext cx="8388424" cy="5481288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noFill/>
                </a:ln>
                <a:solidFill>
                  <a:srgbClr val="0033CC"/>
                </a:solidFill>
                <a:effectLst/>
              </a:rPr>
              <a:t>Анаграмма</a:t>
            </a:r>
            <a:r>
              <a:rPr lang="ru-RU" sz="2400" dirty="0">
                <a:ln>
                  <a:noFill/>
                </a:ln>
                <a:solidFill>
                  <a:srgbClr val="0033CC"/>
                </a:solidFill>
                <a:effectLst/>
              </a:rPr>
              <a:t> </a:t>
            </a:r>
            <a:r>
              <a:rPr lang="ru-RU" sz="2400" dirty="0">
                <a:ln>
                  <a:noFill/>
                </a:ln>
                <a:effectLst/>
              </a:rPr>
              <a:t>(греч. ανα – «снова» и </a:t>
            </a:r>
            <a:r>
              <a:rPr lang="ru-RU" sz="2400" dirty="0" err="1">
                <a:ln>
                  <a:noFill/>
                </a:ln>
                <a:effectLst/>
              </a:rPr>
              <a:t>γράμμ</a:t>
            </a:r>
            <a:r>
              <a:rPr lang="ru-RU" sz="2400" dirty="0">
                <a:ln>
                  <a:noFill/>
                </a:ln>
                <a:effectLst/>
              </a:rPr>
              <a:t>α – «запись») – литературный приём, состоящий в перестановке букв или звуков определённого слова (или словосочетания), что в результате даёт другое слово или словосочетание.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noFill/>
                </a:ln>
                <a:effectLst/>
              </a:rPr>
              <a:t>апельсин – спаниель, полковник – клоповник, горилка – рогалик, лепесток – телескоп</a:t>
            </a:r>
            <a:r>
              <a:rPr lang="ru-RU" sz="2400" dirty="0">
                <a:ln>
                  <a:noFill/>
                </a:ln>
                <a:effectLst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noFill/>
              </a:ln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Прародителем анаграммы считают поэта и грамматика </a:t>
            </a:r>
            <a:r>
              <a:rPr lang="ru-RU" sz="2400" dirty="0" err="1">
                <a:ln>
                  <a:noFill/>
                </a:ln>
                <a:effectLst/>
              </a:rPr>
              <a:t>Ликофрона</a:t>
            </a:r>
            <a:r>
              <a:rPr lang="ru-RU" sz="2400" dirty="0">
                <a:ln>
                  <a:noFill/>
                </a:ln>
                <a:effectLst/>
              </a:rPr>
              <a:t> (III в. до н.э.):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царь </a:t>
            </a:r>
            <a:r>
              <a:rPr lang="ru-RU" sz="2400" dirty="0" err="1">
                <a:ln>
                  <a:noFill/>
                </a:ln>
                <a:effectLst/>
                <a:cs typeface="Arial" panose="020B0604020202020204" pitchFamily="34" charset="0"/>
              </a:rPr>
              <a:t>Птоломей</a:t>
            </a: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: </a:t>
            </a:r>
            <a:r>
              <a:rPr lang="ru-RU" sz="2400" dirty="0" err="1">
                <a:ln>
                  <a:noFill/>
                </a:ln>
                <a:solidFill>
                  <a:srgbClr val="92D050"/>
                </a:solidFill>
                <a:effectLst/>
              </a:rPr>
              <a:t>Ptolemaios</a:t>
            </a: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 – </a:t>
            </a:r>
            <a:r>
              <a:rPr lang="ru-RU" sz="2400" dirty="0" err="1">
                <a:ln>
                  <a:noFill/>
                </a:ln>
                <a:solidFill>
                  <a:srgbClr val="FF0000"/>
                </a:solidFill>
                <a:effectLst/>
              </a:rPr>
              <a:t>Аро</a:t>
            </a:r>
            <a:r>
              <a:rPr lang="ru-RU" sz="240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FF0000"/>
                </a:solidFill>
                <a:effectLst/>
              </a:rPr>
              <a:t>Melitos</a:t>
            </a:r>
            <a:r>
              <a:rPr lang="ru-RU" sz="240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(«из мёда»);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царица </a:t>
            </a:r>
            <a:r>
              <a:rPr lang="ru-RU" sz="2400" dirty="0" err="1">
                <a:ln>
                  <a:noFill/>
                </a:ln>
                <a:effectLst/>
                <a:cs typeface="Arial" panose="020B0604020202020204" pitchFamily="34" charset="0"/>
              </a:rPr>
              <a:t>Арсиноя</a:t>
            </a: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: </a:t>
            </a:r>
            <a:r>
              <a:rPr lang="en-US" sz="2400" dirty="0">
                <a:ln>
                  <a:noFill/>
                </a:ln>
                <a:solidFill>
                  <a:srgbClr val="92D050"/>
                </a:solidFill>
                <a:effectLst/>
              </a:rPr>
              <a:t>Arsinoe</a:t>
            </a: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 – </a:t>
            </a:r>
            <a:r>
              <a:rPr lang="ru-RU" sz="2400" dirty="0" err="1">
                <a:ln>
                  <a:noFill/>
                </a:ln>
                <a:solidFill>
                  <a:srgbClr val="FF0000"/>
                </a:solidFill>
                <a:effectLst/>
              </a:rPr>
              <a:t>Ion</a:t>
            </a:r>
            <a:r>
              <a:rPr lang="ru-RU" sz="240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FF0000"/>
                </a:solidFill>
                <a:effectLst/>
              </a:rPr>
              <a:t>Eras</a:t>
            </a:r>
            <a:r>
              <a:rPr lang="ru-RU" sz="240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(«фиалка Геры»).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769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4FEC64E-1180-4F9B-9158-C065EF0368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Анаграмма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1D14A82-1B23-4B23-8E7C-335870A15A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528" y="692696"/>
            <a:ext cx="8388424" cy="5481288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noFill/>
              </a:ln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В XVIII - XIX вв. среди естествоиспытателей было принято зашифровывать свои открытия в виде анаграмм, что служило двум нуждам: скрыть гипотезу до её окончательной проверки и утвердить авторство на открытие, когда оно будет подтверждено.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Галилео Галилей зашифровал латинскую фразу «</a:t>
            </a:r>
            <a:r>
              <a:rPr lang="ru-RU" sz="2400" dirty="0" err="1">
                <a:ln>
                  <a:noFill/>
                </a:ln>
                <a:solidFill>
                  <a:srgbClr val="92D050"/>
                </a:solidFill>
                <a:effectLst/>
              </a:rPr>
              <a:t>Altissimun</a:t>
            </a:r>
            <a:r>
              <a:rPr lang="ru-RU" sz="2400" dirty="0">
                <a:ln>
                  <a:noFill/>
                </a:ln>
                <a:solidFill>
                  <a:srgbClr val="92D050"/>
                </a:solidFill>
                <a:effectLst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92D050"/>
                </a:solidFill>
                <a:effectLst/>
              </a:rPr>
              <a:t>planetam</a:t>
            </a:r>
            <a:r>
              <a:rPr lang="ru-RU" sz="2400" dirty="0">
                <a:ln>
                  <a:noFill/>
                </a:ln>
                <a:solidFill>
                  <a:srgbClr val="92D050"/>
                </a:solidFill>
                <a:effectLst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92D050"/>
                </a:solidFill>
                <a:effectLst/>
              </a:rPr>
              <a:t>tergeminum</a:t>
            </a:r>
            <a:r>
              <a:rPr lang="ru-RU" sz="2400" dirty="0">
                <a:ln>
                  <a:noFill/>
                </a:ln>
                <a:solidFill>
                  <a:srgbClr val="92D050"/>
                </a:solidFill>
                <a:effectLst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92D050"/>
                </a:solidFill>
                <a:effectLst/>
              </a:rPr>
              <a:t>observavi</a:t>
            </a:r>
            <a:r>
              <a:rPr lang="ru-RU" sz="2400" dirty="0">
                <a:ln>
                  <a:noFill/>
                </a:ln>
                <a:effectLst/>
              </a:rPr>
              <a:t>» («</a:t>
            </a:r>
            <a:r>
              <a:rPr lang="ru-RU" sz="2400" dirty="0">
                <a:ln>
                  <a:noFill/>
                </a:ln>
                <a:solidFill>
                  <a:srgbClr val="92D050"/>
                </a:solidFill>
                <a:effectLst/>
              </a:rPr>
              <a:t>Высочайшую планету тройною наблюдал</a:t>
            </a:r>
            <a:r>
              <a:rPr lang="ru-RU" sz="2400" dirty="0">
                <a:ln>
                  <a:noFill/>
                </a:ln>
                <a:effectLst/>
              </a:rPr>
              <a:t>») следующим образом: «</a:t>
            </a:r>
            <a:r>
              <a:rPr lang="ru-RU" sz="2400" dirty="0" err="1">
                <a:ln>
                  <a:noFill/>
                </a:ln>
                <a:solidFill>
                  <a:srgbClr val="FF0000"/>
                </a:solidFill>
                <a:effectLst/>
              </a:rPr>
              <a:t>Smaismrmielmepoetaleu</a:t>
            </a:r>
            <a:r>
              <a:rPr lang="ru-RU" sz="240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2400" dirty="0" err="1">
                <a:ln>
                  <a:noFill/>
                </a:ln>
                <a:solidFill>
                  <a:srgbClr val="FF0000"/>
                </a:solidFill>
                <a:effectLst/>
              </a:rPr>
              <a:t>mibuvnenugttaviras</a:t>
            </a:r>
            <a:r>
              <a:rPr lang="ru-RU" sz="2400" dirty="0">
                <a:ln>
                  <a:noFill/>
                </a:ln>
                <a:effectLst/>
              </a:rPr>
              <a:t>», закрепив свою заявку на открытие спутников Сатурна.</a:t>
            </a:r>
          </a:p>
        </p:txBody>
      </p:sp>
    </p:spTree>
    <p:extLst>
      <p:ext uri="{BB962C8B-B14F-4D97-AF65-F5344CB8AC3E}">
        <p14:creationId xmlns:p14="http://schemas.microsoft.com/office/powerpoint/2010/main" val="214278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0EBE671-4B83-4E0D-8154-6E33B8684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08520" y="489743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Классификация шифров перестановки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2C096BF-7470-4D23-9FEF-640584AB6E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600"/>
            <a:ext cx="9144000" cy="5949950"/>
          </a:xfrm>
        </p:spPr>
        <p:txBody>
          <a:bodyPr anchor="ctr">
            <a:normAutofit/>
          </a:bodyPr>
          <a:lstStyle/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шифры одинарной (простой) перестановки </a:t>
            </a:r>
            <a:r>
              <a:rPr lang="ru-RU" sz="3200" dirty="0">
                <a:effectLst/>
                <a:cs typeface="Arial" panose="020B0604020202020204" pitchFamily="34" charset="0"/>
              </a:rPr>
              <a:t>– символы перемещаются с исходных позиций в новые один раз;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sz="32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Arial" panose="020B0604020202020204" pitchFamily="34" charset="0"/>
              </a:rPr>
              <a:t>шифры множественной (сложной) перестановки</a:t>
            </a:r>
            <a:r>
              <a:rPr lang="ru-RU" sz="3200" dirty="0">
                <a:effectLst/>
                <a:cs typeface="Arial" panose="020B0604020202020204" pitchFamily="34" charset="0"/>
              </a:rPr>
              <a:t> – символы перемещаются с исходных позиций в новые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val="1935645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8AFFDB5-5C86-4C99-A186-6806ED8807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Шифры одинарной перестановки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25E5160-453E-46BE-83AA-8D69B35A1B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548849"/>
            <a:ext cx="9144000" cy="836613"/>
          </a:xfrm>
        </p:spPr>
        <p:txBody>
          <a:bodyPr anchor="t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В общем случае для данного класса шифров при зашифровании и дешифровании используется таблица перестановок.</a:t>
            </a:r>
            <a:r>
              <a:rPr lang="ru-RU" sz="2400" dirty="0">
                <a:ln>
                  <a:noFill/>
                </a:ln>
              </a:rPr>
              <a:t> </a:t>
            </a:r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983FA894-A049-4CD1-880B-1E003A63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1" y="2708920"/>
            <a:ext cx="9144000" cy="479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latin typeface="+mn-lt"/>
              </a:rPr>
              <a:t>В первой строке данной таблицы указывается позиция символа в открытом тексте, а во второй – его позиция в шифрограмме. Таким образом, максимальное </a:t>
            </a:r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количество ключей </a:t>
            </a:r>
            <a:r>
              <a:rPr lang="ru-RU" altLang="ru-RU" sz="2400" dirty="0">
                <a:latin typeface="+mn-lt"/>
              </a:rPr>
              <a:t>для шифров перестановки равно </a:t>
            </a:r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n!</a:t>
            </a:r>
            <a:r>
              <a:rPr lang="ru-RU" altLang="ru-RU" sz="2400" dirty="0">
                <a:latin typeface="+mn-lt"/>
              </a:rPr>
              <a:t>, где </a:t>
            </a:r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n</a:t>
            </a:r>
            <a:r>
              <a:rPr lang="ru-RU" altLang="ru-RU" sz="2400" dirty="0">
                <a:latin typeface="+mn-lt"/>
              </a:rPr>
              <a:t> – длина сообщения.</a:t>
            </a:r>
            <a:endParaRPr lang="en-US" altLang="ru-RU" sz="24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ru-RU" sz="2000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8A20263-FA51-4C8F-B7F3-6D6D95A60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44823"/>
              </p:ext>
            </p:extLst>
          </p:nvPr>
        </p:nvGraphicFramePr>
        <p:xfrm>
          <a:off x="1979712" y="1775242"/>
          <a:ext cx="4752530" cy="7696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50506">
                  <a:extLst>
                    <a:ext uri="{9D8B030D-6E8A-4147-A177-3AD203B41FA5}">
                      <a16:colId xmlns:a16="http://schemas.microsoft.com/office/drawing/2014/main" val="3114770333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3167208516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4038809996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1337027919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val="1534921396"/>
                    </a:ext>
                  </a:extLst>
                </a:gridCol>
              </a:tblGrid>
              <a:tr h="2427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82137"/>
                  </a:ext>
                </a:extLst>
              </a:tr>
              <a:tr h="4648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27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07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8AFFDB5-5C86-4C99-A186-6806ED8807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Шифры одинарной перестановки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9" name="Rectangle 8">
                <a:extLst>
                  <a:ext uri="{FF2B5EF4-FFF2-40B4-BE49-F238E27FC236}">
                    <a16:creationId xmlns:a16="http://schemas.microsoft.com/office/drawing/2014/main" id="{983FA894-A049-4CD1-880B-1E003A63C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36613"/>
                <a:ext cx="9144000" cy="4795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2400" dirty="0" smtClean="0">
                    <a:effectLst/>
                    <a:latin typeface="+mn-lt"/>
                  </a:rPr>
                  <a:t>С </a:t>
                </a:r>
                <a:r>
                  <a:rPr lang="ru-RU" altLang="ru-RU" sz="2400" dirty="0">
                    <a:effectLst/>
                    <a:latin typeface="+mn-lt"/>
                  </a:rPr>
                  <a:t>увеличением числа </a:t>
                </a:r>
                <a:r>
                  <a:rPr lang="ru-RU" altLang="ru-RU" sz="2400" dirty="0">
                    <a:solidFill>
                      <a:srgbClr val="000099"/>
                    </a:solidFill>
                    <a:latin typeface="+mn-lt"/>
                  </a:rPr>
                  <a:t>n</a:t>
                </a:r>
                <a:r>
                  <a:rPr lang="ru-RU" altLang="ru-RU" sz="2400" dirty="0">
                    <a:effectLst/>
                    <a:latin typeface="+mn-lt"/>
                  </a:rPr>
                  <a:t> значение </a:t>
                </a:r>
                <a:r>
                  <a:rPr lang="ru-RU" altLang="ru-RU" sz="2400" dirty="0">
                    <a:solidFill>
                      <a:srgbClr val="000099"/>
                    </a:solidFill>
                    <a:latin typeface="+mn-lt"/>
                  </a:rPr>
                  <a:t>n! </a:t>
                </a:r>
                <a:r>
                  <a:rPr lang="ru-RU" altLang="ru-RU" sz="2400" dirty="0">
                    <a:effectLst/>
                    <a:latin typeface="+mn-lt"/>
                  </a:rPr>
                  <a:t>растет очень быстро:</a:t>
                </a:r>
              </a:p>
              <a:p>
                <a:pPr marL="342900" indent="-342900" algn="just" fontAlgn="base"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Pct val="100000"/>
                  <a:buFont typeface="Wingdings" panose="05000000000000000000" pitchFamily="2" charset="2"/>
                  <a:buChar char="ü"/>
                  <a:defRPr/>
                </a:pPr>
                <a:r>
                  <a:rPr lang="ru-RU" altLang="ru-RU" sz="2400" dirty="0">
                    <a:effectLst/>
                    <a:latin typeface="+mn-lt"/>
                    <a:cs typeface="Arial" panose="020B0604020202020204" pitchFamily="34" charset="0"/>
                  </a:rPr>
                  <a:t>1! = 1;</a:t>
                </a:r>
              </a:p>
              <a:p>
                <a:pPr marL="342900" indent="-342900" algn="just" fontAlgn="base"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Pct val="100000"/>
                  <a:buFont typeface="Wingdings" panose="05000000000000000000" pitchFamily="2" charset="2"/>
                  <a:buChar char="ü"/>
                  <a:defRPr/>
                </a:pPr>
                <a:r>
                  <a:rPr lang="ru-RU" altLang="ru-RU" sz="2400" dirty="0">
                    <a:effectLst/>
                    <a:latin typeface="+mn-lt"/>
                    <a:cs typeface="Arial" panose="020B0604020202020204" pitchFamily="34" charset="0"/>
                  </a:rPr>
                  <a:t>5! = 120;</a:t>
                </a:r>
              </a:p>
              <a:p>
                <a:pPr marL="342900" indent="-342900" algn="just" fontAlgn="base"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Pct val="100000"/>
                  <a:buFont typeface="Wingdings" panose="05000000000000000000" pitchFamily="2" charset="2"/>
                  <a:buChar char="ü"/>
                  <a:defRPr/>
                </a:pPr>
                <a:r>
                  <a:rPr lang="ru-RU" altLang="ru-RU" sz="2400" dirty="0">
                    <a:effectLst/>
                    <a:latin typeface="+mn-lt"/>
                    <a:cs typeface="Arial" panose="020B0604020202020204" pitchFamily="34" charset="0"/>
                  </a:rPr>
                  <a:t>10! = 3628800;</a:t>
                </a:r>
              </a:p>
              <a:p>
                <a:pPr marL="342900" indent="-342900" algn="just" fontAlgn="base"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Pct val="100000"/>
                  <a:buFont typeface="Wingdings" panose="05000000000000000000" pitchFamily="2" charset="2"/>
                  <a:buChar char="ü"/>
                  <a:defRPr/>
                </a:pPr>
                <a:r>
                  <a:rPr lang="ru-RU" altLang="ru-RU" sz="2400" dirty="0">
                    <a:effectLst/>
                    <a:latin typeface="+mn-lt"/>
                    <a:cs typeface="Arial" panose="020B0604020202020204" pitchFamily="34" charset="0"/>
                  </a:rPr>
                  <a:t>15! = 1307674368000.</a:t>
                </a:r>
              </a:p>
              <a:p>
                <a:pPr algn="just" eaLnBrk="1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altLang="ru-RU" sz="2400" dirty="0">
                  <a:effectLst/>
                  <a:latin typeface="+mn-lt"/>
                </a:endParaRPr>
              </a:p>
              <a:p>
                <a:pPr algn="just" eaLnBrk="1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altLang="ru-RU" sz="2400" dirty="0">
                    <a:effectLst/>
                    <a:latin typeface="+mn-lt"/>
                  </a:rPr>
                  <a:t>При больших </a:t>
                </a:r>
                <a:r>
                  <a:rPr lang="ru-RU" altLang="ru-RU" sz="2400" dirty="0">
                    <a:solidFill>
                      <a:srgbClr val="000099"/>
                    </a:solidFill>
                    <a:latin typeface="+mn-lt"/>
                  </a:rPr>
                  <a:t>n</a:t>
                </a:r>
                <a:r>
                  <a:rPr lang="ru-RU" altLang="ru-RU" sz="2400" dirty="0">
                    <a:effectLst/>
                    <a:latin typeface="+mn-lt"/>
                  </a:rPr>
                  <a:t> для приближенного вычисления </a:t>
                </a:r>
                <a:r>
                  <a:rPr lang="ru-RU" altLang="ru-RU" sz="2400" dirty="0">
                    <a:solidFill>
                      <a:srgbClr val="000099"/>
                    </a:solidFill>
                    <a:latin typeface="+mn-lt"/>
                  </a:rPr>
                  <a:t>n!</a:t>
                </a:r>
                <a:r>
                  <a:rPr lang="ru-RU" altLang="ru-RU" sz="2400" dirty="0">
                    <a:effectLst/>
                    <a:latin typeface="+mn-lt"/>
                  </a:rPr>
                  <a:t> можно воспользоваться </a:t>
                </a:r>
                <a:r>
                  <a:rPr lang="ru-RU" altLang="ru-RU" sz="2400" dirty="0">
                    <a:solidFill>
                      <a:srgbClr val="000099"/>
                    </a:solidFill>
                    <a:latin typeface="+mn-lt"/>
                  </a:rPr>
                  <a:t>формулой Стирлинга</a:t>
                </a:r>
              </a:p>
              <a:p>
                <a:pPr algn="just" eaLnBrk="1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</a:rPr>
                        <m:t>!≈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ru-RU" sz="2000" i="1"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altLang="ru-RU" sz="2000" dirty="0"/>
              </a:p>
            </p:txBody>
          </p:sp>
        </mc:Choice>
        <mc:Fallback>
          <p:sp>
            <p:nvSpPr>
              <p:cNvPr id="6149" name="Rectangle 8">
                <a:extLst>
                  <a:ext uri="{FF2B5EF4-FFF2-40B4-BE49-F238E27FC236}">
                    <a16:creationId xmlns:a16="http://schemas.microsoft.com/office/drawing/2014/main" id="{983FA894-A049-4CD1-880B-1E003A63C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6613"/>
                <a:ext cx="9144000" cy="4795960"/>
              </a:xfrm>
              <a:prstGeom prst="rect">
                <a:avLst/>
              </a:prstGeom>
              <a:blipFill>
                <a:blip r:embed="rId2"/>
                <a:stretch>
                  <a:fillRect l="-1000" t="-1017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349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41B11C7-300F-4332-AA5C-C175483F53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простой одинарной перестановки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0877CA-9301-48DE-8C70-B1D6CFBEAF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" y="1268760"/>
            <a:ext cx="9144000" cy="720750"/>
          </a:xfrm>
          <a:noFill/>
        </p:spPr>
        <p:txBody>
          <a:bodyPr anchor="t"/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effectLst/>
              </a:rPr>
              <a:t>Ключ – таблица перестановок.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933047C8-A1A6-435C-AFCF-F606B387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0000"/>
            <a:ext cx="9144000" cy="39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Открытый текст – </a:t>
            </a:r>
            <a:r>
              <a:rPr lang="ru-RU" altLang="ru-RU" sz="2800" dirty="0">
                <a:solidFill>
                  <a:srgbClr val="92D050"/>
                </a:solidFill>
                <a:latin typeface="+mn-lt"/>
              </a:rPr>
              <a:t>АБРАМОВ</a:t>
            </a:r>
            <a:r>
              <a:rPr lang="ru-RU" altLang="ru-RU" sz="2800" dirty="0">
                <a:latin typeface="+mn-lt"/>
              </a:rPr>
              <a:t>.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Шифрограмма – </a:t>
            </a:r>
            <a:r>
              <a:rPr lang="ru-RU" altLang="ru-RU" sz="2800" dirty="0">
                <a:solidFill>
                  <a:srgbClr val="FF0000"/>
                </a:solidFill>
                <a:latin typeface="+mn-lt"/>
              </a:rPr>
              <a:t>РАВБОМА</a:t>
            </a:r>
            <a:r>
              <a:rPr lang="ru-RU" altLang="ru-RU" sz="2800" dirty="0">
                <a:latin typeface="+mn-lt"/>
              </a:rPr>
              <a:t>. 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Количество ключей – </a:t>
            </a:r>
            <a:r>
              <a:rPr lang="en-US" altLang="ru-RU" sz="2800" dirty="0">
                <a:solidFill>
                  <a:srgbClr val="0033CC"/>
                </a:solidFill>
                <a:latin typeface="+mn-lt"/>
              </a:rPr>
              <a:t>n!</a:t>
            </a:r>
            <a:endParaRPr lang="ru-RU" altLang="ru-RU" sz="2800" dirty="0">
              <a:solidFill>
                <a:srgbClr val="0033CC"/>
              </a:solidFill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FFFF00"/>
              </a:solidFill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rgbClr val="0033CC"/>
                </a:solidFill>
                <a:latin typeface="+mn-lt"/>
              </a:rPr>
              <a:t>Универсальный шифр перестановки, который может служить эквивалентной заменой любому другому шифру перестановки.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5FB9A5-F531-4FDE-8869-0FD689730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9733" y="1921527"/>
          <a:ext cx="4824533" cy="853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9219">
                  <a:extLst>
                    <a:ext uri="{9D8B030D-6E8A-4147-A177-3AD203B41FA5}">
                      <a16:colId xmlns:a16="http://schemas.microsoft.com/office/drawing/2014/main" val="3928079323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791377189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2002224863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244012864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582860111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627970862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4002450683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5069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9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15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41B11C7-300F-4332-AA5C-C175483F53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Примеры для решения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0877CA-9301-48DE-8C70-B1D6CFBEAF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" y="1268760"/>
            <a:ext cx="9144000" cy="720750"/>
          </a:xfrm>
          <a:noFill/>
        </p:spPr>
        <p:txBody>
          <a:bodyPr anchor="t"/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/>
              <a:t>Т</a:t>
            </a:r>
            <a:r>
              <a:rPr lang="ru-RU" altLang="ru-RU" sz="2800" dirty="0">
                <a:effectLst/>
              </a:rPr>
              <a:t>аблица перестановок: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933047C8-A1A6-435C-AFCF-F606B387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0000"/>
            <a:ext cx="9144000" cy="3976809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Открытый текст – </a:t>
            </a:r>
            <a:r>
              <a:rPr lang="ru-RU" altLang="ru-RU" sz="2800" dirty="0">
                <a:solidFill>
                  <a:srgbClr val="92D050"/>
                </a:solidFill>
                <a:latin typeface="+mn-lt"/>
              </a:rPr>
              <a:t>МОСКВА</a:t>
            </a:r>
            <a:r>
              <a:rPr lang="ru-RU" altLang="ru-RU" sz="2800" dirty="0">
                <a:latin typeface="+mn-lt"/>
              </a:rPr>
              <a:t>.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altLang="ru-RU" sz="2800" dirty="0">
                <a:latin typeface="+mn-lt"/>
              </a:rPr>
              <a:t>Шифрограмма – </a:t>
            </a:r>
            <a:r>
              <a:rPr lang="ru-RU" altLang="ru-RU" sz="2800" dirty="0">
                <a:solidFill>
                  <a:schemeClr val="bg1"/>
                </a:solidFill>
                <a:latin typeface="+mn-lt"/>
              </a:rPr>
              <a:t>КОСВМА.</a:t>
            </a:r>
            <a:r>
              <a:rPr lang="ru-RU" altLang="ru-RU" sz="2800" dirty="0">
                <a:solidFill>
                  <a:srgbClr val="FF0000"/>
                </a:solidFill>
                <a:latin typeface="+mn-lt"/>
              </a:rPr>
              <a:t> 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Расшифрование: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altLang="ru-RU" sz="2800" dirty="0">
                <a:latin typeface="+mn-lt"/>
              </a:rPr>
              <a:t>Шифрограмма – </a:t>
            </a:r>
            <a:r>
              <a:rPr lang="ru-RU" altLang="ru-RU" sz="2800" dirty="0">
                <a:solidFill>
                  <a:srgbClr val="FF0000"/>
                </a:solidFill>
                <a:latin typeface="+mn-lt"/>
              </a:rPr>
              <a:t>НЧЕИУК</a:t>
            </a: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altLang="ru-RU" sz="2800" dirty="0">
                <a:latin typeface="+mn-lt"/>
              </a:rPr>
              <a:t>Открытый текст – </a:t>
            </a:r>
            <a:r>
              <a:rPr lang="ru-RU" altLang="ru-RU" sz="2800" dirty="0">
                <a:solidFill>
                  <a:schemeClr val="bg1"/>
                </a:solidFill>
                <a:latin typeface="+mn-lt"/>
              </a:rPr>
              <a:t>УЧЕНИК.</a:t>
            </a:r>
            <a:endParaRPr lang="ru-RU" altLang="ru-RU" sz="28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800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5FB9A5-F531-4FDE-8869-0FD689730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9733" y="1921527"/>
          <a:ext cx="4135314" cy="853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9219">
                  <a:extLst>
                    <a:ext uri="{9D8B030D-6E8A-4147-A177-3AD203B41FA5}">
                      <a16:colId xmlns:a16="http://schemas.microsoft.com/office/drawing/2014/main" val="3928079323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791377189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2002224863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244012864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582860111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627970862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5069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9891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F5FB9A5-F531-4FDE-8869-0FD689730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95736" y="5085184"/>
          <a:ext cx="4135314" cy="853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9219">
                  <a:extLst>
                    <a:ext uri="{9D8B030D-6E8A-4147-A177-3AD203B41FA5}">
                      <a16:colId xmlns:a16="http://schemas.microsoft.com/office/drawing/2014/main" val="3928079323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791377189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2002224863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244012864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582860111"/>
                    </a:ext>
                  </a:extLst>
                </a:gridCol>
                <a:gridCol w="689219">
                  <a:extLst>
                    <a:ext uri="{9D8B030D-6E8A-4147-A177-3AD203B41FA5}">
                      <a16:colId xmlns:a16="http://schemas.microsoft.com/office/drawing/2014/main" val="3627970862"/>
                    </a:ext>
                  </a:extLst>
                </a:gridCol>
              </a:tblGrid>
              <a:tr h="3547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5069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9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термины и определения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836613"/>
            <a:ext cx="8280920" cy="4464595"/>
          </a:xfrm>
        </p:spPr>
        <p:txBody>
          <a:bodyPr anchor="ctr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Шифр</a:t>
            </a:r>
            <a:r>
              <a:rPr lang="ru-RU" sz="2400" dirty="0">
                <a:effectLst/>
              </a:rPr>
              <a:t> – криптографический метод обратимого преобразования информации с целью ее защиты от несанкционированного доступа</a:t>
            </a:r>
            <a:r>
              <a:rPr lang="en-US" sz="2400" dirty="0">
                <a:effectLst/>
              </a:rPr>
              <a:t> </a:t>
            </a:r>
            <a:r>
              <a:rPr lang="ru-RU" sz="2400" dirty="0">
                <a:effectLst/>
              </a:rPr>
              <a:t>(обеспечения конфиденциальности информации).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effectLst/>
            </a:endParaRP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/>
              </a:rPr>
              <a:t>Составными элементами шифра являются:</a:t>
            </a:r>
          </a:p>
          <a:p>
            <a:pPr marL="34290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алфавиты</a:t>
            </a:r>
            <a:r>
              <a:rPr lang="ru-RU" sz="2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для записи открытых текстов и шифрограмм;</a:t>
            </a:r>
          </a:p>
          <a:p>
            <a:pPr marL="34290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алгоритмы</a:t>
            </a:r>
            <a:r>
              <a:rPr lang="ru-RU" sz="2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криптографического преобразования (зашифрования и дешифрования);</a:t>
            </a:r>
          </a:p>
          <a:p>
            <a:pPr marL="342900" indent="-34290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множество ключей</a:t>
            </a:r>
            <a:r>
              <a:rPr lang="ru-RU" sz="2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17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E3EAF37-74D1-49EB-915B-BDF4C37104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блочной одинарной перестановки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9D31CD6-9B00-411F-8E09-4EFFE8F94C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68760"/>
            <a:ext cx="9144000" cy="648742"/>
          </a:xfrm>
          <a:noFill/>
        </p:spPr>
        <p:txBody>
          <a:bodyPr anchor="t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effectLst/>
              </a:rPr>
              <a:t>Ключ – таблица перестановок.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2FB75E1-29CD-4746-BAA9-F7C7C53E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0000"/>
            <a:ext cx="9144000" cy="32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Открытый текст – </a:t>
            </a:r>
            <a:r>
              <a:rPr lang="ru-RU" altLang="ru-RU" sz="2800" dirty="0">
                <a:solidFill>
                  <a:srgbClr val="92D050"/>
                </a:solidFill>
                <a:latin typeface="+mn-lt"/>
              </a:rPr>
              <a:t>АБРАМОВ</a:t>
            </a:r>
            <a:r>
              <a:rPr lang="ru-RU" altLang="ru-RU" sz="2800" dirty="0">
                <a:latin typeface="+mn-lt"/>
              </a:rPr>
              <a:t> (дополняется буквами </a:t>
            </a:r>
            <a:r>
              <a:rPr lang="ru-RU" altLang="ru-RU" sz="2800" dirty="0">
                <a:solidFill>
                  <a:srgbClr val="00B0F0"/>
                </a:solidFill>
                <a:latin typeface="+mn-lt"/>
              </a:rPr>
              <a:t>Ь</a:t>
            </a:r>
            <a:r>
              <a:rPr lang="ru-RU" altLang="ru-RU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и </a:t>
            </a:r>
            <a:r>
              <a:rPr lang="ru-RU" altLang="ru-RU" sz="2800" dirty="0">
                <a:solidFill>
                  <a:srgbClr val="00B0F0"/>
                </a:solidFill>
                <a:latin typeface="+mn-lt"/>
              </a:rPr>
              <a:t>Э</a:t>
            </a:r>
            <a:r>
              <a:rPr lang="ru-RU" altLang="ru-RU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для кратности размеру блока).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Шифрограмма – </a:t>
            </a:r>
            <a:r>
              <a:rPr lang="ru-RU" altLang="ru-RU" sz="2800" dirty="0">
                <a:solidFill>
                  <a:srgbClr val="FF0000"/>
                </a:solidFill>
                <a:latin typeface="+mn-lt"/>
              </a:rPr>
              <a:t>РАБОАМЭВЬ</a:t>
            </a:r>
            <a:r>
              <a:rPr lang="ru-RU" altLang="ru-RU" sz="2800" dirty="0">
                <a:latin typeface="+mn-lt"/>
              </a:rPr>
              <a:t>. 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Количество ключей – </a:t>
            </a:r>
            <a:r>
              <a:rPr lang="en-US" altLang="ru-RU" sz="2800" dirty="0">
                <a:solidFill>
                  <a:srgbClr val="0033CC"/>
                </a:solidFill>
                <a:latin typeface="+mn-lt"/>
              </a:rPr>
              <a:t>m!</a:t>
            </a:r>
            <a:endParaRPr lang="ru-RU" altLang="ru-RU" sz="2800" dirty="0">
              <a:solidFill>
                <a:srgbClr val="0033CC"/>
              </a:solidFill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79A583-2AC8-4B79-ACAC-02CDBEB15B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7863" y="1925891"/>
          <a:ext cx="2448273" cy="853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16091">
                  <a:extLst>
                    <a:ext uri="{9D8B030D-6E8A-4147-A177-3AD203B41FA5}">
                      <a16:colId xmlns:a16="http://schemas.microsoft.com/office/drawing/2014/main" val="4159996193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2247481415"/>
                    </a:ext>
                  </a:extLst>
                </a:gridCol>
                <a:gridCol w="816091">
                  <a:extLst>
                    <a:ext uri="{9D8B030D-6E8A-4147-A177-3AD203B41FA5}">
                      <a16:colId xmlns:a16="http://schemas.microsoft.com/office/drawing/2014/main" val="2523422628"/>
                    </a:ext>
                  </a:extLst>
                </a:gridCol>
              </a:tblGrid>
              <a:tr h="4235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61459"/>
                  </a:ext>
                </a:extLst>
              </a:tr>
              <a:tr h="4235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27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89040"/>
            <a:ext cx="5486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8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E3EAF37-74D1-49EB-915B-BDF4C37104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Примеры для решения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9D31CD6-9B00-411F-8E09-4EFFE8F94C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68760"/>
            <a:ext cx="9144000" cy="648742"/>
          </a:xfrm>
          <a:noFill/>
        </p:spPr>
        <p:txBody>
          <a:bodyPr anchor="t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effectLst/>
              </a:rPr>
              <a:t>Ключ – таблица перестановок.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2FB75E1-29CD-4746-BAA9-F7C7C53E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0000"/>
            <a:ext cx="9144000" cy="32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>
                <a:latin typeface="+mn-lt"/>
              </a:rPr>
              <a:t>Открытый текст – </a:t>
            </a:r>
            <a:r>
              <a:rPr lang="ru-RU" altLang="ru-RU" sz="2800" dirty="0">
                <a:solidFill>
                  <a:srgbClr val="92D050"/>
                </a:solidFill>
                <a:latin typeface="+mn-lt"/>
              </a:rPr>
              <a:t>РИМСКАЯ_ИМПЕРИЯ</a:t>
            </a: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altLang="ru-RU" sz="2800" dirty="0">
                <a:latin typeface="+mn-lt"/>
              </a:rPr>
              <a:t>Шифрограмма – </a:t>
            </a:r>
            <a:r>
              <a:rPr lang="ru-RU" sz="2400" dirty="0">
                <a:solidFill>
                  <a:srgbClr val="FFC000"/>
                </a:solidFill>
                <a:latin typeface="+mn-lt"/>
              </a:rPr>
              <a:t>С И Р К М И Я А М _ И Е П Я Р</a:t>
            </a:r>
            <a:r>
              <a:rPr lang="ru-RU" altLang="ru-RU" sz="24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800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79A583-2AC8-4B79-ACAC-02CDBEB15B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7863" y="1925891"/>
          <a:ext cx="2448270" cy="853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9654">
                  <a:extLst>
                    <a:ext uri="{9D8B030D-6E8A-4147-A177-3AD203B41FA5}">
                      <a16:colId xmlns:a16="http://schemas.microsoft.com/office/drawing/2014/main" val="415999619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247481415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523422628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5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61459"/>
                  </a:ext>
                </a:extLst>
              </a:tr>
              <a:tr h="4235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27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941168"/>
            <a:ext cx="7995683" cy="9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41977E0-F653-4B4D-9390-B131A51931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Шифры маршрутной перестановки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DB3FD1E-E449-4FB7-8F61-C4BA28E7B3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908050"/>
            <a:ext cx="9144000" cy="2881313"/>
          </a:xfrm>
        </p:spPr>
        <p:txBody>
          <a:bodyPr anchor="ctr"/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Широкое распространение получили шифры перестановки, использующие некоторую </a:t>
            </a:r>
            <a:r>
              <a:rPr lang="ru-RU" sz="2400" dirty="0">
                <a:ln>
                  <a:noFill/>
                </a:ln>
                <a:solidFill>
                  <a:srgbClr val="FFC000"/>
                </a:solidFill>
                <a:effectLst/>
              </a:rPr>
              <a:t>геометрическую фигуру </a:t>
            </a:r>
            <a:r>
              <a:rPr lang="ru-RU" sz="2400" dirty="0">
                <a:ln>
                  <a:noFill/>
                </a:ln>
                <a:effectLst/>
              </a:rPr>
              <a:t>(плоскую или объемную).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Открытый текст вписывается в фигуру по ходу одного маршрута, а выписывается по другому.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noFill/>
              </a:ln>
              <a:effectLst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noFill/>
                </a:ln>
                <a:effectLst/>
              </a:rPr>
              <a:t>«</a:t>
            </a:r>
            <a:r>
              <a:rPr lang="ru-RU" sz="2400" dirty="0" err="1">
                <a:ln>
                  <a:noFill/>
                </a:ln>
                <a:effectLst/>
              </a:rPr>
              <a:t>Сцитала</a:t>
            </a:r>
            <a:r>
              <a:rPr lang="ru-RU" sz="2400" dirty="0">
                <a:ln>
                  <a:noFill/>
                </a:ln>
                <a:effectLst/>
              </a:rPr>
              <a:t>»</a:t>
            </a:r>
            <a:r>
              <a:rPr lang="ru-RU" sz="2400" dirty="0">
                <a:ln>
                  <a:noFill/>
                </a:ln>
              </a:rPr>
              <a:t> </a:t>
            </a:r>
          </a:p>
        </p:txBody>
      </p:sp>
      <p:pic>
        <p:nvPicPr>
          <p:cNvPr id="9220" name="Picture 7" descr="800px-Skytale">
            <a:extLst>
              <a:ext uri="{FF2B5EF4-FFF2-40B4-BE49-F238E27FC236}">
                <a16:creationId xmlns:a16="http://schemas.microsoft.com/office/drawing/2014/main" id="{2E95CB8A-3884-433D-BF17-D82CFBA6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467995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10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3F6D900-6FAD-4833-99A9-482E520B01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748464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табличной маршрутной перестановки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8CA0E11-2A11-4486-A762-DCA1189AC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1509064"/>
          </a:xfrm>
        </p:spPr>
        <p:txBody>
          <a:bodyPr anchor="t">
            <a:no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ln>
                  <a:noFill/>
                </a:ln>
                <a:effectLst/>
              </a:rPr>
              <a:t>Ключ: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размеры таблицы </a:t>
            </a:r>
            <a:r>
              <a:rPr lang="ru-RU" altLang="ru-RU" sz="20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– 6 </a:t>
            </a:r>
            <a:r>
              <a:rPr lang="en-US" altLang="ru-RU" sz="20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x 4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вписывания</a:t>
            </a:r>
            <a:r>
              <a:rPr lang="en-US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 – </a:t>
            </a:r>
            <a:r>
              <a:rPr lang="ru-RU" altLang="ru-RU" sz="2000" dirty="0">
                <a:solidFill>
                  <a:srgbClr val="FF6600"/>
                </a:solidFill>
                <a:cs typeface="Arial" panose="020B0604020202020204" pitchFamily="34" charset="0"/>
              </a:rPr>
              <a:t>слева-направо сверху-вниз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выписывания – </a:t>
            </a:r>
            <a:r>
              <a:rPr lang="ru-RU" altLang="ru-RU" sz="2000" dirty="0">
                <a:solidFill>
                  <a:srgbClr val="FF6600"/>
                </a:solidFill>
                <a:cs typeface="Arial" panose="020B0604020202020204" pitchFamily="34" charset="0"/>
              </a:rPr>
              <a:t>сверху-вниз слева-направо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ru-RU" altLang="ru-RU" sz="2000" dirty="0"/>
              <a:t>Открытый текст – </a:t>
            </a:r>
            <a:r>
              <a:rPr lang="ru-RU" altLang="ru-RU" sz="2000" dirty="0">
                <a:solidFill>
                  <a:srgbClr val="92D050"/>
                </a:solidFill>
              </a:rPr>
              <a:t>АБРАМОВ_ИЛЬЯ_СЕРГЕЕВИЧ</a:t>
            </a:r>
            <a:r>
              <a:rPr lang="ru-RU" altLang="ru-RU" sz="2000" dirty="0"/>
              <a:t>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endParaRPr lang="ru-RU" altLang="ru-RU" sz="200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C178811-3B5E-453C-A23B-4B4E5D7E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000" dirty="0"/>
              <a:t>Шифрограмма – </a:t>
            </a:r>
            <a:r>
              <a:rPr lang="ru-RU" altLang="ru-RU" sz="2000" dirty="0">
                <a:solidFill>
                  <a:srgbClr val="FF0000"/>
                </a:solidFill>
              </a:rPr>
              <a:t>АВ_ЕБ_СВРИЕИАЛРЧМЬГ_ОЯЕ_</a:t>
            </a:r>
            <a:r>
              <a:rPr lang="ru-RU" altLang="ru-RU" sz="2000" dirty="0"/>
              <a:t>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ACE925-7D1F-43D9-A02B-FDD1283F4C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2447" y="3212976"/>
          <a:ext cx="5119106" cy="28113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1154235027"/>
                    </a:ext>
                  </a:extLst>
                </a:gridCol>
                <a:gridCol w="534528">
                  <a:extLst>
                    <a:ext uri="{9D8B030D-6E8A-4147-A177-3AD203B41FA5}">
                      <a16:colId xmlns:a16="http://schemas.microsoft.com/office/drawing/2014/main" val="3954833270"/>
                    </a:ext>
                  </a:extLst>
                </a:gridCol>
                <a:gridCol w="534528">
                  <a:extLst>
                    <a:ext uri="{9D8B030D-6E8A-4147-A177-3AD203B41FA5}">
                      <a16:colId xmlns:a16="http://schemas.microsoft.com/office/drawing/2014/main" val="3684328625"/>
                    </a:ext>
                  </a:extLst>
                </a:gridCol>
                <a:gridCol w="534528">
                  <a:extLst>
                    <a:ext uri="{9D8B030D-6E8A-4147-A177-3AD203B41FA5}">
                      <a16:colId xmlns:a16="http://schemas.microsoft.com/office/drawing/2014/main" val="3419679866"/>
                    </a:ext>
                  </a:extLst>
                </a:gridCol>
                <a:gridCol w="534528">
                  <a:extLst>
                    <a:ext uri="{9D8B030D-6E8A-4147-A177-3AD203B41FA5}">
                      <a16:colId xmlns:a16="http://schemas.microsoft.com/office/drawing/2014/main" val="2905721394"/>
                    </a:ext>
                  </a:extLst>
                </a:gridCol>
                <a:gridCol w="536497">
                  <a:extLst>
                    <a:ext uri="{9D8B030D-6E8A-4147-A177-3AD203B41FA5}">
                      <a16:colId xmlns:a16="http://schemas.microsoft.com/office/drawing/2014/main" val="1769246750"/>
                    </a:ext>
                  </a:extLst>
                </a:gridCol>
                <a:gridCol w="536497">
                  <a:extLst>
                    <a:ext uri="{9D8B030D-6E8A-4147-A177-3AD203B41FA5}">
                      <a16:colId xmlns:a16="http://schemas.microsoft.com/office/drawing/2014/main" val="4269341034"/>
                    </a:ext>
                  </a:extLst>
                </a:gridCol>
              </a:tblGrid>
              <a:tr h="396000">
                <a:tc rowSpan="4">
                  <a:txBody>
                    <a:bodyPr/>
                    <a:lstStyle/>
                    <a:p>
                      <a:pPr marL="0" marR="71755" algn="ctr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Маршрут вписывания</a:t>
                      </a:r>
                    </a:p>
                  </a:txBody>
                  <a:tcPr marL="68580" marR="68580" marT="0" marB="0" vert="vert2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337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42654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С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731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Ч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508702"/>
                  </a:ext>
                </a:extLst>
              </a:tr>
              <a:tr h="4361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51623"/>
                  </a:ext>
                </a:extLst>
              </a:tr>
              <a:tr h="791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Маршрут выписывания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010058"/>
                  </a:ext>
                </a:extLst>
              </a:tr>
            </a:tbl>
          </a:graphicData>
        </a:graphic>
      </p:graphicFrame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3C24EA4-24F2-4738-B9CE-15B1CED69DFB}"/>
              </a:ext>
            </a:extLst>
          </p:cNvPr>
          <p:cNvGrpSpPr/>
          <p:nvPr/>
        </p:nvGrpSpPr>
        <p:grpSpPr>
          <a:xfrm>
            <a:off x="4211960" y="4903343"/>
            <a:ext cx="2664296" cy="828000"/>
            <a:chOff x="4211960" y="3820939"/>
            <a:chExt cx="2664296" cy="828000"/>
          </a:xfrm>
        </p:grpSpPr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74865F4-EA7E-43CA-914D-7ADBBF73B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5578" y="3894500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0E031649-3B5C-4501-AD76-146D397CBA9C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3820939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5EF72B42-2B53-464D-8F47-0654F0E04481}"/>
                </a:ext>
              </a:extLst>
            </p:cNvPr>
            <p:cNvCxnSpPr>
              <a:cxnSpLocks/>
            </p:cNvCxnSpPr>
            <p:nvPr/>
          </p:nvCxnSpPr>
          <p:spPr>
            <a:xfrm>
              <a:off x="4744819" y="3820939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A4E3EA2F-E00A-4C7C-9460-A70C99734636}"/>
                </a:ext>
              </a:extLst>
            </p:cNvPr>
            <p:cNvCxnSpPr>
              <a:cxnSpLocks/>
            </p:cNvCxnSpPr>
            <p:nvPr/>
          </p:nvCxnSpPr>
          <p:spPr>
            <a:xfrm>
              <a:off x="5277678" y="3820939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C7CACFDA-8CB6-447E-89AC-B69265D70201}"/>
                </a:ext>
              </a:extLst>
            </p:cNvPr>
            <p:cNvCxnSpPr>
              <a:cxnSpLocks/>
            </p:cNvCxnSpPr>
            <p:nvPr/>
          </p:nvCxnSpPr>
          <p:spPr>
            <a:xfrm>
              <a:off x="5810537" y="3820939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57E2A121-AF2E-4009-9DE2-D8ACB5B3AB49}"/>
                </a:ext>
              </a:extLst>
            </p:cNvPr>
            <p:cNvCxnSpPr>
              <a:cxnSpLocks/>
            </p:cNvCxnSpPr>
            <p:nvPr/>
          </p:nvCxnSpPr>
          <p:spPr>
            <a:xfrm>
              <a:off x="6343396" y="3820939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6F7CD291-253F-47CA-B7FB-690254F93286}"/>
                </a:ext>
              </a:extLst>
            </p:cNvPr>
            <p:cNvCxnSpPr>
              <a:cxnSpLocks/>
            </p:cNvCxnSpPr>
            <p:nvPr/>
          </p:nvCxnSpPr>
          <p:spPr>
            <a:xfrm>
              <a:off x="6876256" y="3820939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E2A89652-94D4-44E6-B4DF-0DD195EEF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8436" y="3894500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27648A09-3C37-4A8D-80D3-88E84F4BA0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1997" y="3894500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E07ED4E2-42AB-470F-966A-0D8DCA8B8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5362" y="3894500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7742E473-05BF-41D7-BCE2-4EC9E46CA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8220" y="3894500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122CF49-FD39-4D3E-A953-3F01C18D4024}"/>
              </a:ext>
            </a:extLst>
          </p:cNvPr>
          <p:cNvGrpSpPr/>
          <p:nvPr/>
        </p:nvGrpSpPr>
        <p:grpSpPr>
          <a:xfrm>
            <a:off x="2843808" y="3431284"/>
            <a:ext cx="936104" cy="1179346"/>
            <a:chOff x="2843808" y="2348880"/>
            <a:chExt cx="936104" cy="1179346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7E99DFF6-EA27-4614-8CC4-7157B7D4C077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2348880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B559BE51-AA5C-4BBE-8312-C7904BB64C44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2741995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F61EDEB2-79A9-4519-B7F6-D8E7779ED9D3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135110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D8264E02-62F2-457C-90B5-A28EF42C3E6C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528226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0B07E90C-6E1E-42F5-8C6B-663921A6D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2794553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67E2F12A-4B29-41F1-A06A-277925EB58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3187668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F3E6B104-6918-4679-B314-A86FD25B8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2418997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8" name="Group 38"/>
          <p:cNvGrpSpPr>
            <a:grpSpLocks/>
          </p:cNvGrpSpPr>
          <p:nvPr/>
        </p:nvGrpSpPr>
        <p:grpSpPr bwMode="auto">
          <a:xfrm>
            <a:off x="404813" y="-887413"/>
            <a:ext cx="460375" cy="757238"/>
            <a:chOff x="1850" y="12036"/>
            <a:chExt cx="1084" cy="1192"/>
          </a:xfrm>
        </p:grpSpPr>
      </p:grpSp>
      <p:grpSp>
        <p:nvGrpSpPr>
          <p:cNvPr id="10246" name="Group 46"/>
          <p:cNvGrpSpPr>
            <a:grpSpLocks/>
          </p:cNvGrpSpPr>
          <p:nvPr/>
        </p:nvGrpSpPr>
        <p:grpSpPr bwMode="auto">
          <a:xfrm>
            <a:off x="88900" y="23813"/>
            <a:ext cx="1717675" cy="342900"/>
            <a:chOff x="3290" y="13554"/>
            <a:chExt cx="2704" cy="720"/>
          </a:xfrm>
        </p:grpSpPr>
      </p:grpSp>
    </p:spTree>
    <p:extLst>
      <p:ext uri="{BB962C8B-B14F-4D97-AF65-F5344CB8AC3E}">
        <p14:creationId xmlns:p14="http://schemas.microsoft.com/office/powerpoint/2010/main" val="958467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CA8816F-96E9-43E2-A6A0-E894778D45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вертикальной перестановки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7D387F7-468E-4A3A-8F21-9363A87CF3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3023865"/>
          </a:xfrm>
          <a:noFill/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ln>
                  <a:noFill/>
                </a:ln>
                <a:solidFill>
                  <a:schemeClr val="tx1"/>
                </a:solidFill>
                <a:effectLst/>
              </a:rPr>
              <a:t>Особенности шифра: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количество столбцов в таблице фиксируется и определяется длиной ключа;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вписывания – строго слева-направо сверху-вниз;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шифрограмма выписывается по столбцам в соответствии с их нумерацией (ключом);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в качестве ключа можно использовать слово или фразу. Буквы ключа нумеруются согласно их </a:t>
            </a:r>
            <a:r>
              <a:rPr lang="ru-RU" altLang="ru-RU" sz="2400" b="1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алфавитного порядка</a:t>
            </a:r>
            <a:r>
              <a:rPr lang="ru-RU" altLang="ru-RU" sz="2400" dirty="0">
                <a:ln>
                  <a:noFill/>
                </a:ln>
                <a:effectLst/>
                <a:cs typeface="Arial" panose="020B0604020202020204" pitchFamily="34" charset="0"/>
              </a:rPr>
              <a:t>. Если какая-то буква входит в слово несколько раз, то ее появления нумеруются последовательно слева-направо.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700" dirty="0">
              <a:ln>
                <a:noFill/>
              </a:ln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70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0555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CA8816F-96E9-43E2-A6A0-E894778D45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вертикальной перестановки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7D387F7-468E-4A3A-8F21-9363A87CF3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3023865"/>
          </a:xfrm>
          <a:noFill/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800" dirty="0">
              <a:ln>
                <a:noFill/>
              </a:ln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ln>
                  <a:noFill/>
                </a:ln>
                <a:effectLst/>
              </a:rPr>
              <a:t>Ключ (слово или фраза) – </a:t>
            </a:r>
            <a:r>
              <a:rPr lang="ru-RU" altLang="ru-RU" sz="2800" dirty="0">
                <a:ln>
                  <a:noFill/>
                </a:ln>
                <a:solidFill>
                  <a:srgbClr val="FF6600"/>
                </a:solidFill>
                <a:effectLst/>
              </a:rPr>
              <a:t>ДЯДИНА.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800" dirty="0">
              <a:ln>
                <a:noFill/>
              </a:ln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ln>
                  <a:noFill/>
                </a:ln>
                <a:effectLst/>
              </a:rPr>
              <a:t>Открытый текст – </a:t>
            </a:r>
            <a:r>
              <a:rPr lang="ru-RU" altLang="ru-RU" sz="2800" dirty="0">
                <a:ln>
                  <a:noFill/>
                </a:ln>
                <a:solidFill>
                  <a:srgbClr val="92D050"/>
                </a:solidFill>
                <a:effectLst/>
              </a:rPr>
              <a:t>АБРАМОВ_ИЛЬЯ_СЕРГЕЕВИЧ</a:t>
            </a:r>
            <a:r>
              <a:rPr lang="ru-RU" altLang="ru-RU" sz="2800" dirty="0">
                <a:ln>
                  <a:noFill/>
                </a:ln>
                <a:effectLst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700" dirty="0">
              <a:ln>
                <a:noFill/>
              </a:ln>
              <a:effectLst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7E64C58-F3F6-47F1-9579-08EAFE89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4566"/>
            <a:ext cx="9144000" cy="82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400" dirty="0"/>
              <a:t>Шифрограмма – </a:t>
            </a:r>
            <a:r>
              <a:rPr lang="ru-RU" altLang="ru-RU" sz="2400" dirty="0">
                <a:solidFill>
                  <a:srgbClr val="FF0000"/>
                </a:solidFill>
              </a:rPr>
              <a:t>ОЯЕ_АВ_ЕРИЕИАЛРЧМЬГ_Б_СВ</a:t>
            </a:r>
            <a:r>
              <a:rPr lang="ru-RU" altLang="ru-RU" sz="2400" dirty="0"/>
              <a:t>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C9BC92-5A7A-4F53-BDE6-C08A49005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85777"/>
              </p:ext>
            </p:extLst>
          </p:nvPr>
        </p:nvGraphicFramePr>
        <p:xfrm>
          <a:off x="2411760" y="2755087"/>
          <a:ext cx="3465165" cy="20679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21631">
                  <a:extLst>
                    <a:ext uri="{9D8B030D-6E8A-4147-A177-3AD203B41FA5}">
                      <a16:colId xmlns:a16="http://schemas.microsoft.com/office/drawing/2014/main" val="2609263023"/>
                    </a:ext>
                  </a:extLst>
                </a:gridCol>
                <a:gridCol w="423361">
                  <a:extLst>
                    <a:ext uri="{9D8B030D-6E8A-4147-A177-3AD203B41FA5}">
                      <a16:colId xmlns:a16="http://schemas.microsoft.com/office/drawing/2014/main" val="245828736"/>
                    </a:ext>
                  </a:extLst>
                </a:gridCol>
                <a:gridCol w="423361">
                  <a:extLst>
                    <a:ext uri="{9D8B030D-6E8A-4147-A177-3AD203B41FA5}">
                      <a16:colId xmlns:a16="http://schemas.microsoft.com/office/drawing/2014/main" val="1349479033"/>
                    </a:ext>
                  </a:extLst>
                </a:gridCol>
                <a:gridCol w="423361">
                  <a:extLst>
                    <a:ext uri="{9D8B030D-6E8A-4147-A177-3AD203B41FA5}">
                      <a16:colId xmlns:a16="http://schemas.microsoft.com/office/drawing/2014/main" val="914594374"/>
                    </a:ext>
                  </a:extLst>
                </a:gridCol>
                <a:gridCol w="423361">
                  <a:extLst>
                    <a:ext uri="{9D8B030D-6E8A-4147-A177-3AD203B41FA5}">
                      <a16:colId xmlns:a16="http://schemas.microsoft.com/office/drawing/2014/main" val="114121038"/>
                    </a:ext>
                  </a:extLst>
                </a:gridCol>
                <a:gridCol w="425045">
                  <a:extLst>
                    <a:ext uri="{9D8B030D-6E8A-4147-A177-3AD203B41FA5}">
                      <a16:colId xmlns:a16="http://schemas.microsoft.com/office/drawing/2014/main" val="2615872661"/>
                    </a:ext>
                  </a:extLst>
                </a:gridCol>
                <a:gridCol w="425045">
                  <a:extLst>
                    <a:ext uri="{9D8B030D-6E8A-4147-A177-3AD203B41FA5}">
                      <a16:colId xmlns:a16="http://schemas.microsoft.com/office/drawing/2014/main" val="4199982459"/>
                    </a:ext>
                  </a:extLst>
                </a:gridCol>
              </a:tblGrid>
              <a:tr h="344651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Ключ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15789"/>
                  </a:ext>
                </a:extLst>
              </a:tr>
              <a:tr h="34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00721"/>
                  </a:ext>
                </a:extLst>
              </a:tr>
              <a:tr h="344651">
                <a:tc rowSpan="4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Текст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866891"/>
                  </a:ext>
                </a:extLst>
              </a:tr>
              <a:tr h="34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Л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32614"/>
                  </a:ext>
                </a:extLst>
              </a:tr>
              <a:tr h="34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С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59890"/>
                  </a:ext>
                </a:extLst>
              </a:tr>
              <a:tr h="34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Ч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4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3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823DA72-F1D5-49DA-824B-716DCDDA28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«Перекресток»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700657-D2DE-406D-9CC2-020AEF60C1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5174"/>
            <a:ext cx="9144000" cy="4031977"/>
          </a:xfrm>
          <a:noFill/>
        </p:spPr>
        <p:txBody>
          <a:bodyPr anchor="t">
            <a:norm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ln>
                  <a:noFill/>
                </a:ln>
                <a:effectLst/>
              </a:rPr>
              <a:t>Ключ: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n>
                  <a:noFill/>
                </a:ln>
                <a:effectLst/>
                <a:cs typeface="Arial" panose="020B0604020202020204" pitchFamily="34" charset="0"/>
              </a:rPr>
              <a:t>фигура – </a:t>
            </a:r>
            <a:r>
              <a:rPr lang="ru-RU" altLang="ru-RU" sz="28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крест/ромб;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вписывания в фигуру </a:t>
            </a:r>
            <a:r>
              <a:rPr lang="ru-RU" altLang="ru-RU" sz="28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– с левого угла по часовой стрелке;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n>
                  <a:noFill/>
                </a:ln>
                <a:effectLst/>
                <a:cs typeface="Arial" panose="020B0604020202020204" pitchFamily="34" charset="0"/>
              </a:rPr>
              <a:t>количество фигур для выписывания – </a:t>
            </a:r>
            <a:r>
              <a:rPr lang="ru-RU" altLang="ru-RU" sz="28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3</a:t>
            </a:r>
            <a:r>
              <a:rPr lang="ru-RU" altLang="ru-RU" sz="2800" dirty="0">
                <a:ln>
                  <a:noFill/>
                </a:ln>
                <a:effectLst/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выписывания – </a:t>
            </a:r>
            <a:r>
              <a:rPr lang="ru-RU" altLang="ru-RU" sz="28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слева-направо сверху-вниз</a:t>
            </a:r>
            <a:r>
              <a:rPr lang="ru-RU" altLang="ru-RU" sz="2800" dirty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00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8434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823DA72-F1D5-49DA-824B-716DCDDA28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«Перекресток»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700657-D2DE-406D-9CC2-020AEF60C1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2808288"/>
          </a:xfrm>
          <a:noFill/>
        </p:spPr>
        <p:txBody>
          <a:bodyPr anchor="t"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000" dirty="0">
              <a:ln>
                <a:noFill/>
              </a:ln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ln>
                  <a:noFill/>
                </a:ln>
                <a:effectLst/>
              </a:rPr>
              <a:t>Открытый текст – </a:t>
            </a:r>
            <a:r>
              <a:rPr lang="ru-RU" altLang="ru-RU" sz="2800" dirty="0">
                <a:ln>
                  <a:noFill/>
                </a:ln>
                <a:solidFill>
                  <a:srgbClr val="92D050"/>
                </a:solidFill>
                <a:effectLst/>
              </a:rPr>
              <a:t>АБРАМОВ</a:t>
            </a:r>
            <a:r>
              <a:rPr lang="en-US" altLang="ru-RU" sz="2800" dirty="0">
                <a:ln>
                  <a:noFill/>
                </a:ln>
                <a:solidFill>
                  <a:srgbClr val="92D050"/>
                </a:solidFill>
                <a:effectLst/>
              </a:rPr>
              <a:t>_</a:t>
            </a:r>
            <a:r>
              <a:rPr lang="ru-RU" altLang="ru-RU" sz="2800" dirty="0">
                <a:ln>
                  <a:noFill/>
                </a:ln>
                <a:solidFill>
                  <a:srgbClr val="92D050"/>
                </a:solidFill>
                <a:effectLst/>
              </a:rPr>
              <a:t>ИЛЬЯ</a:t>
            </a:r>
            <a:r>
              <a:rPr lang="en-US" altLang="ru-RU" sz="2800" dirty="0">
                <a:ln>
                  <a:noFill/>
                </a:ln>
                <a:solidFill>
                  <a:srgbClr val="92D050"/>
                </a:solidFill>
                <a:effectLst/>
              </a:rPr>
              <a:t>_</a:t>
            </a:r>
            <a:r>
              <a:rPr lang="ru-RU" altLang="ru-RU" sz="2800" dirty="0">
                <a:ln>
                  <a:noFill/>
                </a:ln>
                <a:solidFill>
                  <a:srgbClr val="92D050"/>
                </a:solidFill>
                <a:effectLst/>
              </a:rPr>
              <a:t>СЕРГЕЕВИЧ</a:t>
            </a:r>
            <a:r>
              <a:rPr lang="ru-RU" altLang="ru-RU" sz="2800" dirty="0">
                <a:ln>
                  <a:noFill/>
                </a:ln>
                <a:effectLst/>
              </a:rPr>
              <a:t>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82E7615-9C11-4918-9DCF-905472F2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altLang="ru-RU" sz="2000" dirty="0">
                <a:effectLst/>
              </a:rPr>
              <a:t>Шифрограмма – </a:t>
            </a:r>
            <a:r>
              <a:rPr lang="ru-RU" sz="2000" kern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БОЛАРМВИЬА_ЯСЕЧ_ЕГЕИ_РВ_</a:t>
            </a:r>
            <a:r>
              <a:rPr lang="ru-RU" sz="2000" kern="0" dirty="0">
                <a:effectLst/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87962FA-6484-4EC4-9893-918E9ACF890B}"/>
              </a:ext>
            </a:extLst>
          </p:cNvPr>
          <p:cNvGraphicFramePr>
            <a:graphicFrameLocks noGrp="1"/>
          </p:cNvGraphicFramePr>
          <p:nvPr/>
        </p:nvGraphicFramePr>
        <p:xfrm>
          <a:off x="296954" y="3573463"/>
          <a:ext cx="859553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19">
                  <a:extLst>
                    <a:ext uri="{9D8B030D-6E8A-4147-A177-3AD203B41FA5}">
                      <a16:colId xmlns:a16="http://schemas.microsoft.com/office/drawing/2014/main" val="3458824977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233487633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3406230279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2170576848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2000106131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4175865692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151493553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649955032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699930060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3221415461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342842269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331983782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487898927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916315988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068452806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309049159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680280715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2413505306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2006930976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2988582202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3878428129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4265122167"/>
                    </a:ext>
                  </a:extLst>
                </a:gridCol>
                <a:gridCol w="373719">
                  <a:extLst>
                    <a:ext uri="{9D8B030D-6E8A-4147-A177-3AD203B41FA5}">
                      <a16:colId xmlns:a16="http://schemas.microsoft.com/office/drawing/2014/main" val="1731378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41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23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057278"/>
                  </a:ext>
                </a:extLst>
              </a:tr>
            </a:tbl>
          </a:graphicData>
        </a:graphic>
      </p:graphicFrame>
      <p:sp>
        <p:nvSpPr>
          <p:cNvPr id="3" name="Крест 2">
            <a:extLst>
              <a:ext uri="{FF2B5EF4-FFF2-40B4-BE49-F238E27FC236}">
                <a16:creationId xmlns:a16="http://schemas.microsoft.com/office/drawing/2014/main" id="{DEA85F69-760C-47FC-8963-22A752B8A642}"/>
              </a:ext>
            </a:extLst>
          </p:cNvPr>
          <p:cNvSpPr/>
          <p:nvPr/>
        </p:nvSpPr>
        <p:spPr>
          <a:xfrm>
            <a:off x="669412" y="3952265"/>
            <a:ext cx="360040" cy="360000"/>
          </a:xfrm>
          <a:prstGeom prst="plus">
            <a:avLst>
              <a:gd name="adj" fmla="val 4731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B4C73C6F-1DC0-4035-98AB-68E7EBAF36D4}"/>
              </a:ext>
            </a:extLst>
          </p:cNvPr>
          <p:cNvSpPr/>
          <p:nvPr/>
        </p:nvSpPr>
        <p:spPr>
          <a:xfrm>
            <a:off x="2176893" y="3952265"/>
            <a:ext cx="360040" cy="360000"/>
          </a:xfrm>
          <a:prstGeom prst="plus">
            <a:avLst>
              <a:gd name="adj" fmla="val 4731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B45FF70E-00A4-44B2-A71D-A2A2E6E44DD5}"/>
              </a:ext>
            </a:extLst>
          </p:cNvPr>
          <p:cNvSpPr/>
          <p:nvPr/>
        </p:nvSpPr>
        <p:spPr>
          <a:xfrm>
            <a:off x="3665373" y="3952265"/>
            <a:ext cx="360040" cy="360000"/>
          </a:xfrm>
          <a:prstGeom prst="plus">
            <a:avLst>
              <a:gd name="adj" fmla="val 4731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>
            <a:extLst>
              <a:ext uri="{FF2B5EF4-FFF2-40B4-BE49-F238E27FC236}">
                <a16:creationId xmlns:a16="http://schemas.microsoft.com/office/drawing/2014/main" id="{236870DA-E3FC-4DCC-8108-D892DC09C62C}"/>
              </a:ext>
            </a:extLst>
          </p:cNvPr>
          <p:cNvSpPr/>
          <p:nvPr/>
        </p:nvSpPr>
        <p:spPr>
          <a:xfrm>
            <a:off x="5160237" y="3949723"/>
            <a:ext cx="360040" cy="360000"/>
          </a:xfrm>
          <a:prstGeom prst="plus">
            <a:avLst>
              <a:gd name="adj" fmla="val 4731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>
            <a:extLst>
              <a:ext uri="{FF2B5EF4-FFF2-40B4-BE49-F238E27FC236}">
                <a16:creationId xmlns:a16="http://schemas.microsoft.com/office/drawing/2014/main" id="{1C00AF96-6A95-4753-89EA-FCC885432198}"/>
              </a:ext>
            </a:extLst>
          </p:cNvPr>
          <p:cNvSpPr/>
          <p:nvPr/>
        </p:nvSpPr>
        <p:spPr>
          <a:xfrm>
            <a:off x="6665295" y="3949723"/>
            <a:ext cx="360040" cy="360000"/>
          </a:xfrm>
          <a:prstGeom prst="plus">
            <a:avLst>
              <a:gd name="adj" fmla="val 4731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>
            <a:extLst>
              <a:ext uri="{FF2B5EF4-FFF2-40B4-BE49-F238E27FC236}">
                <a16:creationId xmlns:a16="http://schemas.microsoft.com/office/drawing/2014/main" id="{9E1CF4A7-4AD7-4F9F-9142-F8C5DEE52CA3}"/>
              </a:ext>
            </a:extLst>
          </p:cNvPr>
          <p:cNvSpPr/>
          <p:nvPr/>
        </p:nvSpPr>
        <p:spPr>
          <a:xfrm>
            <a:off x="8156198" y="3949723"/>
            <a:ext cx="360040" cy="360000"/>
          </a:xfrm>
          <a:prstGeom prst="plus">
            <a:avLst>
              <a:gd name="adj" fmla="val 4731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79A6DBB9-2C6F-4F8C-B6A4-D857FF90A026}"/>
              </a:ext>
            </a:extLst>
          </p:cNvPr>
          <p:cNvSpPr/>
          <p:nvPr/>
        </p:nvSpPr>
        <p:spPr>
          <a:xfrm>
            <a:off x="211400" y="3541564"/>
            <a:ext cx="1260000" cy="1260000"/>
          </a:xfrm>
          <a:prstGeom prst="arc">
            <a:avLst>
              <a:gd name="adj1" fmla="val 11022421"/>
              <a:gd name="adj2" fmla="val 5153841"/>
            </a:avLst>
          </a:prstGeom>
          <a:ln w="28575">
            <a:solidFill>
              <a:srgbClr val="FFFF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id="{818CD2E8-11B3-4DEA-8ED3-447552A3552D}"/>
              </a:ext>
            </a:extLst>
          </p:cNvPr>
          <p:cNvSpPr/>
          <p:nvPr/>
        </p:nvSpPr>
        <p:spPr>
          <a:xfrm>
            <a:off x="1724383" y="3541564"/>
            <a:ext cx="1260000" cy="1260000"/>
          </a:xfrm>
          <a:prstGeom prst="arc">
            <a:avLst>
              <a:gd name="adj1" fmla="val 11022421"/>
              <a:gd name="adj2" fmla="val 5153841"/>
            </a:avLst>
          </a:prstGeom>
          <a:ln w="28575">
            <a:solidFill>
              <a:srgbClr val="FFFF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FAACEC35-0E12-4C88-B007-4C3AE20406BA}"/>
              </a:ext>
            </a:extLst>
          </p:cNvPr>
          <p:cNvSpPr/>
          <p:nvPr/>
        </p:nvSpPr>
        <p:spPr>
          <a:xfrm>
            <a:off x="3237366" y="3541564"/>
            <a:ext cx="1260000" cy="1260000"/>
          </a:xfrm>
          <a:prstGeom prst="arc">
            <a:avLst>
              <a:gd name="adj1" fmla="val 11022421"/>
              <a:gd name="adj2" fmla="val 5153841"/>
            </a:avLst>
          </a:prstGeom>
          <a:ln w="28575">
            <a:solidFill>
              <a:srgbClr val="FFFF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CED37BCF-B168-4FD4-9807-D17E48907890}"/>
              </a:ext>
            </a:extLst>
          </p:cNvPr>
          <p:cNvSpPr/>
          <p:nvPr/>
        </p:nvSpPr>
        <p:spPr>
          <a:xfrm>
            <a:off x="4691561" y="3541564"/>
            <a:ext cx="1260000" cy="1260000"/>
          </a:xfrm>
          <a:prstGeom prst="arc">
            <a:avLst>
              <a:gd name="adj1" fmla="val 11022421"/>
              <a:gd name="adj2" fmla="val 5153841"/>
            </a:avLst>
          </a:prstGeom>
          <a:ln w="28575">
            <a:solidFill>
              <a:srgbClr val="FFFF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287A3CB5-78B0-45C8-BA27-DD5C5FA6DAB2}"/>
              </a:ext>
            </a:extLst>
          </p:cNvPr>
          <p:cNvSpPr/>
          <p:nvPr/>
        </p:nvSpPr>
        <p:spPr>
          <a:xfrm>
            <a:off x="6204544" y="3541564"/>
            <a:ext cx="1260000" cy="1260000"/>
          </a:xfrm>
          <a:prstGeom prst="arc">
            <a:avLst>
              <a:gd name="adj1" fmla="val 11022421"/>
              <a:gd name="adj2" fmla="val 5153841"/>
            </a:avLst>
          </a:prstGeom>
          <a:ln w="28575">
            <a:solidFill>
              <a:srgbClr val="FFFF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:a16="http://schemas.microsoft.com/office/drawing/2014/main" id="{13D17B7D-B300-4179-B3F6-346367BA94F4}"/>
              </a:ext>
            </a:extLst>
          </p:cNvPr>
          <p:cNvSpPr/>
          <p:nvPr/>
        </p:nvSpPr>
        <p:spPr>
          <a:xfrm>
            <a:off x="7717527" y="3541564"/>
            <a:ext cx="1260000" cy="1260000"/>
          </a:xfrm>
          <a:prstGeom prst="arc">
            <a:avLst>
              <a:gd name="adj1" fmla="val 11022421"/>
              <a:gd name="adj2" fmla="val 5153841"/>
            </a:avLst>
          </a:prstGeom>
          <a:ln w="28575">
            <a:solidFill>
              <a:srgbClr val="FFFF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52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9BAC461-158A-4E45-A8C2-F35FD3BFC2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Шифры с использованием треугольников и трапеций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D7E1AF-66E1-4D52-A82D-58FCA6A2C4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908720"/>
            <a:ext cx="9144000" cy="3096344"/>
          </a:xfrm>
          <a:noFill/>
        </p:spPr>
        <p:txBody>
          <a:bodyPr anchor="t"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ln>
                  <a:noFill/>
                </a:ln>
                <a:solidFill>
                  <a:srgbClr val="FFC000"/>
                </a:solidFill>
                <a:effectLst/>
              </a:rPr>
              <a:t>Особенности шифра: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n>
                  <a:noFill/>
                </a:ln>
                <a:effectLst/>
                <a:cs typeface="Arial" panose="020B0604020202020204" pitchFamily="34" charset="0"/>
              </a:rPr>
              <a:t>количество вписываемых букв в вершину фигуры фиксируется;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вписывания строго слева-направо сверху-вниз симметрично вертикальной оси с добавлением по одной букве в каждой новой строке;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n>
                  <a:noFill/>
                </a:ln>
                <a:effectLst/>
                <a:cs typeface="Arial" panose="020B0604020202020204" pitchFamily="34" charset="0"/>
              </a:rPr>
              <a:t>шифрограмма выписывается по столбцам в соответствии с их нумерацией (ключевым словом или фразой);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n>
                  <a:noFill/>
                </a:ln>
                <a:effectLst/>
                <a:cs typeface="Arial" panose="020B0604020202020204" pitchFamily="34" charset="0"/>
              </a:rPr>
              <a:t>ключевое слово выписывается под фигурой и,</a:t>
            </a:r>
            <a:r>
              <a:rPr lang="ru-RU" altLang="ru-RU" sz="1600" dirty="0">
                <a:ln>
                  <a:noFill/>
                </a:ln>
                <a:effectLst/>
              </a:rPr>
              <a:t> при необходимости, повторяется</a:t>
            </a:r>
            <a:r>
              <a:rPr lang="ru-RU" altLang="ru-RU" sz="1600" dirty="0">
                <a:ln>
                  <a:noFill/>
                </a:ln>
                <a:effectLst/>
                <a:cs typeface="Arial" panose="020B0604020202020204" pitchFamily="34" charset="0"/>
              </a:rPr>
              <a:t>. Нумерация выполняется как в шифре вертикальной перестановки.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160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ln>
                  <a:noFill/>
                </a:ln>
                <a:effectLst/>
              </a:rPr>
              <a:t>Ключ:</a:t>
            </a:r>
          </a:p>
          <a:p>
            <a:pPr marL="342900" marR="0" lvl="0" indent="-342900" algn="just" defTabSz="3429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600" dirty="0">
                <a:ln>
                  <a:noFill/>
                </a:ln>
                <a:effectLst/>
                <a:cs typeface="Arial" panose="020B0604020202020204" pitchFamily="34" charset="0"/>
              </a:rPr>
              <a:t>количество вписываемых букв в вершину фигуры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1;</a:t>
            </a:r>
          </a:p>
          <a:p>
            <a:pPr marL="342900" marR="0" lvl="0" indent="-342900" algn="just" defTabSz="3429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600" dirty="0">
                <a:ln>
                  <a:noFill/>
                </a:ln>
                <a:effectLst/>
              </a:rPr>
              <a:t>ключевое слово – </a:t>
            </a:r>
            <a:r>
              <a:rPr lang="ru-RU" altLang="ru-RU" sz="1600" dirty="0">
                <a:ln>
                  <a:noFill/>
                </a:ln>
                <a:solidFill>
                  <a:srgbClr val="FF6600"/>
                </a:solidFill>
                <a:effectLst/>
              </a:rPr>
              <a:t>ДЯДИНА</a:t>
            </a:r>
            <a:r>
              <a:rPr lang="ru-RU" altLang="ru-RU" sz="1600" dirty="0">
                <a:ln>
                  <a:noFill/>
                </a:ln>
                <a:effectLst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1600" dirty="0">
              <a:ln>
                <a:noFill/>
              </a:ln>
              <a:effectLst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ln>
                  <a:noFill/>
                </a:ln>
                <a:effectLst/>
              </a:rPr>
              <a:t>Открытый текст – </a:t>
            </a:r>
            <a:r>
              <a:rPr lang="ru-RU" altLang="ru-RU" sz="1600" dirty="0">
                <a:ln>
                  <a:noFill/>
                </a:ln>
                <a:solidFill>
                  <a:srgbClr val="92D050"/>
                </a:solidFill>
                <a:effectLst/>
              </a:rPr>
              <a:t>АБРАМОВ_ИЛЬЯ_СЕРГЕЕВИ</a:t>
            </a:r>
            <a:r>
              <a:rPr lang="ru-RU" altLang="ru-RU" sz="1600" dirty="0">
                <a:ln>
                  <a:noFill/>
                </a:ln>
                <a:effectLst/>
              </a:rPr>
              <a:t>.</a:t>
            </a:r>
          </a:p>
          <a:p>
            <a:pPr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endParaRPr lang="ru-RU" altLang="ru-RU" sz="160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0504FEB-5C57-4F83-88A7-EC3C9B98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9144000" cy="40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600" kern="0" dirty="0">
                <a:effectLst/>
                <a:latin typeface="Arial" panose="020B0604020202020204" pitchFamily="34" charset="0"/>
              </a:rPr>
              <a:t>Шифрограмма – </a:t>
            </a:r>
            <a:r>
              <a:rPr lang="ru-RU" sz="1600" kern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АМ_РВГРИЕЛВАЯЕБ_ЕИЬРС</a:t>
            </a:r>
            <a:r>
              <a:rPr lang="ru-RU" sz="1600" kern="0" dirty="0">
                <a:effectLst/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1DE5B2-70CA-4E35-B1F3-B34D46FFD6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97389" y="4149080"/>
          <a:ext cx="5149221" cy="2160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8111">
                  <a:extLst>
                    <a:ext uri="{9D8B030D-6E8A-4147-A177-3AD203B41FA5}">
                      <a16:colId xmlns:a16="http://schemas.microsoft.com/office/drawing/2014/main" val="3408562630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4103878763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834226325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874050412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851868639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395016938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1908514388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421264166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3418532743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2928409192"/>
                    </a:ext>
                  </a:extLst>
                </a:gridCol>
                <a:gridCol w="468111">
                  <a:extLst>
                    <a:ext uri="{9D8B030D-6E8A-4147-A177-3AD203B41FA5}">
                      <a16:colId xmlns:a16="http://schemas.microsoft.com/office/drawing/2014/main" val="1102752201"/>
                    </a:ext>
                  </a:extLst>
                </a:gridCol>
              </a:tblGrid>
              <a:tr h="2706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329829"/>
                  </a:ext>
                </a:extLst>
              </a:tr>
              <a:tr h="2680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71184"/>
                  </a:ext>
                </a:extLst>
              </a:tr>
              <a:tr h="2706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26507"/>
                  </a:ext>
                </a:extLst>
              </a:tr>
              <a:tr h="2706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247998"/>
                  </a:ext>
                </a:extLst>
              </a:tr>
              <a:tr h="2680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Ь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С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589375"/>
                  </a:ext>
                </a:extLst>
              </a:tr>
              <a:tr h="2706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231804"/>
                  </a:ext>
                </a:extLst>
              </a:tr>
              <a:tr h="2706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41641"/>
                  </a:ext>
                </a:extLst>
              </a:tr>
              <a:tr h="2706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14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D245494-E027-4FFD-A904-A91A196E4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«Поворотная решетка»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E775CB9-E02F-4B47-9D75-FB472AFA22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6092825"/>
          </a:xfrm>
          <a:noFill/>
        </p:spPr>
        <p:txBody>
          <a:bodyPr anchor="ctr">
            <a:norm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ln>
                  <a:noFill/>
                </a:ln>
                <a:effectLst/>
              </a:rPr>
              <a:t>В 1550 году итальянский математик </a:t>
            </a:r>
            <a:r>
              <a:rPr lang="ru-RU" altLang="ru-RU" sz="2400" dirty="0" err="1">
                <a:ln>
                  <a:noFill/>
                </a:ln>
                <a:effectLst/>
              </a:rPr>
              <a:t>Джероламо</a:t>
            </a:r>
            <a:r>
              <a:rPr lang="ru-RU" altLang="ru-RU" sz="2400" dirty="0">
                <a:ln>
                  <a:noFill/>
                </a:ln>
                <a:effectLst/>
              </a:rPr>
              <a:t> Кардано, состоящий на службе у папы Римского, в книге «О тонкостях» предложил новую технику шифрования – </a:t>
            </a:r>
            <a:r>
              <a:rPr lang="ru-RU" altLang="ru-RU" sz="2400" dirty="0">
                <a:ln>
                  <a:noFill/>
                </a:ln>
                <a:solidFill>
                  <a:srgbClr val="FF6600"/>
                </a:solidFill>
                <a:effectLst/>
              </a:rPr>
              <a:t>решётку Кардано</a:t>
            </a:r>
            <a:r>
              <a:rPr lang="ru-RU" altLang="ru-RU" sz="2400" dirty="0">
                <a:ln>
                  <a:noFill/>
                </a:ln>
                <a:effectLst/>
              </a:rPr>
              <a:t>. </a:t>
            </a:r>
            <a:endParaRPr lang="en-US" altLang="ru-RU" sz="2400" dirty="0">
              <a:ln>
                <a:noFill/>
              </a:ln>
              <a:effectLst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endParaRPr lang="ru-RU" altLang="ru-RU" sz="2400" dirty="0">
              <a:ln>
                <a:noFill/>
              </a:ln>
              <a:effectLst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ln>
                  <a:noFill/>
                </a:ln>
                <a:effectLst/>
              </a:rPr>
              <a:t>Позднее был предложен шифр «поворотная решетка» («решетка для вьющихся растений» – напоминала отверстия в деревянных решетках садовых строений). Этот шифр считают первым </a:t>
            </a:r>
            <a:r>
              <a:rPr lang="ru-RU" altLang="ru-RU" sz="2400" dirty="0">
                <a:ln>
                  <a:noFill/>
                </a:ln>
                <a:solidFill>
                  <a:srgbClr val="FF6600"/>
                </a:solidFill>
                <a:effectLst/>
              </a:rPr>
              <a:t>транспозиционным</a:t>
            </a:r>
            <a:r>
              <a:rPr lang="ru-RU" altLang="ru-RU" sz="2400" dirty="0">
                <a:ln>
                  <a:noFill/>
                </a:ln>
                <a:solidFill>
                  <a:srgbClr val="FFC000"/>
                </a:solidFill>
                <a:effectLst/>
              </a:rPr>
              <a:t> </a:t>
            </a:r>
            <a:r>
              <a:rPr lang="ru-RU" altLang="ru-RU" sz="2400" dirty="0">
                <a:ln>
                  <a:noFill/>
                </a:ln>
                <a:effectLst/>
              </a:rPr>
              <a:t>(геометрическим) шифром.</a:t>
            </a:r>
            <a:endParaRPr lang="en-US" altLang="ru-RU" sz="2400" dirty="0">
              <a:ln>
                <a:noFill/>
              </a:ln>
              <a:effectLst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endParaRPr lang="ru-RU" altLang="ru-RU" sz="2400" dirty="0">
              <a:ln>
                <a:noFill/>
              </a:ln>
              <a:effectLst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ln>
                  <a:noFill/>
                </a:ln>
                <a:effectLst/>
              </a:rPr>
              <a:t>Несмотря на то, что между изначальным предложением Кардано и шифром «поворотная решетка» большая разница, методы сокрытия информации, основанные на использовании трафаретов, принято называть «решетками Кардано».</a:t>
            </a:r>
          </a:p>
        </p:txBody>
      </p:sp>
    </p:spTree>
    <p:extLst>
      <p:ext uri="{BB962C8B-B14F-4D97-AF65-F5344CB8AC3E}">
        <p14:creationId xmlns:p14="http://schemas.microsoft.com/office/powerpoint/2010/main" val="360823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термины и определения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776" y="765175"/>
            <a:ext cx="8604448" cy="6021387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Открытый текст </a:t>
            </a:r>
            <a:r>
              <a:rPr lang="ru-RU" sz="2000" dirty="0">
                <a:effectLst/>
              </a:rPr>
              <a:t>– незашифрованная информация.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/>
              </a:rPr>
              <a:t>Синонимы: «защищаемая информация», «открытое сообщение», «исходное сообщение».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effectLst/>
              </a:rPr>
              <a:t>Шифртекст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000" dirty="0">
                <a:effectLst/>
              </a:rPr>
              <a:t>– данные, полученные в результате зашифрования открытого текста в целях сокрытия его содержания.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/>
              </a:rPr>
              <a:t>Синонимы: «шифрованное сообщение», «закрытое сообщение», «шифрограмма», «криптограмма».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Азбука</a:t>
            </a:r>
            <a:r>
              <a:rPr lang="ru-RU" sz="2000" dirty="0">
                <a:effectLst/>
              </a:rPr>
              <a:t> или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алфавит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000" dirty="0">
                <a:effectLst/>
              </a:rPr>
              <a:t>– форма письменности, основанная на стандартном наборе знаков, один или набор которых соответствуют фонемам языка. В общем случае алфавиты для записи открытых текстов и шифрограмм могут отличаться.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6458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CBCEB5F-282C-4CD0-AEA4-6618E9B979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«Поворотная решетка»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9847955A-C6DE-4492-802B-615AB92D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43131"/>
            <a:ext cx="9144000" cy="4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342900" eaLnBrk="1" fontAlgn="base" hangingPunct="1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ru-RU" altLang="ru-RU" sz="1600" dirty="0">
                <a:cs typeface="Arial" panose="020B0604020202020204" pitchFamily="34" charset="0"/>
              </a:rPr>
              <a:t>Шифрограмма - </a:t>
            </a:r>
            <a:r>
              <a:rPr lang="ru-RU" alt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АДВ_МНРДБЯ+_ОААИ</a:t>
            </a:r>
            <a:r>
              <a:rPr lang="ru-RU" altLang="ru-RU" sz="16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1BDB2E3-F640-4EEB-B554-D86CF673A9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5616" y="2303698"/>
          <a:ext cx="6624740" cy="415332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33469">
                  <a:extLst>
                    <a:ext uri="{9D8B030D-6E8A-4147-A177-3AD203B41FA5}">
                      <a16:colId xmlns:a16="http://schemas.microsoft.com/office/drawing/2014/main" val="948776989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446159089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3612501271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703347522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2399979785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1296112729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1627724717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1798489697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1522558698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733726723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2651470313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286110422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1357600443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3948906895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3336005583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2739825258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2493914597"/>
                    </a:ext>
                  </a:extLst>
                </a:gridCol>
                <a:gridCol w="262339">
                  <a:extLst>
                    <a:ext uri="{9D8B030D-6E8A-4147-A177-3AD203B41FA5}">
                      <a16:colId xmlns:a16="http://schemas.microsoft.com/office/drawing/2014/main" val="2955351874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1135236103"/>
                    </a:ext>
                  </a:extLst>
                </a:gridCol>
                <a:gridCol w="263022">
                  <a:extLst>
                    <a:ext uri="{9D8B030D-6E8A-4147-A177-3AD203B41FA5}">
                      <a16:colId xmlns:a16="http://schemas.microsoft.com/office/drawing/2014/main" val="3748579094"/>
                    </a:ext>
                  </a:extLst>
                </a:gridCol>
              </a:tblGrid>
              <a:tr h="22331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Заполнение таблицы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99177"/>
                  </a:ext>
                </a:extLst>
              </a:tr>
              <a:tr h="223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308236"/>
                  </a:ext>
                </a:extLst>
              </a:tr>
              <a:tr h="223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892735"/>
                  </a:ext>
                </a:extLst>
              </a:tr>
              <a:tr h="223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73150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095436"/>
                  </a:ext>
                </a:extLst>
              </a:tr>
              <a:tr h="29357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Положение трафарета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61140"/>
                  </a:ext>
                </a:extLst>
              </a:tr>
              <a:tr h="29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46836"/>
                  </a:ext>
                </a:extLst>
              </a:tr>
              <a:tr h="29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98501"/>
                  </a:ext>
                </a:extLst>
              </a:tr>
              <a:tr h="29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305961"/>
                  </a:ext>
                </a:extLst>
              </a:tr>
              <a:tr h="1195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Поворот трафарета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9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180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393979"/>
                  </a:ext>
                </a:extLst>
              </a:tr>
              <a:tr h="446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Маршрут выписывания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72360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50BBE7-F06F-45CF-A23B-6B6F0F0754B6}"/>
              </a:ext>
            </a:extLst>
          </p:cNvPr>
          <p:cNvGrpSpPr/>
          <p:nvPr/>
        </p:nvGrpSpPr>
        <p:grpSpPr>
          <a:xfrm>
            <a:off x="6811666" y="6011032"/>
            <a:ext cx="1648766" cy="514312"/>
            <a:chOff x="7289651" y="4931291"/>
            <a:chExt cx="1598577" cy="828003"/>
          </a:xfrm>
        </p:grpSpPr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77252A81-5F84-4DF2-B59B-36D7D4B82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269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3BBA1F6A-B35F-4181-8FE0-7A0D78054412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51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BB498B42-E7A9-4608-9BD9-826AA61EE4D0}"/>
                </a:ext>
              </a:extLst>
            </p:cNvPr>
            <p:cNvCxnSpPr>
              <a:cxnSpLocks/>
            </p:cNvCxnSpPr>
            <p:nvPr/>
          </p:nvCxnSpPr>
          <p:spPr>
            <a:xfrm>
              <a:off x="7822509" y="4931291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9A63DD8-E6FF-4347-BA42-36AA51A55F7F}"/>
                </a:ext>
              </a:extLst>
            </p:cNvPr>
            <p:cNvCxnSpPr>
              <a:cxnSpLocks/>
            </p:cNvCxnSpPr>
            <p:nvPr/>
          </p:nvCxnSpPr>
          <p:spPr>
            <a:xfrm>
              <a:off x="8355369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5646494-9EB3-4E2A-80A0-0CA88E2F5237}"/>
                </a:ext>
              </a:extLst>
            </p:cNvPr>
            <p:cNvCxnSpPr>
              <a:cxnSpLocks/>
            </p:cNvCxnSpPr>
            <p:nvPr/>
          </p:nvCxnSpPr>
          <p:spPr>
            <a:xfrm>
              <a:off x="8888228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95DC11C7-AEF2-4252-BB85-7ACAB9335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6127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D2848922-EB51-4BA9-A4AE-C40383813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9688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Цилиндр 17">
            <a:extLst>
              <a:ext uri="{FF2B5EF4-FFF2-40B4-BE49-F238E27FC236}">
                <a16:creationId xmlns:a16="http://schemas.microsoft.com/office/drawing/2014/main" id="{59E84DB3-30D2-44F0-9F96-504822531C10}"/>
              </a:ext>
            </a:extLst>
          </p:cNvPr>
          <p:cNvSpPr/>
          <p:nvPr/>
        </p:nvSpPr>
        <p:spPr>
          <a:xfrm>
            <a:off x="3877303" y="4943565"/>
            <a:ext cx="108000" cy="648072"/>
          </a:xfrm>
          <a:prstGeom prst="can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" name="Цилиндр 21">
            <a:extLst>
              <a:ext uri="{FF2B5EF4-FFF2-40B4-BE49-F238E27FC236}">
                <a16:creationId xmlns:a16="http://schemas.microsoft.com/office/drawing/2014/main" id="{D09A2288-6818-44F0-A944-29F12A0FF9B0}"/>
              </a:ext>
            </a:extLst>
          </p:cNvPr>
          <p:cNvSpPr/>
          <p:nvPr/>
        </p:nvSpPr>
        <p:spPr>
          <a:xfrm rot="5400000">
            <a:off x="5202076" y="4973067"/>
            <a:ext cx="108000" cy="648072"/>
          </a:xfrm>
          <a:prstGeom prst="can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3" name="Цилиндр 22">
            <a:extLst>
              <a:ext uri="{FF2B5EF4-FFF2-40B4-BE49-F238E27FC236}">
                <a16:creationId xmlns:a16="http://schemas.microsoft.com/office/drawing/2014/main" id="{DEB93D69-805F-4369-9BDB-8D4A0A2E60F6}"/>
              </a:ext>
            </a:extLst>
          </p:cNvPr>
          <p:cNvSpPr/>
          <p:nvPr/>
        </p:nvSpPr>
        <p:spPr>
          <a:xfrm>
            <a:off x="6510045" y="4943565"/>
            <a:ext cx="108000" cy="648072"/>
          </a:xfrm>
          <a:prstGeom prst="can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9" name="Стрелка: изогнутая вправо 18">
            <a:extLst>
              <a:ext uri="{FF2B5EF4-FFF2-40B4-BE49-F238E27FC236}">
                <a16:creationId xmlns:a16="http://schemas.microsoft.com/office/drawing/2014/main" id="{FA6425D8-0B76-4069-87EB-EA91F7C1BBF8}"/>
              </a:ext>
            </a:extLst>
          </p:cNvPr>
          <p:cNvSpPr/>
          <p:nvPr/>
        </p:nvSpPr>
        <p:spPr>
          <a:xfrm>
            <a:off x="3483211" y="5105601"/>
            <a:ext cx="252000" cy="324000"/>
          </a:xfrm>
          <a:prstGeom prst="curved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Стрелка: изогнутая вправо 24">
            <a:extLst>
              <a:ext uri="{FF2B5EF4-FFF2-40B4-BE49-F238E27FC236}">
                <a16:creationId xmlns:a16="http://schemas.microsoft.com/office/drawing/2014/main" id="{DEDE1F52-B186-4DE6-86DB-AF2A85DA5D42}"/>
              </a:ext>
            </a:extLst>
          </p:cNvPr>
          <p:cNvSpPr/>
          <p:nvPr/>
        </p:nvSpPr>
        <p:spPr>
          <a:xfrm>
            <a:off x="6115953" y="5105601"/>
            <a:ext cx="252000" cy="324000"/>
          </a:xfrm>
          <a:prstGeom prst="curved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Стрелка: изогнутая вниз 20">
            <a:extLst>
              <a:ext uri="{FF2B5EF4-FFF2-40B4-BE49-F238E27FC236}">
                <a16:creationId xmlns:a16="http://schemas.microsoft.com/office/drawing/2014/main" id="{91A11BE6-4138-4486-9509-93A9E7A9DEF1}"/>
              </a:ext>
            </a:extLst>
          </p:cNvPr>
          <p:cNvSpPr/>
          <p:nvPr/>
        </p:nvSpPr>
        <p:spPr>
          <a:xfrm>
            <a:off x="5055636" y="4941168"/>
            <a:ext cx="396000" cy="216000"/>
          </a:xfrm>
          <a:prstGeom prst="curved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E4B4D5B4-501D-4CC7-B215-8C760BD0C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667"/>
            <a:ext cx="9144000" cy="278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600" dirty="0">
                <a:ln>
                  <a:noFill/>
                </a:ln>
                <a:effectLst/>
                <a:latin typeface="+mn-lt"/>
              </a:rPr>
              <a:t>Ключ:</a:t>
            </a:r>
          </a:p>
          <a:p>
            <a:pPr marL="342900" marR="0" lvl="0" indent="-342900" algn="just" defTabSz="3429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60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трафарет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 defTabSz="3429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1600" dirty="0">
                <a:ln>
                  <a:noFill/>
                </a:ln>
                <a:effectLst/>
                <a:latin typeface="+mn-lt"/>
              </a:rPr>
              <a:t>начальное положение трафарета;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повороты трафарета;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маршрут выписывания </a:t>
            </a:r>
            <a:r>
              <a:rPr lang="ru-RU" altLang="ru-RU" sz="1600" dirty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cs typeface="Arial" panose="020B0604020202020204" pitchFamily="34" charset="0"/>
              </a:rPr>
              <a:t>– </a:t>
            </a:r>
            <a:r>
              <a:rPr lang="ru-RU" altLang="ru-RU" sz="160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сверху-вниз слева-направо</a:t>
            </a:r>
            <a:r>
              <a:rPr lang="ru-RU" altLang="ru-RU" sz="160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. 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1600" dirty="0">
              <a:latin typeface="+mn-lt"/>
              <a:cs typeface="Arial" panose="020B0604020202020204" pitchFamily="34" charset="0"/>
            </a:endParaRPr>
          </a:p>
          <a:p>
            <a:pPr algn="just" defTabSz="342900" eaLnBrk="1" fontAlgn="base" hangingPunct="1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ru-RU" altLang="ru-RU" sz="1600" dirty="0">
                <a:latin typeface="+mn-lt"/>
                <a:cs typeface="Arial" panose="020B0604020202020204" pitchFamily="34" charset="0"/>
              </a:rPr>
              <a:t>Открытый текст – </a:t>
            </a:r>
            <a:r>
              <a:rPr lang="ru-RU" altLang="ru-RU" sz="160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АБРАМОВ+ДЯДИНА</a:t>
            </a:r>
            <a:r>
              <a:rPr lang="ru-RU" altLang="ru-RU" sz="16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521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71A4ACD-2A6A-4448-AEE2-DB54DE84FA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Магические квадраты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6D07E2E-2231-48DD-AED9-BE2B7B898F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20688"/>
            <a:ext cx="9144000" cy="1152550"/>
          </a:xfrm>
        </p:spPr>
        <p:txBody>
          <a:bodyPr anchor="ctr"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Магический </a:t>
            </a:r>
            <a:r>
              <a:rPr lang="en-US" sz="200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[</a:t>
            </a:r>
            <a:r>
              <a:rPr lang="ru-RU" sz="200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нормальный</a:t>
            </a:r>
            <a:r>
              <a:rPr lang="en-US" sz="200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] </a:t>
            </a:r>
            <a:r>
              <a:rPr lang="ru-RU" sz="200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квадрат </a:t>
            </a:r>
            <a:r>
              <a:rPr lang="ru-RU" sz="2000" dirty="0">
                <a:ln>
                  <a:noFill/>
                </a:ln>
                <a:effectLst/>
              </a:rPr>
              <a:t>– квадратная таблица со вписанными в ее ячейки последовательными натуральными числами от 1, которые в сумме по каждому столбцу, каждой строке и главным диагоналям дают одно и то же число. </a:t>
            </a:r>
          </a:p>
        </p:txBody>
      </p:sp>
      <p:pic>
        <p:nvPicPr>
          <p:cNvPr id="16388" name="Рисунок 1">
            <a:extLst>
              <a:ext uri="{FF2B5EF4-FFF2-40B4-BE49-F238E27FC236}">
                <a16:creationId xmlns:a16="http://schemas.microsoft.com/office/drawing/2014/main" id="{97F5CBD6-FA53-4FB3-AFBB-E2D793E4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773238"/>
            <a:ext cx="41656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>
            <a:extLst>
              <a:ext uri="{FF2B5EF4-FFF2-40B4-BE49-F238E27FC236}">
                <a16:creationId xmlns:a16="http://schemas.microsoft.com/office/drawing/2014/main" id="{65494E03-9897-4447-826D-0EB41C89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3238"/>
            <a:ext cx="45720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>
                <a:latin typeface="+mn-lt"/>
              </a:rPr>
              <a:t>Количество магических квадратов (без учета поворотов) для размера:</a:t>
            </a:r>
          </a:p>
          <a:p>
            <a:pPr marL="342900" indent="-342900"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3х3 – 1;</a:t>
            </a:r>
          </a:p>
          <a:p>
            <a:pPr marL="342900" indent="-342900"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4х4 – 880;</a:t>
            </a:r>
          </a:p>
          <a:p>
            <a:pPr marL="342900" indent="-342900"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+mn-lt"/>
                <a:cs typeface="Arial" panose="020B0604020202020204" pitchFamily="34" charset="0"/>
              </a:rPr>
              <a:t>5х5 – 250000.</a:t>
            </a: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0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endParaRPr lang="ru-RU" altLang="ru-RU" sz="2000" dirty="0">
              <a:latin typeface="+mn-lt"/>
            </a:endParaRPr>
          </a:p>
          <a:p>
            <a:pPr algn="just" eaLnBrk="1" hangingPunct="1">
              <a:spcBef>
                <a:spcPts val="0"/>
              </a:spcBef>
              <a:buNone/>
            </a:pPr>
            <a:r>
              <a:rPr lang="ru-RU" altLang="ru-RU" sz="2000" dirty="0">
                <a:latin typeface="+mn-lt"/>
              </a:rPr>
              <a:t>Впервые эти квадраты появились в Китае, где им и была приписана некоторая «магическая сила».</a:t>
            </a:r>
            <a:endParaRPr lang="en-US" altLang="ru-RU" sz="2000" dirty="0">
              <a:latin typeface="+mn-lt"/>
            </a:endParaRPr>
          </a:p>
          <a:p>
            <a:pPr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None/>
              <a:defRPr/>
            </a:pPr>
            <a:endParaRPr lang="ru-RU" altLang="ru-RU" sz="2000" dirty="0">
              <a:latin typeface="+mn-lt"/>
              <a:cs typeface="Arial" panose="020B0604020202020204" pitchFamily="34" charset="0"/>
            </a:endParaRPr>
          </a:p>
          <a:p>
            <a:pPr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None/>
              <a:defRPr/>
            </a:pPr>
            <a:endParaRPr lang="ru-RU" altLang="ru-RU" sz="2000" dirty="0">
              <a:latin typeface="+mn-lt"/>
              <a:cs typeface="Arial" panose="020B0604020202020204" pitchFamily="34" charset="0"/>
            </a:endParaRPr>
          </a:p>
          <a:p>
            <a:pPr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ru-RU" altLang="ru-RU" sz="2000" dirty="0">
                <a:latin typeface="+mn-lt"/>
              </a:rPr>
              <a:t>Магический квадрат Ло Шу на панцире черепахи.</a:t>
            </a:r>
          </a:p>
        </p:txBody>
      </p:sp>
    </p:spTree>
    <p:extLst>
      <p:ext uri="{BB962C8B-B14F-4D97-AF65-F5344CB8AC3E}">
        <p14:creationId xmlns:p14="http://schemas.microsoft.com/office/powerpoint/2010/main" val="399519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B3CBA12-4B6B-4ADF-A39F-304F532365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Магические квадраты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2B9AB38-CD85-4BCC-B626-0562B25ADD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764704"/>
            <a:ext cx="9144000" cy="1296144"/>
          </a:xfrm>
        </p:spPr>
        <p:txBody>
          <a:bodyPr anchor="t"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ln>
                  <a:noFill/>
                </a:ln>
                <a:solidFill>
                  <a:srgbClr val="FFC000"/>
                </a:solidFill>
                <a:effectLst/>
              </a:rPr>
              <a:t>Особенности шифра: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</a:rPr>
              <a:t>Открытый текст вписывается в квадрат по приведенной в ячейках нумерации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выписывания строго слева-направо сверху-вниз;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000" dirty="0">
              <a:ln>
                <a:noFill/>
              </a:ln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ln>
                  <a:noFill/>
                </a:ln>
                <a:effectLst/>
              </a:rPr>
              <a:t>Ключ – </a:t>
            </a:r>
            <a:r>
              <a:rPr lang="ru-RU" altLang="ru-RU" sz="2000" dirty="0">
                <a:ln>
                  <a:noFill/>
                </a:ln>
                <a:solidFill>
                  <a:srgbClr val="FF6600"/>
                </a:solidFill>
                <a:effectLst/>
              </a:rPr>
              <a:t>магический квадрат</a:t>
            </a:r>
            <a:r>
              <a:rPr lang="ru-RU" altLang="ru-RU" sz="2000" dirty="0">
                <a:ln>
                  <a:noFill/>
                </a:ln>
                <a:effectLst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2000" dirty="0">
              <a:ln>
                <a:noFill/>
              </a:ln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ln>
                  <a:noFill/>
                </a:ln>
                <a:effectLst/>
              </a:rPr>
              <a:t>Открытый текст – </a:t>
            </a:r>
            <a:r>
              <a:rPr lang="ru-RU" altLang="ru-RU" sz="2000" dirty="0">
                <a:solidFill>
                  <a:srgbClr val="92D050"/>
                </a:solidFill>
                <a:cs typeface="Arial" panose="020B0604020202020204" pitchFamily="34" charset="0"/>
              </a:rPr>
              <a:t>АБРАМОВ</a:t>
            </a:r>
            <a:r>
              <a:rPr lang="en-US" altLang="ru-RU" sz="2000" dirty="0">
                <a:solidFill>
                  <a:srgbClr val="92D050"/>
                </a:solidFill>
                <a:cs typeface="Arial" panose="020B0604020202020204" pitchFamily="34" charset="0"/>
              </a:rPr>
              <a:t>+</a:t>
            </a:r>
            <a:r>
              <a:rPr lang="ru-RU" altLang="ru-RU" sz="2000" dirty="0">
                <a:solidFill>
                  <a:srgbClr val="92D050"/>
                </a:solidFill>
                <a:cs typeface="Arial" panose="020B0604020202020204" pitchFamily="34" charset="0"/>
              </a:rPr>
              <a:t>ДЯДИНА</a:t>
            </a:r>
            <a:r>
              <a:rPr lang="ru-RU" altLang="ru-RU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altLang="ru-RU" sz="2000" dirty="0">
              <a:ln>
                <a:noFill/>
              </a:ln>
              <a:effectLst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64452D5-332F-44D4-8CED-BD392121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7232"/>
            <a:ext cx="914400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Шифрограмма </a:t>
            </a:r>
            <a:r>
              <a:rPr lang="ru-RU" altLang="ru-RU" sz="2000" dirty="0">
                <a:ln>
                  <a:noFill/>
                </a:ln>
                <a:effectLst/>
              </a:rPr>
              <a:t>–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.РБНМЯД+ДОВИА.АА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ts val="0"/>
              </a:spcBef>
              <a:buFontTx/>
              <a:buChar char="-"/>
              <a:defRPr/>
            </a:pPr>
            <a:endParaRPr lang="ru-RU" altLang="ru-RU" sz="2000" dirty="0"/>
          </a:p>
          <a:p>
            <a:pPr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6A4F730-5E52-440A-BE7E-BEB21C9595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7624" y="3284984"/>
          <a:ext cx="2592000" cy="2016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412113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7513132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39995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9854746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656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49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263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7642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61A00F1-27B7-4026-B066-E7C2B6C3BD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64088" y="3284984"/>
          <a:ext cx="2592000" cy="2016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8412113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97513132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399952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9854746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Б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Н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656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М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Д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49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Д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О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263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А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76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480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3EF2447-7F21-494E-8DBF-6597A54077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Шифры множественной перестановки.</a:t>
            </a:r>
            <a:b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 двойной перестановки</a:t>
            </a: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047DA24-B042-4F83-B97D-667C7A2C0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076311"/>
            <a:ext cx="9144000" cy="2010381"/>
          </a:xfrm>
          <a:noFill/>
        </p:spPr>
        <p:txBody>
          <a:bodyPr anchor="t">
            <a:noAutofit/>
          </a:bodyPr>
          <a:lstStyle/>
          <a:p>
            <a:pPr algn="just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ln>
                  <a:noFill/>
                </a:ln>
                <a:effectLst/>
              </a:rPr>
              <a:t>Ключ:</a:t>
            </a:r>
          </a:p>
          <a:p>
            <a:pPr marL="342900" marR="0" lvl="0" indent="-342900" algn="just" defTabSz="3429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размеры таблицы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4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4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 defTabSz="3429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ru-RU" altLang="ru-RU" sz="2000" dirty="0">
                <a:ln>
                  <a:noFill/>
                </a:ln>
                <a:effectLst/>
              </a:rPr>
              <a:t>нумерация столбцов и строк;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вписывания</a:t>
            </a:r>
            <a:r>
              <a:rPr lang="en-US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– </a:t>
            </a:r>
            <a:r>
              <a:rPr lang="ru-RU" altLang="ru-RU" sz="20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слева-направо сверху-вниз;</a:t>
            </a:r>
          </a:p>
          <a:p>
            <a:pPr marL="342900" indent="-34290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маршрут выписывания </a:t>
            </a:r>
            <a:r>
              <a:rPr lang="ru-RU" altLang="ru-RU" sz="2000" dirty="0">
                <a:ln>
                  <a:noFill/>
                </a:ln>
                <a:solidFill>
                  <a:srgbClr val="FF6600"/>
                </a:solidFill>
                <a:effectLst/>
                <a:cs typeface="Arial" panose="020B0604020202020204" pitchFamily="34" charset="0"/>
              </a:rPr>
              <a:t>– сверху-вниз слева-направо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.</a:t>
            </a:r>
          </a:p>
          <a:p>
            <a:pPr lvl="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endParaRPr lang="ru-RU" altLang="ru-RU" sz="2000" dirty="0">
              <a:ln>
                <a:noFill/>
              </a:ln>
              <a:cs typeface="Arial" panose="020B0604020202020204" pitchFamily="34" charset="0"/>
            </a:endParaRPr>
          </a:p>
          <a:p>
            <a:pPr lvl="0" algn="just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ru-RU" altLang="ru-RU" sz="2000" dirty="0">
                <a:ln>
                  <a:noFill/>
                </a:ln>
                <a:cs typeface="Arial" panose="020B0604020202020204" pitchFamily="34" charset="0"/>
              </a:rPr>
              <a:t>Открытый текст 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–</a:t>
            </a:r>
            <a:r>
              <a:rPr lang="ru-RU" altLang="ru-RU" sz="2000" dirty="0">
                <a:ln>
                  <a:noFill/>
                </a:ln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n>
                  <a:noFill/>
                </a:ln>
                <a:solidFill>
                  <a:srgbClr val="92D050"/>
                </a:solidFill>
                <a:cs typeface="Arial" panose="020B0604020202020204" pitchFamily="34" charset="0"/>
              </a:rPr>
              <a:t>АБРАМОВ+ДЯДИНА</a:t>
            </a:r>
            <a:r>
              <a:rPr lang="ru-RU" altLang="ru-RU" sz="2000" dirty="0">
                <a:ln>
                  <a:noFill/>
                </a:ln>
                <a:cs typeface="Arial" panose="020B0604020202020204" pitchFamily="34" charset="0"/>
              </a:rPr>
              <a:t>.</a:t>
            </a:r>
            <a:endParaRPr lang="ru-RU" altLang="ru-RU" sz="2000" dirty="0">
              <a:ln>
                <a:noFill/>
              </a:ln>
              <a:effectLst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1B5BAF0-D2A8-448C-8D03-C45363BC5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2524"/>
            <a:ext cx="9144000" cy="52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342900" eaLnBrk="1" fontAlgn="base" hangingPunct="1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ru-RU" altLang="ru-RU" sz="2000" dirty="0">
                <a:cs typeface="Arial" panose="020B0604020202020204" pitchFamily="34" charset="0"/>
              </a:rPr>
              <a:t>Шифрограмма </a:t>
            </a:r>
            <a:r>
              <a:rPr lang="ru-RU" altLang="ru-RU" sz="2000" dirty="0">
                <a:ln>
                  <a:noFill/>
                </a:ln>
                <a:effectLst/>
                <a:cs typeface="Arial" panose="020B0604020202020204" pitchFamily="34" charset="0"/>
              </a:rPr>
              <a:t>–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ОАБЯ+_АИВ_РДМНАД</a:t>
            </a:r>
            <a:r>
              <a:rPr lang="ru-RU" altLang="ru-RU" sz="2000" dirty="0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22A12D4-D69E-4F5B-8F10-F10E572010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334" y="3185967"/>
          <a:ext cx="8823331" cy="31233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60499">
                  <a:extLst>
                    <a:ext uri="{9D8B030D-6E8A-4147-A177-3AD203B41FA5}">
                      <a16:colId xmlns:a16="http://schemas.microsoft.com/office/drawing/2014/main" val="2261823274"/>
                    </a:ext>
                  </a:extLst>
                </a:gridCol>
                <a:gridCol w="760499">
                  <a:extLst>
                    <a:ext uri="{9D8B030D-6E8A-4147-A177-3AD203B41FA5}">
                      <a16:colId xmlns:a16="http://schemas.microsoft.com/office/drawing/2014/main" val="4022928566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07370413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355492523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414845391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865537376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042443352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68530283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98482486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12326258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58059952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130999125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06266326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503375740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4191164068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37493935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83951867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10631954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816938407"/>
                    </a:ext>
                  </a:extLst>
                </a:gridCol>
              </a:tblGrid>
              <a:tr h="269022">
                <a:tc rowSpan="6">
                  <a:txBody>
                    <a:bodyPr/>
                    <a:lstStyle/>
                    <a:p>
                      <a:pPr marL="1809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Маршрут вписывания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29494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59502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84163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99700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1265"/>
                  </a:ext>
                </a:extLst>
              </a:tr>
              <a:tr h="53804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Исходная таблица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Перестановка столбцов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Перестановка строк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67341"/>
                  </a:ext>
                </a:extLst>
              </a:tr>
              <a:tr h="482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44792"/>
                  </a:ext>
                </a:extLst>
              </a:tr>
              <a:tr h="757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3619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Маршрут выписывания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84347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A1444BD-AD66-4896-8E4A-E586DA36340D}"/>
              </a:ext>
            </a:extLst>
          </p:cNvPr>
          <p:cNvGrpSpPr/>
          <p:nvPr/>
        </p:nvGrpSpPr>
        <p:grpSpPr>
          <a:xfrm>
            <a:off x="827584" y="3594341"/>
            <a:ext cx="720080" cy="792088"/>
            <a:chOff x="2843808" y="2348880"/>
            <a:chExt cx="936104" cy="1179346"/>
          </a:xfrm>
        </p:grpSpPr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9326960-70CD-426A-B3AB-0CB67D2A28A1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2348880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D6085741-5D48-4956-997E-6B5A9249A940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2741995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E6CE565C-4CF2-41CB-8369-EFFFC1EB23EF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135110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EC3E5044-F713-473E-843F-A9AEA4F72438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528226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7483A522-ACC1-42D5-84BA-E551A0B65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2794553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1EC9B2F6-5277-474B-AF6B-AFC82A3A9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3187668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585C0399-58E1-4EA2-AEEE-F82B800B41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2418997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FAB0246-66A6-49AF-86CD-49948D2A7258}"/>
              </a:ext>
            </a:extLst>
          </p:cNvPr>
          <p:cNvGrpSpPr/>
          <p:nvPr/>
        </p:nvGrpSpPr>
        <p:grpSpPr>
          <a:xfrm>
            <a:off x="7524328" y="5034501"/>
            <a:ext cx="1260000" cy="720080"/>
            <a:chOff x="7289651" y="4931291"/>
            <a:chExt cx="1598577" cy="828003"/>
          </a:xfrm>
        </p:grpSpPr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CCD4F6AB-E046-4545-9BED-F1B8F785B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269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486BCEC2-8FCA-4910-AFE7-AFB3FFDB326B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51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9FCD2BC3-50A0-4B8E-BA6B-AB8731EC74A5}"/>
                </a:ext>
              </a:extLst>
            </p:cNvPr>
            <p:cNvCxnSpPr>
              <a:cxnSpLocks/>
            </p:cNvCxnSpPr>
            <p:nvPr/>
          </p:nvCxnSpPr>
          <p:spPr>
            <a:xfrm>
              <a:off x="7822509" y="4931291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BEBA623A-DB78-4820-8969-4B9987B13C17}"/>
                </a:ext>
              </a:extLst>
            </p:cNvPr>
            <p:cNvCxnSpPr>
              <a:cxnSpLocks/>
            </p:cNvCxnSpPr>
            <p:nvPr/>
          </p:nvCxnSpPr>
          <p:spPr>
            <a:xfrm>
              <a:off x="8355369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4F932FC3-73D5-4BC9-8AD7-0F6875EF0D2B}"/>
                </a:ext>
              </a:extLst>
            </p:cNvPr>
            <p:cNvCxnSpPr>
              <a:cxnSpLocks/>
            </p:cNvCxnSpPr>
            <p:nvPr/>
          </p:nvCxnSpPr>
          <p:spPr>
            <a:xfrm>
              <a:off x="8888228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2D250B9-4B82-45FB-A5EE-9AF04C8FC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6127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48BBF1DD-6740-405F-BB88-1687DF55B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9688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0075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BCBC954-9784-4E78-8155-D7B3B4BB88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Шифры множественной перестановки.</a:t>
            </a:r>
            <a:b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Эквивалентная замена шифра двойной перестановки шифром простой одинарной перестановки.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8182A90-BCC5-430F-A291-9538AD221C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44987"/>
            <a:ext cx="9144000" cy="383764"/>
          </a:xfrm>
          <a:noFill/>
        </p:spPr>
        <p:txBody>
          <a:bodyPr anchor="t"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800">
                <a:ln>
                  <a:noFill/>
                </a:ln>
                <a:effectLst/>
              </a:rPr>
              <a:t>Шифр двойной перестановки.</a:t>
            </a:r>
            <a:endParaRPr lang="ru-RU" altLang="ru-RU" sz="1800" dirty="0">
              <a:ln>
                <a:noFill/>
              </a:ln>
              <a:effectLst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B360B00-DA0C-45C6-AD21-B837462B2D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338" y="5247988"/>
          <a:ext cx="8823328" cy="14213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1458">
                  <a:extLst>
                    <a:ext uri="{9D8B030D-6E8A-4147-A177-3AD203B41FA5}">
                      <a16:colId xmlns:a16="http://schemas.microsoft.com/office/drawing/2014/main" val="2840259108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4032610920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1026757919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1457359275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4151037638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2734587040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3296945888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276755800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2376525023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3370605358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209629833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1857717538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4115798202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3053034631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2192633607"/>
                    </a:ext>
                  </a:extLst>
                </a:gridCol>
                <a:gridCol w="551458">
                  <a:extLst>
                    <a:ext uri="{9D8B030D-6E8A-4147-A177-3AD203B41FA5}">
                      <a16:colId xmlns:a16="http://schemas.microsoft.com/office/drawing/2014/main" val="738187895"/>
                    </a:ext>
                  </a:extLst>
                </a:gridCol>
              </a:tblGrid>
              <a:tr h="3553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79489"/>
                  </a:ext>
                </a:extLst>
              </a:tr>
              <a:tr h="355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54021"/>
                  </a:ext>
                </a:extLst>
              </a:tr>
              <a:tr h="355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50162"/>
                  </a:ext>
                </a:extLst>
              </a:tr>
              <a:tr h="355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221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01A5653-CC7F-40E8-A316-9C8A3D1202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334" y="1599324"/>
          <a:ext cx="8823331" cy="31233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60499">
                  <a:extLst>
                    <a:ext uri="{9D8B030D-6E8A-4147-A177-3AD203B41FA5}">
                      <a16:colId xmlns:a16="http://schemas.microsoft.com/office/drawing/2014/main" val="2261823274"/>
                    </a:ext>
                  </a:extLst>
                </a:gridCol>
                <a:gridCol w="760499">
                  <a:extLst>
                    <a:ext uri="{9D8B030D-6E8A-4147-A177-3AD203B41FA5}">
                      <a16:colId xmlns:a16="http://schemas.microsoft.com/office/drawing/2014/main" val="4022928566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07370413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355492523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414845391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865537376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042443352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68530283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98482486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12326258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58059952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130999125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06266326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503375740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4191164068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37493935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839518677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210631954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816938407"/>
                    </a:ext>
                  </a:extLst>
                </a:gridCol>
              </a:tblGrid>
              <a:tr h="269022">
                <a:tc rowSpan="6">
                  <a:txBody>
                    <a:bodyPr/>
                    <a:lstStyle/>
                    <a:p>
                      <a:pPr marL="1809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Маршрут вписывания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29494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59502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284163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99700"/>
                  </a:ext>
                </a:extLst>
              </a:tr>
              <a:tr h="26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_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</a:rPr>
                        <a:t>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1265"/>
                  </a:ext>
                </a:extLst>
              </a:tr>
              <a:tr h="53804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Исходная таблица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Перестановка столбцов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Перестановка строк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67341"/>
                  </a:ext>
                </a:extLst>
              </a:tr>
              <a:tr h="4829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44792"/>
                  </a:ext>
                </a:extLst>
              </a:tr>
              <a:tr h="757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36195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Маршрут выписывания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84347"/>
                  </a:ext>
                </a:extLst>
              </a:tr>
            </a:tbl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9EA3AFB-C226-4082-934C-7923EB974E1F}"/>
              </a:ext>
            </a:extLst>
          </p:cNvPr>
          <p:cNvGrpSpPr/>
          <p:nvPr/>
        </p:nvGrpSpPr>
        <p:grpSpPr>
          <a:xfrm>
            <a:off x="827584" y="2007698"/>
            <a:ext cx="720080" cy="792088"/>
            <a:chOff x="2843808" y="2348880"/>
            <a:chExt cx="936104" cy="1179346"/>
          </a:xfrm>
        </p:grpSpPr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3931A4B5-CFE6-4B82-A7D3-5D4025BECF8C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2348880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E2D3544B-BB36-4990-888C-714472505BC0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2741995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C375330D-320F-43B0-88C6-871C5014D3D3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135110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04BA7B18-7746-4696-843B-0277D4D68C2F}"/>
                </a:ext>
              </a:extLst>
            </p:cNvPr>
            <p:cNvCxnSpPr>
              <a:cxnSpLocks/>
            </p:cNvCxnSpPr>
            <p:nvPr/>
          </p:nvCxnSpPr>
          <p:spPr>
            <a:xfrm>
              <a:off x="2843808" y="3528226"/>
              <a:ext cx="936104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99FE540E-0934-433C-A9F3-1BF2A5B33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2794553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4A9F0E84-9C83-413C-BCF1-C3D71F176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3187668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0553EC2C-F62A-4CA7-824C-4ADCC8BEDF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9154" y="2418997"/>
              <a:ext cx="720080" cy="28800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D65D7C7-02F9-4873-87F4-604DD2548FB4}"/>
              </a:ext>
            </a:extLst>
          </p:cNvPr>
          <p:cNvGrpSpPr/>
          <p:nvPr/>
        </p:nvGrpSpPr>
        <p:grpSpPr>
          <a:xfrm>
            <a:off x="7524328" y="3447858"/>
            <a:ext cx="1260000" cy="720080"/>
            <a:chOff x="7289651" y="4931291"/>
            <a:chExt cx="1598577" cy="828003"/>
          </a:xfrm>
        </p:grpSpPr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044521AE-C369-4B36-88F7-F560EFB71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269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4B98021A-E967-4C17-A768-A00BE1C0C3C1}"/>
                </a:ext>
              </a:extLst>
            </p:cNvPr>
            <p:cNvCxnSpPr>
              <a:cxnSpLocks/>
            </p:cNvCxnSpPr>
            <p:nvPr/>
          </p:nvCxnSpPr>
          <p:spPr>
            <a:xfrm>
              <a:off x="7289651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B4A7D48D-7441-4648-B3E7-820B5E8BE321}"/>
                </a:ext>
              </a:extLst>
            </p:cNvPr>
            <p:cNvCxnSpPr>
              <a:cxnSpLocks/>
            </p:cNvCxnSpPr>
            <p:nvPr/>
          </p:nvCxnSpPr>
          <p:spPr>
            <a:xfrm>
              <a:off x="7822509" y="4931291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91B0DD1D-F2D5-4A4E-ABFA-2C3C09CBA207}"/>
                </a:ext>
              </a:extLst>
            </p:cNvPr>
            <p:cNvCxnSpPr>
              <a:cxnSpLocks/>
            </p:cNvCxnSpPr>
            <p:nvPr/>
          </p:nvCxnSpPr>
          <p:spPr>
            <a:xfrm>
              <a:off x="8355369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1A89A8A7-3579-4807-A94A-262AD3267D6E}"/>
                </a:ext>
              </a:extLst>
            </p:cNvPr>
            <p:cNvCxnSpPr>
              <a:cxnSpLocks/>
            </p:cNvCxnSpPr>
            <p:nvPr/>
          </p:nvCxnSpPr>
          <p:spPr>
            <a:xfrm>
              <a:off x="8888228" y="4931294"/>
              <a:ext cx="0" cy="828000"/>
            </a:xfrm>
            <a:prstGeom prst="straightConnector1">
              <a:avLst/>
            </a:prstGeom>
            <a:ln>
              <a:solidFill>
                <a:srgbClr val="FFFF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1986C740-B316-4471-8E79-ED36243D5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6127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3F0EFDCC-7FA6-4EB8-94C9-4EE516CC9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9688" y="5004855"/>
              <a:ext cx="335631" cy="580940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3">
            <a:extLst>
              <a:ext uri="{FF2B5EF4-FFF2-40B4-BE49-F238E27FC236}">
                <a16:creationId xmlns:a16="http://schemas.microsoft.com/office/drawing/2014/main" id="{6A5387ED-47BB-4515-AD85-6AF811F58A6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852123"/>
            <a:ext cx="9144000" cy="383764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72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57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None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>
                <a:ln>
                  <a:noFill/>
                </a:ln>
                <a:effectLst/>
              </a:rPr>
              <a:t>Шифр простой одинарной перестановки.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301141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термины и определения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96752"/>
            <a:ext cx="9144000" cy="6021387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effectLst/>
              </a:rPr>
              <a:t>Ключ</a:t>
            </a:r>
            <a:r>
              <a:rPr lang="ru-RU" sz="19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1900" dirty="0">
                <a:effectLst/>
              </a:rPr>
              <a:t>– переменный параметр шифра, обеспечивающий выбор одного преобразования из совокупности всевозможных для данного алгоритма и сообщения.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effectLst/>
              </a:rPr>
              <a:t>Ключ</a:t>
            </a:r>
            <a:r>
              <a:rPr lang="ru-RU" sz="1900" dirty="0">
                <a:effectLst/>
              </a:rPr>
              <a:t> – минимально необходимая информация (за исключением сообщения, алфавитов и алгоритма), используемая для зашифрования и дешифрования сообщений.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/>
              </a:rPr>
              <a:t>Процессы зашифрования и дешифрования: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effectLst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900" dirty="0">
                <a:effectLst/>
              </a:rPr>
              <a:t>f(</a:t>
            </a:r>
            <a:r>
              <a:rPr lang="en-US" sz="1900" dirty="0">
                <a:effectLst/>
              </a:rPr>
              <a:t>P</a:t>
            </a:r>
            <a:r>
              <a:rPr lang="ru-RU" sz="1900" dirty="0">
                <a:effectLst/>
              </a:rPr>
              <a:t>, k</a:t>
            </a:r>
            <a:r>
              <a:rPr lang="en-US" sz="1900" baseline="-25000" dirty="0">
                <a:effectLst/>
              </a:rPr>
              <a:t>1</a:t>
            </a:r>
            <a:r>
              <a:rPr lang="ru-RU" sz="1900" dirty="0">
                <a:effectLst/>
              </a:rPr>
              <a:t>) = </a:t>
            </a:r>
            <a:r>
              <a:rPr lang="en-US" sz="1900" dirty="0">
                <a:effectLst/>
              </a:rPr>
              <a:t>C</a:t>
            </a:r>
            <a:r>
              <a:rPr lang="ru-RU" sz="1900" dirty="0">
                <a:effectLst/>
              </a:rPr>
              <a:t>,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900" dirty="0">
                <a:effectLst/>
              </a:rPr>
              <a:t>g(</a:t>
            </a:r>
            <a:r>
              <a:rPr lang="en-US" sz="1900" dirty="0">
                <a:effectLst/>
              </a:rPr>
              <a:t>C</a:t>
            </a:r>
            <a:r>
              <a:rPr lang="ru-RU" sz="1900" dirty="0">
                <a:effectLst/>
              </a:rPr>
              <a:t>, k</a:t>
            </a:r>
            <a:r>
              <a:rPr lang="en-US" sz="1900" baseline="-25000" dirty="0">
                <a:effectLst/>
              </a:rPr>
              <a:t>2</a:t>
            </a:r>
            <a:r>
              <a:rPr lang="ru-RU" sz="1900" dirty="0">
                <a:effectLst/>
              </a:rPr>
              <a:t>) = </a:t>
            </a:r>
            <a:r>
              <a:rPr lang="en-US" sz="1900" dirty="0">
                <a:effectLst/>
              </a:rPr>
              <a:t>P</a:t>
            </a:r>
            <a:r>
              <a:rPr lang="ru-RU" sz="1900" dirty="0">
                <a:effectLst/>
              </a:rPr>
              <a:t>,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/>
              </a:rPr>
              <a:t>где </a:t>
            </a:r>
            <a:r>
              <a:rPr lang="en-US" sz="1900" dirty="0">
                <a:effectLst/>
              </a:rPr>
              <a:t>P</a:t>
            </a:r>
            <a:r>
              <a:rPr lang="ru-RU" sz="1900" dirty="0">
                <a:effectLst/>
              </a:rPr>
              <a:t>	– открытый текст; </a:t>
            </a:r>
          </a:p>
          <a:p>
            <a:pPr indent="36195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effectLst/>
              </a:rPr>
              <a:t>C</a:t>
            </a:r>
            <a:r>
              <a:rPr lang="ru-RU" sz="1900" dirty="0">
                <a:effectLst/>
              </a:rPr>
              <a:t>	– шифрограмма; </a:t>
            </a:r>
          </a:p>
          <a:p>
            <a:pPr indent="36195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/>
              </a:rPr>
              <a:t>f	– алгоритм зашифрования; </a:t>
            </a:r>
          </a:p>
          <a:p>
            <a:pPr indent="36195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/>
              </a:rPr>
              <a:t>g	– алгоритм дешифрования; </a:t>
            </a:r>
          </a:p>
          <a:p>
            <a:pPr indent="36195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/>
              </a:rPr>
              <a:t>k</a:t>
            </a:r>
            <a:r>
              <a:rPr lang="ru-RU" sz="1900" baseline="-25000" dirty="0">
                <a:effectLst/>
              </a:rPr>
              <a:t>1</a:t>
            </a:r>
            <a:r>
              <a:rPr lang="ru-RU" sz="1900" dirty="0">
                <a:effectLst/>
              </a:rPr>
              <a:t>	– ключ зашифрования, известный отправителю; </a:t>
            </a:r>
          </a:p>
          <a:p>
            <a:pPr indent="36195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/>
              </a:rPr>
              <a:t>k</a:t>
            </a:r>
            <a:r>
              <a:rPr lang="ru-RU" sz="1900" baseline="-25000" dirty="0">
                <a:effectLst/>
              </a:rPr>
              <a:t>2</a:t>
            </a:r>
            <a:r>
              <a:rPr lang="ru-RU" sz="1900" dirty="0">
                <a:effectLst/>
              </a:rPr>
              <a:t>	– ключ дешифрования, известный адресату.</a:t>
            </a:r>
          </a:p>
        </p:txBody>
      </p:sp>
    </p:spTree>
    <p:extLst>
      <p:ext uri="{BB962C8B-B14F-4D97-AF65-F5344CB8AC3E}">
        <p14:creationId xmlns:p14="http://schemas.microsoft.com/office/powerpoint/2010/main" val="2211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развития криптографии: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81075"/>
            <a:ext cx="9144000" cy="4032101"/>
          </a:xfrm>
          <a:noFill/>
        </p:spPr>
        <p:txBody>
          <a:bodyPr anchor="ctr">
            <a:normAutofit/>
          </a:bodyPr>
          <a:lstStyle/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3200" dirty="0">
                <a:effectLst/>
                <a:cs typeface="Arial" panose="020B0604020202020204" pitchFamily="34" charset="0"/>
              </a:rPr>
              <a:t>наивная (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...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–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 XIV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век);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32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3200" dirty="0">
                <a:effectLst/>
                <a:cs typeface="Arial" panose="020B0604020202020204" pitchFamily="34" charset="0"/>
              </a:rPr>
              <a:t>формальная (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XV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век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 –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середина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 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XX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века);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32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3200" dirty="0">
                <a:effectLst/>
                <a:cs typeface="Arial" panose="020B0604020202020204" pitchFamily="34" charset="0"/>
              </a:rPr>
              <a:t>математическая 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(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середина 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XX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века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 – 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…</a:t>
            </a:r>
            <a:r>
              <a:rPr lang="en-US" altLang="ru-RU" sz="3200" dirty="0">
                <a:effectLst/>
                <a:cs typeface="Arial" panose="020B0604020202020204" pitchFamily="34" charset="0"/>
              </a:rPr>
              <a:t>)</a:t>
            </a:r>
            <a:r>
              <a:rPr lang="ru-RU" altLang="ru-RU" sz="3200" dirty="0">
                <a:effectLst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3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752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Наивная криптография</a:t>
            </a:r>
            <a: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Древний Египет.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573462"/>
            <a:ext cx="3779912" cy="7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 err="1"/>
              <a:t>Розеттский</a:t>
            </a:r>
            <a:r>
              <a:rPr lang="ru-RU" altLang="ru-RU" sz="2800" dirty="0"/>
              <a:t> камень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/>
              <a:t>(196 г. до н.э.)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33331"/>
            <a:ext cx="4824536" cy="54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1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752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Наивная криптография.</a:t>
            </a:r>
            <a:b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Шифровальные устройства.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80357"/>
            <a:ext cx="9144000" cy="792162"/>
          </a:xfrm>
          <a:noFill/>
        </p:spPr>
        <p:txBody>
          <a:bodyPr anchor="ctr"/>
          <a:lstStyle/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 err="1">
                <a:effectLst/>
                <a:cs typeface="Arial" panose="020B0604020202020204" pitchFamily="34" charset="0"/>
              </a:rPr>
              <a:t>Сцитала</a:t>
            </a:r>
            <a:r>
              <a:rPr lang="ru-RU" altLang="ru-RU" sz="2400" dirty="0">
                <a:effectLst/>
                <a:cs typeface="Arial" panose="020B0604020202020204" pitchFamily="34" charset="0"/>
              </a:rPr>
              <a:t> (</a:t>
            </a:r>
            <a:r>
              <a:rPr lang="en-US" altLang="ru-RU" sz="2400" dirty="0">
                <a:effectLst/>
                <a:cs typeface="Arial" panose="020B0604020202020204" pitchFamily="34" charset="0"/>
              </a:rPr>
              <a:t>VII </a:t>
            </a:r>
            <a:r>
              <a:rPr lang="ru-RU" altLang="ru-RU" sz="2400" dirty="0">
                <a:effectLst/>
                <a:cs typeface="Arial" panose="020B0604020202020204" pitchFamily="34" charset="0"/>
              </a:rPr>
              <a:t>в. до н.э.)</a:t>
            </a:r>
          </a:p>
        </p:txBody>
      </p:sp>
      <p:pic>
        <p:nvPicPr>
          <p:cNvPr id="6148" name="Picture 4" descr="800px-Skyt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456202" cy="197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715388"/>
            <a:ext cx="9144000" cy="4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defTabSz="342900" eaLnBrk="1" fontAlgn="base" hangingPunct="1">
              <a:spcBef>
                <a:spcPts val="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Диск Энея </a:t>
            </a:r>
            <a:r>
              <a:rPr lang="ru-RU" altLang="ru-RU" sz="2400" dirty="0">
                <a:effectLst/>
                <a:cs typeface="Arial" panose="020B0604020202020204" pitchFamily="34" charset="0"/>
              </a:rPr>
              <a:t>(</a:t>
            </a:r>
            <a:r>
              <a:rPr lang="en-US" altLang="ru-RU" sz="2400" dirty="0">
                <a:effectLst/>
                <a:cs typeface="Arial" panose="020B0604020202020204" pitchFamily="34" charset="0"/>
              </a:rPr>
              <a:t>IV </a:t>
            </a:r>
            <a:r>
              <a:rPr lang="ru-RU" altLang="ru-RU" sz="2400" dirty="0">
                <a:effectLst/>
                <a:cs typeface="Arial" panose="020B0604020202020204" pitchFamily="34" charset="0"/>
              </a:rPr>
              <a:t>в. до н.э.)</a:t>
            </a:r>
            <a:endParaRPr lang="ru-RU" altLang="ru-RU" sz="2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23DE44-88A9-D740-34DB-F9B44AC7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2600"/>
            <a:ext cx="4442152" cy="36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noFill/>
          <a:ln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Формальная криптография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513"/>
            <a:ext cx="9144000" cy="3600623"/>
          </a:xfrm>
          <a:noFill/>
        </p:spPr>
        <p:txBody>
          <a:bodyPr anchor="ctr">
            <a:normAutofit/>
          </a:bodyPr>
          <a:lstStyle/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шифры многозначной замены</a:t>
            </a:r>
            <a:r>
              <a:rPr lang="en-US" altLang="ru-RU" sz="2800" dirty="0">
                <a:effectLst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effectLst/>
                <a:cs typeface="Arial" panose="020B0604020202020204" pitchFamily="34" charset="0"/>
              </a:rPr>
              <a:t>(</a:t>
            </a:r>
            <a:r>
              <a:rPr lang="ru-RU" altLang="ru-RU" sz="2800" dirty="0" err="1">
                <a:effectLst/>
                <a:cs typeface="Arial" panose="020B0604020202020204" pitchFamily="34" charset="0"/>
              </a:rPr>
              <a:t>омофонические</a:t>
            </a:r>
            <a:r>
              <a:rPr lang="ru-RU" altLang="ru-RU" sz="2800" dirty="0">
                <a:effectLst/>
                <a:cs typeface="Arial" panose="020B0604020202020204" pitchFamily="34" charset="0"/>
              </a:rPr>
              <a:t> и </a:t>
            </a:r>
            <a:r>
              <a:rPr lang="ru-RU" altLang="ru-RU" sz="2800" dirty="0" err="1">
                <a:effectLst/>
                <a:cs typeface="Arial" panose="020B0604020202020204" pitchFamily="34" charset="0"/>
              </a:rPr>
              <a:t>полиалфавитные</a:t>
            </a:r>
            <a:r>
              <a:rPr lang="ru-RU" altLang="ru-RU" sz="2800" dirty="0">
                <a:effectLst/>
                <a:cs typeface="Arial" panose="020B0604020202020204" pitchFamily="34" charset="0"/>
              </a:rPr>
              <a:t>);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полиграммные шифры;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транспозиционные шифры;</a:t>
            </a: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altLang="ru-RU" sz="2800" dirty="0">
              <a:effectLst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effectLst/>
                <a:cs typeface="Arial" panose="020B0604020202020204" pitchFamily="34" charset="0"/>
              </a:rPr>
              <a:t>роторные машины и машины на цевочных дисках</a:t>
            </a:r>
            <a:r>
              <a:rPr lang="en-US" altLang="ru-RU" sz="2800" dirty="0">
                <a:effectLst/>
                <a:cs typeface="Arial" panose="020B0604020202020204" pitchFamily="34" charset="0"/>
              </a:rPr>
              <a:t>.</a:t>
            </a:r>
            <a:endParaRPr lang="ru-RU" altLang="ru-RU" sz="280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41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AAC7C682B70EB4CBEED5EFAC09F49F2" ma:contentTypeVersion="18" ma:contentTypeDescription="Создание документа." ma:contentTypeScope="" ma:versionID="c30d58c6576528d26120e3094e0b89fc">
  <xsd:schema xmlns:xsd="http://www.w3.org/2001/XMLSchema" xmlns:xs="http://www.w3.org/2001/XMLSchema" xmlns:p="http://schemas.microsoft.com/office/2006/metadata/properties" xmlns:ns3="72d12721-b014-4308-8fd4-522ecb0d9ea8" xmlns:ns4="9fcc7609-c49a-43c3-a691-0045ecca1317" targetNamespace="http://schemas.microsoft.com/office/2006/metadata/properties" ma:root="true" ma:fieldsID="282f92e137c3d935f2d270782e07eaa5" ns3:_="" ns4:_="">
    <xsd:import namespace="72d12721-b014-4308-8fd4-522ecb0d9ea8"/>
    <xsd:import namespace="9fcc7609-c49a-43c3-a691-0045ecca13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12721-b014-4308-8fd4-522ecb0d9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c7609-c49a-43c3-a691-0045ecca1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d12721-b014-4308-8fd4-522ecb0d9ea8" xsi:nil="true"/>
  </documentManagement>
</p:properties>
</file>

<file path=customXml/itemProps1.xml><?xml version="1.0" encoding="utf-8"?>
<ds:datastoreItem xmlns:ds="http://schemas.openxmlformats.org/officeDocument/2006/customXml" ds:itemID="{0B236062-D746-491A-B328-2AE860A0C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12721-b014-4308-8fd4-522ecb0d9ea8"/>
    <ds:schemaRef ds:uri="9fcc7609-c49a-43c3-a691-0045ecca13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D496F-ACC8-4872-A538-81806EA90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32DD1-9B84-404E-92D2-930F7D481EB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2d12721-b014-4308-8fd4-522ecb0d9ea8"/>
    <ds:schemaRef ds:uri="9fcc7609-c49a-43c3-a691-0045ecca1317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</TotalTime>
  <Words>2519</Words>
  <Application>Microsoft Office PowerPoint</Application>
  <PresentationFormat>Экран (4:3)</PresentationFormat>
  <Paragraphs>998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Monotype Corsiva</vt:lpstr>
      <vt:lpstr>Times New Roman</vt:lpstr>
      <vt:lpstr>Verdana</vt:lpstr>
      <vt:lpstr>Wingdings</vt:lpstr>
      <vt:lpstr>Wingdings 2</vt:lpstr>
      <vt:lpstr>Wingdings 3</vt:lpstr>
      <vt:lpstr>Открытая</vt:lpstr>
      <vt:lpstr>Теоретические основы школьного курса информатики</vt:lpstr>
      <vt:lpstr>Основные термины и определения</vt:lpstr>
      <vt:lpstr>Основные термины и определения</vt:lpstr>
      <vt:lpstr>Основные термины и определения</vt:lpstr>
      <vt:lpstr>Основные термины и определения</vt:lpstr>
      <vt:lpstr>Этапы развития криптографии:</vt:lpstr>
      <vt:lpstr>Наивная криптография. Древний Египет.</vt:lpstr>
      <vt:lpstr>Наивная криптография. Шифровальные устройства.</vt:lpstr>
      <vt:lpstr>Формальная криптография</vt:lpstr>
      <vt:lpstr>Формальная криптография</vt:lpstr>
      <vt:lpstr>Формальная криптография</vt:lpstr>
      <vt:lpstr>Формальная криптография</vt:lpstr>
      <vt:lpstr>Формальная криптография</vt:lpstr>
      <vt:lpstr>Формальная криптография</vt:lpstr>
      <vt:lpstr>Формальная криптография</vt:lpstr>
      <vt:lpstr>Математическая криптография</vt:lpstr>
      <vt:lpstr>Математическая криптография</vt:lpstr>
      <vt:lpstr>Математическая криптография</vt:lpstr>
      <vt:lpstr>Математическая криптография</vt:lpstr>
      <vt:lpstr>Математическая криптография</vt:lpstr>
      <vt:lpstr>Математическая криптография</vt:lpstr>
      <vt:lpstr>Шифры перестановки </vt:lpstr>
      <vt:lpstr>Анаграмма</vt:lpstr>
      <vt:lpstr>Анаграмма</vt:lpstr>
      <vt:lpstr>Классификация шифров перестановки</vt:lpstr>
      <vt:lpstr>Шифры одинарной перестановки</vt:lpstr>
      <vt:lpstr>Шифры одинарной перестановки</vt:lpstr>
      <vt:lpstr>Шифр простой одинарной перестановки</vt:lpstr>
      <vt:lpstr>Примеры для решения</vt:lpstr>
      <vt:lpstr>Шифр блочной одинарной перестановки</vt:lpstr>
      <vt:lpstr>Примеры для решения</vt:lpstr>
      <vt:lpstr>Шифры маршрутной перестановки</vt:lpstr>
      <vt:lpstr>Шифр табличной маршрутной перестановки</vt:lpstr>
      <vt:lpstr>Шифр вертикальной перестановки</vt:lpstr>
      <vt:lpstr>Шифр вертикальной перестановки</vt:lpstr>
      <vt:lpstr>Шифр «Перекресток» </vt:lpstr>
      <vt:lpstr>Шифр «Перекресток» </vt:lpstr>
      <vt:lpstr>Шифры с использованием треугольников и трапеций </vt:lpstr>
      <vt:lpstr>Шифр «Поворотная решетка»</vt:lpstr>
      <vt:lpstr>Шифр «Поворотная решетка»</vt:lpstr>
      <vt:lpstr>Магические квадраты</vt:lpstr>
      <vt:lpstr>Магические квадраты</vt:lpstr>
      <vt:lpstr>Шифры множественной перестановки. Шифр двойной перестановки.</vt:lpstr>
      <vt:lpstr>Шифры множественной перестановки. Эквивалентная замена шифра двойной перестановки шифром простой одинарной перестановки.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Кузнецова Елена Михайловна</cp:lastModifiedBy>
  <cp:revision>22</cp:revision>
  <dcterms:created xsi:type="dcterms:W3CDTF">2020-04-10T07:47:15Z</dcterms:created>
  <dcterms:modified xsi:type="dcterms:W3CDTF">2024-11-29T08:53:12Z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0x0101006AAC7C682B70EB4CBEED5EFAC09F49F2</vt:lpwstr>
  </property>
</Properties>
</file>