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6" r:id="rId2"/>
    <p:sldId id="295" r:id="rId3"/>
    <p:sldId id="257" r:id="rId4"/>
    <p:sldId id="267" r:id="rId5"/>
    <p:sldId id="258" r:id="rId6"/>
    <p:sldId id="269" r:id="rId7"/>
    <p:sldId id="321" r:id="rId8"/>
    <p:sldId id="322" r:id="rId9"/>
    <p:sldId id="323" r:id="rId10"/>
    <p:sldId id="324" r:id="rId11"/>
    <p:sldId id="312" r:id="rId12"/>
    <p:sldId id="313" r:id="rId13"/>
    <p:sldId id="314" r:id="rId14"/>
    <p:sldId id="302" r:id="rId15"/>
    <p:sldId id="315" r:id="rId16"/>
    <p:sldId id="316" r:id="rId17"/>
    <p:sldId id="318" r:id="rId18"/>
    <p:sldId id="262" r:id="rId19"/>
    <p:sldId id="325" r:id="rId20"/>
    <p:sldId id="326" r:id="rId21"/>
    <p:sldId id="319" r:id="rId22"/>
    <p:sldId id="320" r:id="rId23"/>
    <p:sldId id="278" r:id="rId24"/>
    <p:sldId id="285" r:id="rId25"/>
    <p:sldId id="279" r:id="rId26"/>
    <p:sldId id="280" r:id="rId27"/>
    <p:sldId id="291" r:id="rId28"/>
    <p:sldId id="294" r:id="rId29"/>
    <p:sldId id="272" r:id="rId30"/>
    <p:sldId id="263" r:id="rId31"/>
    <p:sldId id="273" r:id="rId32"/>
    <p:sldId id="274" r:id="rId33"/>
    <p:sldId id="264" r:id="rId34"/>
    <p:sldId id="265" r:id="rId35"/>
    <p:sldId id="276" r:id="rId36"/>
    <p:sldId id="275"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195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A43A7-217C-4EE8-9D57-DB8C31FF5021}" type="datetimeFigureOut">
              <a:rPr lang="ru-RU" smtClean="0"/>
              <a:t>23.03.2025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5510A-2E7F-4E48-8904-DF5851E0665F}" type="slidenum">
              <a:rPr lang="ru-RU" smtClean="0"/>
              <a:t>‹#›</a:t>
            </a:fld>
            <a:endParaRPr lang="ru-RU"/>
          </a:p>
        </p:txBody>
      </p:sp>
    </p:spTree>
    <p:extLst>
      <p:ext uri="{BB962C8B-B14F-4D97-AF65-F5344CB8AC3E}">
        <p14:creationId xmlns:p14="http://schemas.microsoft.com/office/powerpoint/2010/main" val="429317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imes New Roman" pitchFamily="18" charset="0"/>
            </a:endParaRPr>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pitchFamily="18" charset="0"/>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pitchFamily="18" charset="0"/>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pitchFamily="18" charset="0"/>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10310391-2851-4398-8890-43853E0F4F40}" type="datetimeFigureOut">
              <a:rPr lang="ru-RU" smtClean="0"/>
              <a:pPr/>
              <a:t>23.03.2025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A87F8FD-D709-43A8-BD2D-30B272F8D1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87F8FD-D709-43A8-BD2D-30B272F8D1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87F8FD-D709-43A8-BD2D-30B272F8D19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fld id="{B9404FA0-2AF2-4A2D-AE14-7B3C3BF1B07D}"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66898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87F8FD-D709-43A8-BD2D-30B272F8D19A}"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87F8FD-D709-43A8-BD2D-30B272F8D19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pitchFamily="18" charset="0"/>
            </a:endParaRPr>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87F8FD-D709-43A8-BD2D-30B272F8D19A}"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87F8FD-D709-43A8-BD2D-30B272F8D1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87F8FD-D709-43A8-BD2D-30B272F8D19A}"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310391-2851-4398-8890-43853E0F4F40}" type="datetimeFigureOut">
              <a:rPr lang="ru-RU" smtClean="0"/>
              <a:pPr/>
              <a:t>23.03.2025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87F8FD-D709-43A8-BD2D-30B272F8D1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10310391-2851-4398-8890-43853E0F4F40}" type="datetimeFigureOut">
              <a:rPr lang="ru-RU" smtClean="0"/>
              <a:pPr/>
              <a:t>23.03.2025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87F8FD-D709-43A8-BD2D-30B272F8D1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10310391-2851-4398-8890-43853E0F4F40}" type="datetimeFigureOut">
              <a:rPr lang="ru-RU" smtClean="0"/>
              <a:pPr/>
              <a:t>23.03.2025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A87F8FD-D709-43A8-BD2D-30B272F8D19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pitchFamily="18" charset="0"/>
            </a:endParaRPr>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pitchFamily="18" charset="0"/>
            </a:endParaRPr>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pitchFamily="18" charset="0"/>
            </a:endParaRPr>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pitchFamily="18" charset="0"/>
            </a:endParaRPr>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latin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pitchFamily="18" charset="0"/>
            </a:endParaRPr>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Times New Roman" pitchFamily="18" charset="0"/>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latin typeface="Times New Roman" pitchFamily="18" charset="0"/>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dirty="0"/>
              <a:t>Образец заголовка</a:t>
            </a:r>
            <a:endParaRPr kumimoji="0" lang="en-US" dirty="0"/>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dirty="0"/>
              <a:t>Образец текста</a:t>
            </a:r>
          </a:p>
          <a:p>
            <a:pPr lvl="1" eaLnBrk="1" latinLnBrk="0" hangingPunct="1"/>
            <a:r>
              <a:rPr kumimoji="0" lang="ru-RU" dirty="0"/>
              <a:t>Второй уровень</a:t>
            </a:r>
          </a:p>
          <a:p>
            <a:pPr lvl="2" eaLnBrk="1" latinLnBrk="0" hangingPunct="1"/>
            <a:r>
              <a:rPr kumimoji="0" lang="ru-RU" dirty="0"/>
              <a:t>Третий уровень</a:t>
            </a:r>
          </a:p>
          <a:p>
            <a:pPr lvl="3" eaLnBrk="1" latinLnBrk="0" hangingPunct="1"/>
            <a:r>
              <a:rPr kumimoji="0" lang="ru-RU" dirty="0"/>
              <a:t>Четвертый уровень</a:t>
            </a:r>
          </a:p>
          <a:p>
            <a:pPr lvl="4" eaLnBrk="1" latinLnBrk="0" hangingPunct="1"/>
            <a:r>
              <a:rPr kumimoji="0" lang="ru-RU" dirty="0"/>
              <a:t>Пятый уровень</a:t>
            </a:r>
            <a:endParaRPr kumimoji="0" lang="en-US" dirty="0"/>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Times New Roman" pitchFamily="18" charset="0"/>
              </a:defRPr>
            </a:lvl1pPr>
            <a:extLst/>
          </a:lstStyle>
          <a:p>
            <a:fld id="{10310391-2851-4398-8890-43853E0F4F40}" type="datetimeFigureOut">
              <a:rPr lang="ru-RU" smtClean="0"/>
              <a:pPr/>
              <a:t>23.03.2025</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Times New Roman" pitchFamily="18" charset="0"/>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Times New Roman" pitchFamily="18" charset="0"/>
              </a:defRPr>
            </a:lvl1pPr>
            <a:extLst/>
          </a:lstStyle>
          <a:p>
            <a:fld id="{AA87F8FD-D709-43A8-BD2D-30B272F8D19A}"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Times New Roman"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Times New Roman" pitchFamily="18"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Times New Roman" pitchFamily="18"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Times New Roman" pitchFamily="18"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Times New Roman" pitchFamily="18"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Times New Roman"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png"/><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2.bin"/><Relationship Id="rId14" Type="http://schemas.openxmlformats.org/officeDocument/2006/relationships/image" Target="../media/image4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commons.wikimedia.org/wiki/File:Bardeen.jpg?uselang=ru"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f/f8/William_Shockley,_Stanford_University.jpg" TargetMode="External"/><Relationship Id="rId5" Type="http://schemas.openxmlformats.org/officeDocument/2006/relationships/image" Target="../media/image5.jpeg"/><Relationship Id="rId4" Type="http://schemas.openxmlformats.org/officeDocument/2006/relationships/hyperlink" Target="http://upload.wikimedia.org/wikipedia/commons/c/c4/Brattain.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Теоретические основы школьного курса информатики</a:t>
            </a:r>
          </a:p>
        </p:txBody>
      </p:sp>
      <p:sp>
        <p:nvSpPr>
          <p:cNvPr id="3" name="Подзаголовок 2"/>
          <p:cNvSpPr>
            <a:spLocks noGrp="1"/>
          </p:cNvSpPr>
          <p:nvPr>
            <p:ph type="subTitle" idx="1"/>
          </p:nvPr>
        </p:nvSpPr>
        <p:spPr/>
        <p:txBody>
          <a:bodyPr/>
          <a:lstStyle/>
          <a:p>
            <a:r>
              <a:rPr lang="ru-RU" b="1" dirty="0">
                <a:solidFill>
                  <a:srgbClr val="0070C0"/>
                </a:solidFill>
              </a:rPr>
              <a:t>ЛОГИЧЕСКИЕ ОСНОВЫ ФУНКЦИОНИРОВАНИЯ ЭВМ </a:t>
            </a:r>
          </a:p>
        </p:txBody>
      </p:sp>
      <p:sp>
        <p:nvSpPr>
          <p:cNvPr id="4" name="TextBox 3"/>
          <p:cNvSpPr txBox="1"/>
          <p:nvPr/>
        </p:nvSpPr>
        <p:spPr>
          <a:xfrm>
            <a:off x="5715008" y="357166"/>
            <a:ext cx="2857520" cy="707886"/>
          </a:xfrm>
          <a:prstGeom prst="rect">
            <a:avLst/>
          </a:prstGeom>
          <a:noFill/>
        </p:spPr>
        <p:txBody>
          <a:bodyPr wrap="square" rtlCol="0">
            <a:spAutoFit/>
          </a:bodyPr>
          <a:lstStyle/>
          <a:p>
            <a:pPr algn="r"/>
            <a:r>
              <a:rPr lang="ru-RU" sz="4000" dirty="0">
                <a:solidFill>
                  <a:srgbClr val="0070C0"/>
                </a:solidFill>
                <a:latin typeface="Monotype Corsiva" pitchFamily="66" charset="0"/>
              </a:rPr>
              <a:t>Лекция 1</a:t>
            </a:r>
          </a:p>
        </p:txBody>
      </p:sp>
    </p:spTree>
    <p:extLst>
      <p:ext uri="{BB962C8B-B14F-4D97-AF65-F5344CB8AC3E}">
        <p14:creationId xmlns:p14="http://schemas.microsoft.com/office/powerpoint/2010/main" val="279823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ru-RU" altLang="ru-RU">
                <a:latin typeface="Arial" panose="020B0604020202020204" pitchFamily="34" charset="0"/>
                <a:cs typeface="Arial" panose="020B0604020202020204" pitchFamily="34" charset="0"/>
              </a:rPr>
              <a:t>Биполярные транзисторы </a:t>
            </a:r>
          </a:p>
        </p:txBody>
      </p:sp>
      <p:sp>
        <p:nvSpPr>
          <p:cNvPr id="7171" name="Rectangle 3"/>
          <p:cNvSpPr>
            <a:spLocks noGrp="1"/>
          </p:cNvSpPr>
          <p:nvPr>
            <p:ph type="body" idx="1"/>
          </p:nvPr>
        </p:nvSpPr>
        <p:spPr>
          <a:xfrm>
            <a:off x="468313" y="1628775"/>
            <a:ext cx="8229600" cy="4525963"/>
          </a:xfrm>
        </p:spPr>
        <p:txBody>
          <a:bodyPr/>
          <a:lstStyle/>
          <a:p>
            <a:pPr marL="1588" indent="538163" algn="just">
              <a:lnSpc>
                <a:spcPct val="90000"/>
              </a:lnSpc>
              <a:buFont typeface="Arial" panose="020B0604020202020204" pitchFamily="34" charset="0"/>
              <a:buNone/>
            </a:pPr>
            <a:r>
              <a:rPr lang="ru-RU" altLang="ru-RU" sz="2400">
                <a:latin typeface="Times New Roman" panose="02020603050405020304" pitchFamily="18" charset="0"/>
                <a:cs typeface="Times New Roman" panose="02020603050405020304" pitchFamily="18" charset="0"/>
              </a:rPr>
              <a:t>Это событие имело громадное значение для развития полупроводниковой электроники. Транзисторная структура легла в основу обширного класса усилительных приборов – </a:t>
            </a:r>
            <a:r>
              <a:rPr lang="ru-RU" altLang="ru-RU" sz="2400" i="1">
                <a:latin typeface="Times New Roman" panose="02020603050405020304" pitchFamily="18" charset="0"/>
                <a:cs typeface="Times New Roman" panose="02020603050405020304" pitchFamily="18" charset="0"/>
              </a:rPr>
              <a:t>биполярных транзисторов</a:t>
            </a:r>
            <a:r>
              <a:rPr lang="ru-RU" altLang="ru-RU" sz="2400">
                <a:latin typeface="Times New Roman" panose="02020603050405020304" pitchFamily="18" charset="0"/>
                <a:cs typeface="Times New Roman" panose="02020603050405020304" pitchFamily="18" charset="0"/>
              </a:rPr>
              <a:t>. </a:t>
            </a:r>
            <a:endParaRPr lang="en-US" altLang="ru-RU" sz="2400">
              <a:latin typeface="Times New Roman" panose="02020603050405020304" pitchFamily="18" charset="0"/>
              <a:cs typeface="Times New Roman" panose="02020603050405020304" pitchFamily="18" charset="0"/>
            </a:endParaRPr>
          </a:p>
          <a:p>
            <a:pPr marL="1588" indent="538163" algn="just">
              <a:lnSpc>
                <a:spcPct val="90000"/>
              </a:lnSpc>
              <a:buFont typeface="Arial" panose="020B0604020202020204" pitchFamily="34" charset="0"/>
              <a:buNone/>
            </a:pPr>
            <a:endParaRPr lang="ru-RU" altLang="ru-RU" sz="2400">
              <a:latin typeface="Times New Roman" panose="02020603050405020304" pitchFamily="18" charset="0"/>
              <a:cs typeface="Times New Roman" panose="02020603050405020304" pitchFamily="18" charset="0"/>
            </a:endParaRPr>
          </a:p>
          <a:p>
            <a:pPr marL="1588" indent="538163" algn="just">
              <a:lnSpc>
                <a:spcPct val="90000"/>
              </a:lnSpc>
              <a:buFont typeface="Arial" panose="020B0604020202020204" pitchFamily="34" charset="0"/>
              <a:buNone/>
            </a:pPr>
            <a:r>
              <a:rPr lang="ru-RU" altLang="ru-RU" sz="2400">
                <a:latin typeface="Times New Roman" panose="02020603050405020304" pitchFamily="18" charset="0"/>
                <a:cs typeface="Times New Roman" panose="02020603050405020304" pitchFamily="18" charset="0"/>
              </a:rPr>
              <a:t>Определение "биполярный" указывает на то, что работа транзистора связана с процессами, в которых принимают электроны и дырки, то есть основные и неосновные носители. </a:t>
            </a:r>
          </a:p>
        </p:txBody>
      </p:sp>
    </p:spTree>
    <p:extLst>
      <p:ext uri="{BB962C8B-B14F-4D97-AF65-F5344CB8AC3E}">
        <p14:creationId xmlns:p14="http://schemas.microsoft.com/office/powerpoint/2010/main" val="91130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68905"/>
            <a:ext cx="4639412" cy="523220"/>
          </a:xfrm>
          <a:prstGeom prst="rect">
            <a:avLst/>
          </a:prstGeom>
        </p:spPr>
        <p:txBody>
          <a:bodyPr wrap="none">
            <a:spAutoFit/>
          </a:bodyPr>
          <a:lstStyle/>
          <a:p>
            <a:r>
              <a:rPr lang="ru-RU" sz="2800" b="1" dirty="0">
                <a:latin typeface="Times New Roman" pitchFamily="18" charset="0"/>
                <a:cs typeface="Times New Roman" pitchFamily="18" charset="0"/>
              </a:rPr>
              <a:t>Операция «НЕ» (инверсия)</a:t>
            </a:r>
            <a:endParaRPr lang="ru-RU" sz="2800" dirty="0">
              <a:latin typeface="Times New Roman" pitchFamily="18" charset="0"/>
              <a:cs typeface="Times New Roman" pitchFamily="18" charset="0"/>
            </a:endParaRPr>
          </a:p>
        </p:txBody>
      </p:sp>
      <p:pic>
        <p:nvPicPr>
          <p:cNvPr id="8194" name="Picture 2" descr="170px-NOT_gate_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15986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343" y="1071900"/>
            <a:ext cx="1851543" cy="1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10882" y="2302383"/>
            <a:ext cx="4677142" cy="646331"/>
          </a:xfrm>
          <a:prstGeom prst="rect">
            <a:avLst/>
          </a:prstGeom>
        </p:spPr>
        <p:txBody>
          <a:bodyPr wrap="square">
            <a:spAutoFit/>
          </a:bodyPr>
          <a:lstStyle/>
          <a:p>
            <a:r>
              <a:rPr lang="ru-RU" dirty="0">
                <a:latin typeface="Times New Roman" pitchFamily="18" charset="0"/>
                <a:cs typeface="Times New Roman" pitchFamily="18" charset="0"/>
              </a:rPr>
              <a:t>Логический элемент «НЕ» и его таблица истинности</a:t>
            </a: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720172395"/>
              </p:ext>
            </p:extLst>
          </p:nvPr>
        </p:nvGraphicFramePr>
        <p:xfrm>
          <a:off x="251520" y="2661141"/>
          <a:ext cx="3676096" cy="3036112"/>
        </p:xfrm>
        <a:graphic>
          <a:graphicData uri="http://schemas.openxmlformats.org/presentationml/2006/ole">
            <mc:AlternateContent xmlns:mc="http://schemas.openxmlformats.org/markup-compatibility/2006">
              <mc:Choice xmlns:v="urn:schemas-microsoft-com:vml" Requires="v">
                <p:oleObj spid="_x0000_s1026" name="Visio" r:id="rId5" imgW="4606955" imgH="3821040" progId="Visio.Drawing.11">
                  <p:embed/>
                </p:oleObj>
              </mc:Choice>
              <mc:Fallback>
                <p:oleObj name="Visio" r:id="rId5" imgW="4606955" imgH="3821040" progId="Visio.Drawing.11">
                  <p:embed/>
                  <p:pic>
                    <p:nvPicPr>
                      <p:cNvPr id="5"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661141"/>
                        <a:ext cx="3676096" cy="3036112"/>
                      </a:xfrm>
                      <a:prstGeom prst="rect">
                        <a:avLst/>
                      </a:prstGeom>
                      <a:noFill/>
                    </p:spPr>
                  </p:pic>
                </p:oleObj>
              </mc:Fallback>
            </mc:AlternateContent>
          </a:graphicData>
        </a:graphic>
      </p:graphicFrame>
      <p:sp>
        <p:nvSpPr>
          <p:cNvPr id="6" name="Прямоугольник 5"/>
          <p:cNvSpPr/>
          <p:nvPr/>
        </p:nvSpPr>
        <p:spPr>
          <a:xfrm>
            <a:off x="1475656" y="5589240"/>
            <a:ext cx="3865593" cy="646331"/>
          </a:xfrm>
          <a:prstGeom prst="rect">
            <a:avLst/>
          </a:prstGeom>
        </p:spPr>
        <p:txBody>
          <a:bodyPr wrap="square">
            <a:spAutoFit/>
          </a:bodyPr>
          <a:lstStyle/>
          <a:p>
            <a:r>
              <a:rPr lang="ru-RU" dirty="0">
                <a:latin typeface="Times New Roman" pitchFamily="18" charset="0"/>
                <a:cs typeface="Times New Roman" pitchFamily="18" charset="0"/>
              </a:rPr>
              <a:t>Электронная схема, реализующая элемент «НЕ»</a:t>
            </a:r>
          </a:p>
        </p:txBody>
      </p:sp>
      <p:sp>
        <p:nvSpPr>
          <p:cNvPr id="7" name="Прямоугольник 6"/>
          <p:cNvSpPr/>
          <p:nvPr/>
        </p:nvSpPr>
        <p:spPr>
          <a:xfrm>
            <a:off x="5076056" y="3687901"/>
            <a:ext cx="3889790" cy="2862322"/>
          </a:xfrm>
          <a:prstGeom prst="rect">
            <a:avLst/>
          </a:prstGeom>
        </p:spPr>
        <p:txBody>
          <a:bodyPr wrap="square">
            <a:spAutoFit/>
          </a:bodyPr>
          <a:lstStyle/>
          <a:p>
            <a:pPr algn="just"/>
            <a:r>
              <a:rPr lang="en-US"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Логический элемент «НЕ» </a:t>
            </a:r>
            <a:r>
              <a:rPr lang="ru-RU" sz="2000" dirty="0">
                <a:latin typeface="Times New Roman" pitchFamily="18" charset="0"/>
                <a:cs typeface="Times New Roman" pitchFamily="18" charset="0"/>
              </a:rPr>
              <a:t>- усилительный каскад на транзисторе, включенном по схеме с общим эмиттером, и работает в ключевом режиме. На вход подаются положительные сигналы в положительной логике. Используется биполярный транзистор типа </a:t>
            </a:r>
            <a:r>
              <a:rPr lang="en-US" sz="2000" dirty="0">
                <a:latin typeface="Times New Roman" pitchFamily="18" charset="0"/>
                <a:cs typeface="Times New Roman" pitchFamily="18" charset="0"/>
              </a:rPr>
              <a:t>n-p-n</a:t>
            </a:r>
            <a:endParaRPr lang="ru-RU" sz="2000" dirty="0">
              <a:latin typeface="Times New Roman" pitchFamily="18" charset="0"/>
              <a:cs typeface="Times New Roman" pitchFamily="18" charset="0"/>
            </a:endParaRPr>
          </a:p>
        </p:txBody>
      </p:sp>
      <p:sp>
        <p:nvSpPr>
          <p:cNvPr id="8" name="TextBox 7"/>
          <p:cNvSpPr txBox="1"/>
          <p:nvPr/>
        </p:nvSpPr>
        <p:spPr>
          <a:xfrm>
            <a:off x="4565371" y="1178998"/>
            <a:ext cx="4341451" cy="2246769"/>
          </a:xfrm>
          <a:prstGeom prst="rect">
            <a:avLst/>
          </a:prstGeom>
          <a:noFill/>
        </p:spPr>
        <p:txBody>
          <a:bodyPr wrap="square" rtlCol="0">
            <a:spAutoFit/>
          </a:bodyPr>
          <a:lstStyle/>
          <a:p>
            <a:pPr algn="just"/>
            <a:r>
              <a:rPr lang="ru-RU" sz="2000" dirty="0">
                <a:latin typeface="Times New Roman" pitchFamily="18" charset="0"/>
                <a:cs typeface="Times New Roman" pitchFamily="18" charset="0"/>
              </a:rPr>
              <a:t>	Самая простая логическая операция. </a:t>
            </a:r>
          </a:p>
          <a:p>
            <a:pPr algn="just"/>
            <a:r>
              <a:rPr lang="ru-RU" sz="2000" dirty="0">
                <a:latin typeface="Times New Roman" pitchFamily="18" charset="0"/>
                <a:cs typeface="Times New Roman" pitchFamily="18" charset="0"/>
              </a:rPr>
              <a:t>Часто называют отрицанием, дополнением или инверсией и обозначают </a:t>
            </a:r>
            <a:r>
              <a:rPr lang="en-US" sz="2000" dirty="0">
                <a:latin typeface="Times New Roman" pitchFamily="18" charset="0"/>
                <a:cs typeface="Times New Roman" pitchFamily="18" charset="0"/>
              </a:rPr>
              <a:t>NOT</a:t>
            </a:r>
            <a:r>
              <a:rPr lang="ru-RU" sz="2000" dirty="0">
                <a:latin typeface="Times New Roman" pitchFamily="18" charset="0"/>
                <a:cs typeface="Times New Roman" pitchFamily="18" charset="0"/>
              </a:rPr>
              <a:t> X). Результат отрицания всегда противоположен значению аргумента</a:t>
            </a:r>
          </a:p>
        </p:txBody>
      </p:sp>
    </p:spTree>
    <p:extLst>
      <p:ext uri="{BB962C8B-B14F-4D97-AF65-F5344CB8AC3E}">
        <p14:creationId xmlns:p14="http://schemas.microsoft.com/office/powerpoint/2010/main" val="184351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476672"/>
            <a:ext cx="5452390" cy="523220"/>
          </a:xfrm>
          <a:prstGeom prst="rect">
            <a:avLst/>
          </a:prstGeom>
        </p:spPr>
        <p:txBody>
          <a:bodyPr wrap="none">
            <a:spAutoFit/>
          </a:bodyPr>
          <a:lstStyle/>
          <a:p>
            <a:r>
              <a:rPr lang="ru-RU" sz="2800" b="1" dirty="0">
                <a:latin typeface="Times New Roman" pitchFamily="18" charset="0"/>
                <a:cs typeface="Times New Roman" pitchFamily="18" charset="0"/>
              </a:rPr>
              <a:t>Операция «ИЛИ» (дизъюнкция)</a:t>
            </a:r>
            <a:endParaRPr lang="ru-RU" sz="2800" dirty="0">
              <a:latin typeface="Times New Roman" pitchFamily="18" charset="0"/>
              <a:cs typeface="Times New Roman" pitchFamily="18" charset="0"/>
            </a:endParaRPr>
          </a:p>
        </p:txBody>
      </p:sp>
      <p:pic>
        <p:nvPicPr>
          <p:cNvPr id="9218" name="Picture 2" descr="170px-OR_gate_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76260"/>
            <a:ext cx="2111636" cy="124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2" y="1032244"/>
            <a:ext cx="2348338" cy="153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nvGraphicFramePr>
        <p:xfrm>
          <a:off x="1007007" y="2708920"/>
          <a:ext cx="3581908" cy="3581908"/>
        </p:xfrm>
        <a:graphic>
          <a:graphicData uri="http://schemas.openxmlformats.org/presentationml/2006/ole">
            <mc:AlternateContent xmlns:mc="http://schemas.openxmlformats.org/markup-compatibility/2006">
              <mc:Choice xmlns:v="urn:schemas-microsoft-com:vml" Requires="v">
                <p:oleObj spid="_x0000_s2050" name="Visio" r:id="rId5" imgW="5716445" imgH="5719896" progId="Visio.Drawing.11">
                  <p:embed/>
                </p:oleObj>
              </mc:Choice>
              <mc:Fallback>
                <p:oleObj name="Visio" r:id="rId5" imgW="5716445" imgH="5719896" progId="Visio.Drawing.11">
                  <p:embed/>
                  <p:pic>
                    <p:nvPicPr>
                      <p:cNvPr id="4" name="Объект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007" y="2708920"/>
                        <a:ext cx="3581908" cy="3581908"/>
                      </a:xfrm>
                      <a:prstGeom prst="rect">
                        <a:avLst/>
                      </a:prstGeom>
                      <a:noFill/>
                    </p:spPr>
                  </p:pic>
                </p:oleObj>
              </mc:Fallback>
            </mc:AlternateContent>
          </a:graphicData>
        </a:graphic>
      </p:graphicFrame>
      <p:sp>
        <p:nvSpPr>
          <p:cNvPr id="5" name="Прямоугольник 4"/>
          <p:cNvSpPr/>
          <p:nvPr/>
        </p:nvSpPr>
        <p:spPr>
          <a:xfrm>
            <a:off x="3361065" y="6106162"/>
            <a:ext cx="5158174" cy="369332"/>
          </a:xfrm>
          <a:prstGeom prst="rect">
            <a:avLst/>
          </a:prstGeom>
        </p:spPr>
        <p:txBody>
          <a:bodyPr wrap="square">
            <a:spAutoFit/>
          </a:bodyPr>
          <a:lstStyle/>
          <a:p>
            <a:r>
              <a:rPr lang="ru-RU" dirty="0">
                <a:latin typeface="Times New Roman" pitchFamily="18" charset="0"/>
                <a:cs typeface="Times New Roman" pitchFamily="18" charset="0"/>
              </a:rPr>
              <a:t>Электронная схема, реализующая элемент «ИЛИ»</a:t>
            </a:r>
          </a:p>
        </p:txBody>
      </p:sp>
      <p:sp>
        <p:nvSpPr>
          <p:cNvPr id="6" name="Прямоугольник 5"/>
          <p:cNvSpPr/>
          <p:nvPr/>
        </p:nvSpPr>
        <p:spPr>
          <a:xfrm>
            <a:off x="5004048" y="3819067"/>
            <a:ext cx="3960440" cy="1569660"/>
          </a:xfrm>
          <a:prstGeom prst="rect">
            <a:avLst/>
          </a:prstGeom>
        </p:spPr>
        <p:txBody>
          <a:bodyPr wrap="square">
            <a:spAutoFit/>
          </a:bodyPr>
          <a:lstStyle/>
          <a:p>
            <a:pPr algn="just"/>
            <a:r>
              <a:rPr lang="ru-RU" sz="2400" dirty="0">
                <a:latin typeface="Times New Roman" pitchFamily="18" charset="0"/>
                <a:cs typeface="Times New Roman" pitchFamily="18" charset="0"/>
              </a:rPr>
              <a:t>Схема выполнена на </a:t>
            </a:r>
            <a:r>
              <a:rPr lang="ru-RU" sz="2400" b="1" dirty="0">
                <a:latin typeface="Times New Roman" pitchFamily="18" charset="0"/>
                <a:cs typeface="Times New Roman" pitchFamily="18" charset="0"/>
              </a:rPr>
              <a:t>биполярных транзисторах </a:t>
            </a:r>
            <a:r>
              <a:rPr lang="ru-RU" sz="2400" dirty="0">
                <a:latin typeface="Times New Roman" pitchFamily="18" charset="0"/>
                <a:cs typeface="Times New Roman" pitchFamily="18" charset="0"/>
              </a:rPr>
              <a:t>(технология транзисторно-транзисторной логики).</a:t>
            </a:r>
          </a:p>
        </p:txBody>
      </p:sp>
      <p:sp>
        <p:nvSpPr>
          <p:cNvPr id="7" name="TextBox 6"/>
          <p:cNvSpPr txBox="1"/>
          <p:nvPr/>
        </p:nvSpPr>
        <p:spPr>
          <a:xfrm>
            <a:off x="5940152" y="1267140"/>
            <a:ext cx="2520280" cy="1569660"/>
          </a:xfrm>
          <a:prstGeom prst="rect">
            <a:avLst/>
          </a:prstGeom>
          <a:noFill/>
        </p:spPr>
        <p:txBody>
          <a:bodyPr wrap="square" rtlCol="0">
            <a:spAutoFit/>
          </a:bodyPr>
          <a:lstStyle/>
          <a:p>
            <a:r>
              <a:rPr lang="ru-RU" sz="2400" b="1" dirty="0">
                <a:latin typeface="Times New Roman" pitchFamily="18" charset="0"/>
                <a:cs typeface="Times New Roman" pitchFamily="18" charset="0"/>
              </a:rPr>
              <a:t>ИЛИ</a:t>
            </a:r>
            <a:r>
              <a:rPr lang="ru-RU" sz="2400" dirty="0">
                <a:latin typeface="Times New Roman" pitchFamily="18" charset="0"/>
                <a:cs typeface="Times New Roman" pitchFamily="18" charset="0"/>
              </a:rPr>
              <a:t> -дизъюнкцией, или логическим сложением</a:t>
            </a:r>
          </a:p>
        </p:txBody>
      </p:sp>
    </p:spTree>
    <p:extLst>
      <p:ext uri="{BB962C8B-B14F-4D97-AF65-F5344CB8AC3E}">
        <p14:creationId xmlns:p14="http://schemas.microsoft.com/office/powerpoint/2010/main" val="398733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476672"/>
            <a:ext cx="4968091" cy="523220"/>
          </a:xfrm>
          <a:prstGeom prst="rect">
            <a:avLst/>
          </a:prstGeom>
        </p:spPr>
        <p:txBody>
          <a:bodyPr wrap="none">
            <a:spAutoFit/>
          </a:bodyPr>
          <a:lstStyle/>
          <a:p>
            <a:r>
              <a:rPr lang="ru-RU" sz="2800" b="1" dirty="0">
                <a:latin typeface="Times New Roman" pitchFamily="18" charset="0"/>
                <a:cs typeface="Times New Roman" pitchFamily="18" charset="0"/>
              </a:rPr>
              <a:t>Операция «И» (конъюнкция)</a:t>
            </a:r>
            <a:endParaRPr lang="ru-RU" sz="2800" dirty="0">
              <a:latin typeface="Times New Roman" pitchFamily="18" charset="0"/>
              <a:cs typeface="Times New Roman" pitchFamily="18" charset="0"/>
            </a:endParaRPr>
          </a:p>
        </p:txBody>
      </p:sp>
      <p:pic>
        <p:nvPicPr>
          <p:cNvPr id="10242" name="Picture 2" descr="170px-AND_gate_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14" y="1287922"/>
            <a:ext cx="2317242" cy="13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39174"/>
            <a:ext cx="2509746" cy="16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3008412895"/>
              </p:ext>
            </p:extLst>
          </p:nvPr>
        </p:nvGraphicFramePr>
        <p:xfrm>
          <a:off x="899592" y="2739512"/>
          <a:ext cx="3024336" cy="3354196"/>
        </p:xfrm>
        <a:graphic>
          <a:graphicData uri="http://schemas.openxmlformats.org/presentationml/2006/ole">
            <mc:AlternateContent xmlns:mc="http://schemas.openxmlformats.org/markup-compatibility/2006">
              <mc:Choice xmlns:v="urn:schemas-microsoft-com:vml" Requires="v">
                <p:oleObj spid="_x0000_s3074" name="Visio" r:id="rId5" imgW="4557899" imgH="5071896" progId="Visio.Drawing.11">
                  <p:embed/>
                </p:oleObj>
              </mc:Choice>
              <mc:Fallback>
                <p:oleObj name="Visio" r:id="rId5" imgW="4557899" imgH="5071896" progId="Visio.Drawing.11">
                  <p:embed/>
                  <p:pic>
                    <p:nvPicPr>
                      <p:cNvPr id="4" name="Объект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739512"/>
                        <a:ext cx="3024336" cy="3354196"/>
                      </a:xfrm>
                      <a:prstGeom prst="rect">
                        <a:avLst/>
                      </a:prstGeom>
                      <a:noFill/>
                    </p:spPr>
                  </p:pic>
                </p:oleObj>
              </mc:Fallback>
            </mc:AlternateContent>
          </a:graphicData>
        </a:graphic>
      </p:graphicFrame>
      <p:sp>
        <p:nvSpPr>
          <p:cNvPr id="5" name="Прямоугольник 4"/>
          <p:cNvSpPr/>
          <p:nvPr/>
        </p:nvSpPr>
        <p:spPr>
          <a:xfrm>
            <a:off x="3635896" y="6093708"/>
            <a:ext cx="4896544" cy="369332"/>
          </a:xfrm>
          <a:prstGeom prst="rect">
            <a:avLst/>
          </a:prstGeom>
        </p:spPr>
        <p:txBody>
          <a:bodyPr wrap="square">
            <a:spAutoFit/>
          </a:bodyPr>
          <a:lstStyle/>
          <a:p>
            <a:r>
              <a:rPr lang="ru-RU" dirty="0">
                <a:latin typeface="Times New Roman" pitchFamily="18" charset="0"/>
                <a:cs typeface="Times New Roman" pitchFamily="18" charset="0"/>
              </a:rPr>
              <a:t>Электронная схема, реализующая элемент «И»</a:t>
            </a:r>
          </a:p>
        </p:txBody>
      </p:sp>
      <p:sp>
        <p:nvSpPr>
          <p:cNvPr id="6" name="Прямоугольник 5"/>
          <p:cNvSpPr/>
          <p:nvPr/>
        </p:nvSpPr>
        <p:spPr>
          <a:xfrm>
            <a:off x="4860032" y="4008921"/>
            <a:ext cx="3510136" cy="1569660"/>
          </a:xfrm>
          <a:prstGeom prst="rect">
            <a:avLst/>
          </a:prstGeom>
        </p:spPr>
        <p:txBody>
          <a:bodyPr wrap="square">
            <a:spAutoFit/>
          </a:bodyPr>
          <a:lstStyle/>
          <a:p>
            <a:pPr algn="just"/>
            <a:r>
              <a:rPr lang="ru-RU" sz="2400" dirty="0">
                <a:latin typeface="Times New Roman" pitchFamily="18" charset="0"/>
                <a:cs typeface="Times New Roman" pitchFamily="18" charset="0"/>
              </a:rPr>
              <a:t>Электронная схема двухходового элемента «И» на </a:t>
            </a:r>
            <a:r>
              <a:rPr lang="ru-RU" sz="2400" b="1" dirty="0">
                <a:latin typeface="Times New Roman" pitchFamily="18" charset="0"/>
                <a:cs typeface="Times New Roman" pitchFamily="18" charset="0"/>
              </a:rPr>
              <a:t>биполярных транзисторах</a:t>
            </a:r>
            <a:r>
              <a:rPr lang="en-US" sz="2400" b="1" dirty="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7" name="TextBox 6"/>
          <p:cNvSpPr txBox="1"/>
          <p:nvPr/>
        </p:nvSpPr>
        <p:spPr>
          <a:xfrm>
            <a:off x="6012160" y="1139174"/>
            <a:ext cx="3024797" cy="1938992"/>
          </a:xfrm>
          <a:prstGeom prst="rect">
            <a:avLst/>
          </a:prstGeom>
          <a:noFill/>
        </p:spPr>
        <p:txBody>
          <a:bodyPr wrap="square" rtlCol="0">
            <a:spAutoFit/>
          </a:bodyPr>
          <a:lstStyle/>
          <a:p>
            <a:pPr algn="just"/>
            <a:r>
              <a:rPr lang="ru-RU" sz="2400" dirty="0">
                <a:latin typeface="Times New Roman" pitchFamily="18" charset="0"/>
                <a:cs typeface="Times New Roman" pitchFamily="18" charset="0"/>
              </a:rPr>
              <a:t>Логическое И называют конъюнкцией, или логическим умножением</a:t>
            </a:r>
          </a:p>
        </p:txBody>
      </p:sp>
    </p:spTree>
    <p:extLst>
      <p:ext uri="{BB962C8B-B14F-4D97-AF65-F5344CB8AC3E}">
        <p14:creationId xmlns:p14="http://schemas.microsoft.com/office/powerpoint/2010/main" val="71063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04664"/>
            <a:ext cx="7560840" cy="523220"/>
          </a:xfrm>
          <a:prstGeom prst="rect">
            <a:avLst/>
          </a:prstGeom>
        </p:spPr>
        <p:txBody>
          <a:bodyPr wrap="square">
            <a:spAutoFit/>
          </a:bodyPr>
          <a:lstStyle/>
          <a:p>
            <a:r>
              <a:rPr lang="ru-RU" sz="2800" b="1" dirty="0">
                <a:latin typeface="Times New Roman" pitchFamily="18" charset="0"/>
                <a:cs typeface="Times New Roman" pitchFamily="18" charset="0"/>
              </a:rPr>
              <a:t>Электронные схемы логических элементов</a:t>
            </a:r>
            <a:endParaRPr lang="ru-RU" sz="2800" dirty="0">
              <a:latin typeface="Times New Roman" pitchFamily="18" charset="0"/>
              <a:cs typeface="Times New Roman" pitchFamily="18" charset="0"/>
            </a:endParaRPr>
          </a:p>
        </p:txBody>
      </p:sp>
      <p:sp>
        <p:nvSpPr>
          <p:cNvPr id="4" name="Прямоугольник 3"/>
          <p:cNvSpPr/>
          <p:nvPr/>
        </p:nvSpPr>
        <p:spPr>
          <a:xfrm>
            <a:off x="117246" y="1628800"/>
            <a:ext cx="8919249" cy="3416320"/>
          </a:xfrm>
          <a:prstGeom prst="rect">
            <a:avLst/>
          </a:prstGeom>
        </p:spPr>
        <p:txBody>
          <a:bodyPr wrap="square">
            <a:spAutoFit/>
          </a:bodyPr>
          <a:lstStyle/>
          <a:p>
            <a:pPr algn="just"/>
            <a:r>
              <a:rPr lang="en-US" sz="2400" dirty="0">
                <a:latin typeface="Times New Roman" pitchFamily="18" charset="0"/>
                <a:cs typeface="Times New Roman" pitchFamily="18" charset="0"/>
              </a:rPr>
              <a:t>	</a:t>
            </a:r>
            <a:r>
              <a:rPr lang="ru-RU" sz="2400" dirty="0"/>
              <a:t> </a:t>
            </a:r>
            <a:r>
              <a:rPr lang="ru-RU" sz="2400" dirty="0">
                <a:latin typeface="Times New Roman" pitchFamily="18" charset="0"/>
                <a:cs typeface="Times New Roman" pitchFamily="18" charset="0"/>
              </a:rPr>
              <a:t>Операции </a:t>
            </a:r>
            <a:r>
              <a:rPr lang="ru-RU" sz="2400" b="1" dirty="0">
                <a:latin typeface="Times New Roman" pitchFamily="18" charset="0"/>
                <a:cs typeface="Times New Roman" pitchFamily="18" charset="0"/>
              </a:rPr>
              <a:t>И, ИЛИ, НЕ </a:t>
            </a:r>
            <a:r>
              <a:rPr lang="ru-RU" sz="2400" dirty="0">
                <a:latin typeface="Times New Roman" pitchFamily="18" charset="0"/>
                <a:cs typeface="Times New Roman" pitchFamily="18" charset="0"/>
              </a:rPr>
              <a:t>образуют полную систему логических операций, из которой можно построить сколь угодно сложное логическое выражение </a:t>
            </a:r>
          </a:p>
          <a:p>
            <a:pPr algn="just"/>
            <a:endParaRPr lang="ru-RU" sz="2400" b="1"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Базисные логические функции </a:t>
            </a:r>
            <a:r>
              <a:rPr lang="ru-RU" sz="2400" dirty="0">
                <a:latin typeface="Times New Roman" pitchFamily="18" charset="0"/>
                <a:cs typeface="Times New Roman" pitchFamily="18" charset="0"/>
              </a:rPr>
              <a:t>могут быть представлены как в дискретном исполнении, так и методами интегральной технологии. Базисные логические функции (логические элементы) «И», «ИЛИ» и «НЕ» могут выполняться на диодах, резисторах, биполярных полевых транзисторах.</a:t>
            </a:r>
          </a:p>
        </p:txBody>
      </p:sp>
    </p:spTree>
    <p:extLst>
      <p:ext uri="{BB962C8B-B14F-4D97-AF65-F5344CB8AC3E}">
        <p14:creationId xmlns:p14="http://schemas.microsoft.com/office/powerpoint/2010/main" val="189312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12614" y="3140968"/>
            <a:ext cx="4330824" cy="2803181"/>
          </a:xfrm>
        </p:spPr>
        <p:txBody>
          <a:bodyPr/>
          <a:lstStyle/>
          <a:p>
            <a:pPr marL="365125" indent="-6350">
              <a:buNone/>
            </a:pPr>
            <a:r>
              <a:rPr lang="ru-RU" dirty="0"/>
              <a:t>Схема </a:t>
            </a:r>
            <a:r>
              <a:rPr lang="ru-RU" b="1" dirty="0"/>
              <a:t>И—НЕ</a:t>
            </a:r>
            <a:r>
              <a:rPr lang="ru-RU" dirty="0"/>
              <a:t> состоит из элемента </a:t>
            </a:r>
            <a:r>
              <a:rPr lang="ru-RU" b="1" dirty="0"/>
              <a:t>И</a:t>
            </a:r>
            <a:r>
              <a:rPr lang="ru-RU" dirty="0"/>
              <a:t> </a:t>
            </a:r>
            <a:r>
              <a:rPr lang="ru-RU" dirty="0" err="1"/>
              <a:t>и</a:t>
            </a:r>
            <a:r>
              <a:rPr lang="ru-RU" dirty="0"/>
              <a:t> </a:t>
            </a:r>
            <a:r>
              <a:rPr lang="ru-RU" b="1" dirty="0"/>
              <a:t>инвертора</a:t>
            </a:r>
            <a:r>
              <a:rPr lang="ru-RU" dirty="0"/>
              <a:t> и осуществляет отрицание результата схемы И.</a:t>
            </a:r>
          </a:p>
        </p:txBody>
      </p:sp>
      <p:sp>
        <p:nvSpPr>
          <p:cNvPr id="3" name="Заголовок 2"/>
          <p:cNvSpPr>
            <a:spLocks noGrp="1"/>
          </p:cNvSpPr>
          <p:nvPr>
            <p:ph type="title"/>
          </p:nvPr>
        </p:nvSpPr>
        <p:spPr/>
        <p:txBody>
          <a:bodyPr>
            <a:normAutofit/>
          </a:bodyPr>
          <a:lstStyle/>
          <a:p>
            <a:pPr algn="ctr"/>
            <a:r>
              <a:rPr lang="ru-RU" dirty="0"/>
              <a:t>С </a:t>
            </a:r>
            <a:r>
              <a:rPr lang="ru-RU" dirty="0" err="1"/>
              <a:t>х</a:t>
            </a:r>
            <a:r>
              <a:rPr lang="ru-RU" dirty="0"/>
              <a:t> е м а   И - НЕ</a:t>
            </a:r>
          </a:p>
        </p:txBody>
      </p:sp>
      <p:pic>
        <p:nvPicPr>
          <p:cNvPr id="6" name="Picture 1"/>
          <p:cNvPicPr>
            <a:picLocks noChangeAspect="1" noChangeArrowheads="1"/>
          </p:cNvPicPr>
          <p:nvPr/>
        </p:nvPicPr>
        <p:blipFill>
          <a:blip r:embed="rId2">
            <a:clrChange>
              <a:clrFrom>
                <a:srgbClr val="F0F0F0"/>
              </a:clrFrom>
              <a:clrTo>
                <a:srgbClr val="F0F0F0">
                  <a:alpha val="0"/>
                </a:srgbClr>
              </a:clrTo>
            </a:clrChange>
          </a:blip>
          <a:srcRect l="46964" t="65852" r="37161" b="14157"/>
          <a:stretch>
            <a:fillRect/>
          </a:stretch>
        </p:blipFill>
        <p:spPr bwMode="auto">
          <a:xfrm>
            <a:off x="4932040" y="3068960"/>
            <a:ext cx="3929090" cy="2783105"/>
          </a:xfrm>
          <a:prstGeom prst="rect">
            <a:avLst/>
          </a:prstGeom>
          <a:noFill/>
          <a:ln w="9525">
            <a:noFill/>
            <a:miter lim="800000"/>
            <a:headEnd/>
            <a:tailEnd/>
          </a:ln>
          <a:effectLst/>
        </p:spPr>
      </p:pic>
      <p:pic>
        <p:nvPicPr>
          <p:cNvPr id="77826" name="Picture 2" descr="http://techn.sstu.ru/kafedri/%D0%BF%D0%BE%D0%B4%D1%80%D0%B0%D0%B7%D0%B4%D0%B5%D0%BB%D0%B5%D0%BD%D0%B8%D1%8F/1/MetMat/shaturn/inform/%D0%9B%D0%B5%D0%BA%D1%86%D0%B8%D1%8F%203/0013.gif"/>
          <p:cNvPicPr>
            <a:picLocks noChangeAspect="1" noChangeArrowheads="1"/>
          </p:cNvPicPr>
          <p:nvPr/>
        </p:nvPicPr>
        <p:blipFill>
          <a:blip r:embed="rId3"/>
          <a:srcRect/>
          <a:stretch>
            <a:fillRect/>
          </a:stretch>
        </p:blipFill>
        <p:spPr bwMode="auto">
          <a:xfrm>
            <a:off x="3500430" y="1357298"/>
            <a:ext cx="2286016" cy="1226354"/>
          </a:xfrm>
          <a:prstGeom prst="rect">
            <a:avLst/>
          </a:prstGeom>
          <a:noFill/>
        </p:spPr>
      </p:pic>
      <p:sp>
        <p:nvSpPr>
          <p:cNvPr id="4" name="TextBox 3"/>
          <p:cNvSpPr txBox="1"/>
          <p:nvPr/>
        </p:nvSpPr>
        <p:spPr>
          <a:xfrm>
            <a:off x="179512" y="1639217"/>
            <a:ext cx="3168352" cy="830997"/>
          </a:xfrm>
          <a:prstGeom prst="rect">
            <a:avLst/>
          </a:prstGeom>
          <a:noFill/>
        </p:spPr>
        <p:txBody>
          <a:bodyPr wrap="square" rtlCol="0">
            <a:spAutoFit/>
          </a:bodyPr>
          <a:lstStyle/>
          <a:p>
            <a:r>
              <a:rPr lang="ru-RU" sz="2400" dirty="0">
                <a:solidFill>
                  <a:srgbClr val="0070C0"/>
                </a:solidFill>
                <a:latin typeface="Times New Roman" panose="02020603050405020304" pitchFamily="18" charset="0"/>
                <a:cs typeface="Times New Roman" panose="02020603050405020304" pitchFamily="18" charset="0"/>
              </a:rPr>
              <a:t>Штрих Шеффера,  | или ↑</a:t>
            </a:r>
          </a:p>
        </p:txBody>
      </p:sp>
    </p:spTree>
    <p:extLst>
      <p:ext uri="{BB962C8B-B14F-4D97-AF65-F5344CB8AC3E}">
        <p14:creationId xmlns:p14="http://schemas.microsoft.com/office/powerpoint/2010/main" val="65989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67794" y="3139329"/>
            <a:ext cx="4320480" cy="2192786"/>
          </a:xfrm>
        </p:spPr>
        <p:txBody>
          <a:bodyPr>
            <a:normAutofit fontScale="92500"/>
          </a:bodyPr>
          <a:lstStyle/>
          <a:p>
            <a:pPr marL="365125" indent="-6350">
              <a:buNone/>
            </a:pPr>
            <a:r>
              <a:rPr lang="ru-RU" dirty="0"/>
              <a:t>Схема </a:t>
            </a:r>
            <a:r>
              <a:rPr lang="ru-RU" b="1" dirty="0"/>
              <a:t>ИЛИ—НЕ</a:t>
            </a:r>
            <a:r>
              <a:rPr lang="ru-RU" dirty="0"/>
              <a:t> состоит из элемента </a:t>
            </a:r>
            <a:r>
              <a:rPr lang="ru-RU" b="1" dirty="0"/>
              <a:t>ИЛИ</a:t>
            </a:r>
            <a:r>
              <a:rPr lang="ru-RU" dirty="0"/>
              <a:t> и </a:t>
            </a:r>
            <a:r>
              <a:rPr lang="ru-RU" b="1" dirty="0"/>
              <a:t>инвертора</a:t>
            </a:r>
            <a:r>
              <a:rPr lang="ru-RU" dirty="0"/>
              <a:t> и осуществляет отрицание результата схемы ИЛИ.</a:t>
            </a:r>
          </a:p>
        </p:txBody>
      </p:sp>
      <p:sp>
        <p:nvSpPr>
          <p:cNvPr id="3" name="Заголовок 2"/>
          <p:cNvSpPr>
            <a:spLocks noGrp="1"/>
          </p:cNvSpPr>
          <p:nvPr>
            <p:ph type="title"/>
          </p:nvPr>
        </p:nvSpPr>
        <p:spPr/>
        <p:txBody>
          <a:bodyPr>
            <a:normAutofit/>
          </a:bodyPr>
          <a:lstStyle/>
          <a:p>
            <a:pPr algn="ctr"/>
            <a:r>
              <a:rPr lang="ru-RU" dirty="0"/>
              <a:t>С </a:t>
            </a:r>
            <a:r>
              <a:rPr lang="ru-RU" dirty="0" err="1"/>
              <a:t>х</a:t>
            </a:r>
            <a:r>
              <a:rPr lang="ru-RU" dirty="0"/>
              <a:t> е м а   ИЛИ - НЕ</a:t>
            </a:r>
          </a:p>
        </p:txBody>
      </p:sp>
      <p:pic>
        <p:nvPicPr>
          <p:cNvPr id="78850" name="Picture 2" descr="http://techn.sstu.ru/kafedri/%D0%BF%D0%BE%D0%B4%D1%80%D0%B0%D0%B7%D0%B4%D0%B5%D0%BB%D0%B5%D0%BD%D0%B8%D1%8F/1/MetMat/shaturn/inform/%D0%9B%D0%B5%D0%BA%D1%86%D0%B8%D1%8F%203/0016.gif"/>
          <p:cNvPicPr>
            <a:picLocks noChangeAspect="1" noChangeArrowheads="1"/>
          </p:cNvPicPr>
          <p:nvPr/>
        </p:nvPicPr>
        <p:blipFill>
          <a:blip r:embed="rId2"/>
          <a:srcRect/>
          <a:stretch>
            <a:fillRect/>
          </a:stretch>
        </p:blipFill>
        <p:spPr bwMode="auto">
          <a:xfrm>
            <a:off x="3428992" y="1285860"/>
            <a:ext cx="2571768" cy="1366253"/>
          </a:xfrm>
          <a:prstGeom prst="rect">
            <a:avLst/>
          </a:prstGeom>
          <a:noFill/>
        </p:spPr>
      </p:pic>
      <p:pic>
        <p:nvPicPr>
          <p:cNvPr id="78851" name="Picture 3"/>
          <p:cNvPicPr>
            <a:picLocks noChangeAspect="1" noChangeArrowheads="1"/>
          </p:cNvPicPr>
          <p:nvPr/>
        </p:nvPicPr>
        <p:blipFill>
          <a:blip r:embed="rId3">
            <a:clrChange>
              <a:clrFrom>
                <a:srgbClr val="F0F0F0"/>
              </a:clrFrom>
              <a:clrTo>
                <a:srgbClr val="F0F0F0">
                  <a:alpha val="0"/>
                </a:srgbClr>
              </a:clrTo>
            </a:clrChange>
          </a:blip>
          <a:srcRect l="46302" t="50565" r="37161" b="29444"/>
          <a:stretch>
            <a:fillRect/>
          </a:stretch>
        </p:blipFill>
        <p:spPr bwMode="auto">
          <a:xfrm>
            <a:off x="5076056" y="3045565"/>
            <a:ext cx="3500462" cy="2380314"/>
          </a:xfrm>
          <a:prstGeom prst="rect">
            <a:avLst/>
          </a:prstGeom>
          <a:noFill/>
          <a:ln w="9525">
            <a:noFill/>
            <a:miter lim="800000"/>
            <a:headEnd/>
            <a:tailEnd/>
          </a:ln>
          <a:effectLst/>
        </p:spPr>
      </p:pic>
      <p:sp>
        <p:nvSpPr>
          <p:cNvPr id="6" name="TextBox 5"/>
          <p:cNvSpPr txBox="1"/>
          <p:nvPr/>
        </p:nvSpPr>
        <p:spPr>
          <a:xfrm>
            <a:off x="179512" y="1639217"/>
            <a:ext cx="3168352" cy="830997"/>
          </a:xfrm>
          <a:prstGeom prst="rect">
            <a:avLst/>
          </a:prstGeom>
          <a:noFill/>
        </p:spPr>
        <p:txBody>
          <a:bodyPr wrap="square" rtlCol="0">
            <a:spAutoFit/>
          </a:bodyPr>
          <a:lstStyle/>
          <a:p>
            <a:r>
              <a:rPr lang="ru-RU" sz="2400" dirty="0">
                <a:solidFill>
                  <a:srgbClr val="0070C0"/>
                </a:solidFill>
                <a:latin typeface="Times New Roman" panose="02020603050405020304" pitchFamily="18" charset="0"/>
                <a:cs typeface="Times New Roman" panose="02020603050405020304" pitchFamily="18" charset="0"/>
              </a:rPr>
              <a:t>Стрелка Пирса, обозначаемая ↓</a:t>
            </a:r>
          </a:p>
        </p:txBody>
      </p:sp>
    </p:spTree>
    <p:extLst>
      <p:ext uri="{BB962C8B-B14F-4D97-AF65-F5344CB8AC3E}">
        <p14:creationId xmlns:p14="http://schemas.microsoft.com/office/powerpoint/2010/main" val="2735570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0"/>
          <p:cNvSpPr txBox="1">
            <a:spLocks noChangeArrowheads="1"/>
          </p:cNvSpPr>
          <p:nvPr/>
        </p:nvSpPr>
        <p:spPr bwMode="auto">
          <a:xfrm>
            <a:off x="395536" y="188913"/>
            <a:ext cx="856895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pPr>
            <a:r>
              <a:rPr lang="ru-RU"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Логический элемент Исключающее ИЛИ </a:t>
            </a:r>
          </a:p>
          <a:p>
            <a:pPr algn="ctr">
              <a:spcBef>
                <a:spcPct val="0"/>
              </a:spcBef>
            </a:pPr>
            <a:r>
              <a:rPr lang="ru-RU"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(функция неравнозначности или сумма по модулю)</a:t>
            </a:r>
          </a:p>
        </p:txBody>
      </p:sp>
      <p:graphicFrame>
        <p:nvGraphicFramePr>
          <p:cNvPr id="10" name="Таблица 9"/>
          <p:cNvGraphicFramePr>
            <a:graphicFrameLocks noGrp="1"/>
          </p:cNvGraphicFramePr>
          <p:nvPr/>
        </p:nvGraphicFramePr>
        <p:xfrm>
          <a:off x="4895850" y="1522413"/>
          <a:ext cx="3335337" cy="1854200"/>
        </p:xfrm>
        <a:graphic>
          <a:graphicData uri="http://schemas.openxmlformats.org/drawingml/2006/table">
            <a:tbl>
              <a:tblPr firstRow="1" bandRow="1">
                <a:tableStyleId>{5C22544A-7EE6-4342-B048-85BDC9FD1C3A}</a:tableStyleId>
              </a:tblPr>
              <a:tblGrid>
                <a:gridCol w="1111779">
                  <a:extLst>
                    <a:ext uri="{9D8B030D-6E8A-4147-A177-3AD203B41FA5}">
                      <a16:colId xmlns:a16="http://schemas.microsoft.com/office/drawing/2014/main" xmlns="" val="20000"/>
                    </a:ext>
                  </a:extLst>
                </a:gridCol>
                <a:gridCol w="1111779">
                  <a:extLst>
                    <a:ext uri="{9D8B030D-6E8A-4147-A177-3AD203B41FA5}">
                      <a16:colId xmlns:a16="http://schemas.microsoft.com/office/drawing/2014/main" xmlns="" val="20001"/>
                    </a:ext>
                  </a:extLst>
                </a:gridCol>
                <a:gridCol w="1111779">
                  <a:extLst>
                    <a:ext uri="{9D8B030D-6E8A-4147-A177-3AD203B41FA5}">
                      <a16:colId xmlns:a16="http://schemas.microsoft.com/office/drawing/2014/main" xmlns="" val="20002"/>
                    </a:ext>
                  </a:extLst>
                </a:gridCol>
              </a:tblGrid>
              <a:tr h="370840">
                <a:tc>
                  <a:txBody>
                    <a:bodyPr/>
                    <a:lstStyle/>
                    <a:p>
                      <a:pPr algn="ctr"/>
                      <a:r>
                        <a:rPr lang="en-US" dirty="0">
                          <a:solidFill>
                            <a:schemeClr val="tx1"/>
                          </a:solidFill>
                        </a:rPr>
                        <a:t>X1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X2</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Y</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0</a:t>
                      </a: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pSp>
        <p:nvGrpSpPr>
          <p:cNvPr id="10271" name="Группа 15"/>
          <p:cNvGrpSpPr>
            <a:grpSpLocks/>
          </p:cNvGrpSpPr>
          <p:nvPr/>
        </p:nvGrpSpPr>
        <p:grpSpPr bwMode="auto">
          <a:xfrm>
            <a:off x="687388" y="1751013"/>
            <a:ext cx="2654300" cy="1017587"/>
            <a:chOff x="827584" y="2492896"/>
            <a:chExt cx="2654747" cy="1017338"/>
          </a:xfrm>
        </p:grpSpPr>
        <p:sp>
          <p:nvSpPr>
            <p:cNvPr id="10311" name="Line 29"/>
            <p:cNvSpPr>
              <a:spLocks noChangeShapeType="1"/>
            </p:cNvSpPr>
            <p:nvPr/>
          </p:nvSpPr>
          <p:spPr bwMode="auto">
            <a:xfrm>
              <a:off x="2604443" y="2971751"/>
              <a:ext cx="8778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nvGrpSpPr>
            <p:cNvPr id="10312" name="Группа 14"/>
            <p:cNvGrpSpPr>
              <a:grpSpLocks/>
            </p:cNvGrpSpPr>
            <p:nvPr/>
          </p:nvGrpSpPr>
          <p:grpSpPr bwMode="auto">
            <a:xfrm>
              <a:off x="827584" y="2492896"/>
              <a:ext cx="2592288" cy="1017338"/>
              <a:chOff x="827584" y="2492896"/>
              <a:chExt cx="2592288" cy="1017338"/>
            </a:xfrm>
          </p:grpSpPr>
          <p:sp>
            <p:nvSpPr>
              <p:cNvPr id="10313" name="Rectangle 26"/>
              <p:cNvSpPr>
                <a:spLocks noChangeArrowheads="1"/>
              </p:cNvSpPr>
              <p:nvPr/>
            </p:nvSpPr>
            <p:spPr bwMode="auto">
              <a:xfrm>
                <a:off x="1964681" y="2670126"/>
                <a:ext cx="649288" cy="6683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b="1">
                    <a:latin typeface="Calibri" panose="020F0502020204030204" pitchFamily="34" charset="0"/>
                  </a:rPr>
                  <a:t>=1</a:t>
                </a:r>
                <a:endParaRPr lang="ru-RU" altLang="ru-RU" b="1">
                  <a:latin typeface="Calibri" panose="020F0502020204030204" pitchFamily="34" charset="0"/>
                </a:endParaRPr>
              </a:p>
            </p:txBody>
          </p:sp>
          <p:sp>
            <p:nvSpPr>
              <p:cNvPr id="10314" name="Line 27"/>
              <p:cNvSpPr>
                <a:spLocks noChangeShapeType="1"/>
              </p:cNvSpPr>
              <p:nvPr/>
            </p:nvSpPr>
            <p:spPr bwMode="auto">
              <a:xfrm>
                <a:off x="842318" y="2811413"/>
                <a:ext cx="1112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15" name="Line 28"/>
              <p:cNvSpPr>
                <a:spLocks noChangeShapeType="1"/>
              </p:cNvSpPr>
              <p:nvPr/>
            </p:nvSpPr>
            <p:spPr bwMode="auto">
              <a:xfrm>
                <a:off x="842318" y="3103513"/>
                <a:ext cx="1112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16" name="TextBox 11"/>
              <p:cNvSpPr txBox="1">
                <a:spLocks noChangeArrowheads="1"/>
              </p:cNvSpPr>
              <p:nvPr/>
            </p:nvSpPr>
            <p:spPr bwMode="auto">
              <a:xfrm>
                <a:off x="827584" y="2492896"/>
                <a:ext cx="57115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X1</a:t>
                </a:r>
                <a:endParaRPr lang="ru-RU" altLang="ru-RU">
                  <a:latin typeface="Calibri" panose="020F0502020204030204" pitchFamily="34" charset="0"/>
                </a:endParaRPr>
              </a:p>
            </p:txBody>
          </p:sp>
          <p:sp>
            <p:nvSpPr>
              <p:cNvPr id="10317" name="TextBox 12"/>
              <p:cNvSpPr txBox="1">
                <a:spLocks noChangeArrowheads="1"/>
              </p:cNvSpPr>
              <p:nvPr/>
            </p:nvSpPr>
            <p:spPr bwMode="auto">
              <a:xfrm>
                <a:off x="827584" y="3140968"/>
                <a:ext cx="57115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X2</a:t>
                </a:r>
                <a:endParaRPr lang="ru-RU" altLang="ru-RU">
                  <a:latin typeface="Calibri" panose="020F0502020204030204" pitchFamily="34" charset="0"/>
                </a:endParaRPr>
              </a:p>
            </p:txBody>
          </p:sp>
          <p:sp>
            <p:nvSpPr>
              <p:cNvPr id="10318" name="TextBox 13"/>
              <p:cNvSpPr txBox="1">
                <a:spLocks noChangeArrowheads="1"/>
              </p:cNvSpPr>
              <p:nvPr/>
            </p:nvSpPr>
            <p:spPr bwMode="auto">
              <a:xfrm>
                <a:off x="2699792" y="2636912"/>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 Y</a:t>
                </a:r>
                <a:endParaRPr lang="ru-RU" altLang="ru-RU">
                  <a:latin typeface="Calibri" panose="020F0502020204030204" pitchFamily="34" charset="0"/>
                </a:endParaRPr>
              </a:p>
            </p:txBody>
          </p:sp>
        </p:grpSp>
      </p:grpSp>
      <p:sp>
        <p:nvSpPr>
          <p:cNvPr id="10272" name="TextBox 10"/>
          <p:cNvSpPr txBox="1">
            <a:spLocks noChangeArrowheads="1"/>
          </p:cNvSpPr>
          <p:nvPr/>
        </p:nvSpPr>
        <p:spPr bwMode="auto">
          <a:xfrm>
            <a:off x="687388" y="3472197"/>
            <a:ext cx="784505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pPr>
            <a:r>
              <a:rPr lang="ru-RU"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Логический элемент Исключающее ИЛИ</a:t>
            </a:r>
            <a:r>
              <a:rPr lang="en-US"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a:t>
            </a:r>
            <a:r>
              <a:rPr lang="ru-RU"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НЕ </a:t>
            </a:r>
          </a:p>
          <a:p>
            <a:pPr algn="ctr">
              <a:spcBef>
                <a:spcPct val="0"/>
              </a:spcBef>
            </a:pPr>
            <a:r>
              <a:rPr lang="ru-RU"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(функция равнозначности - </a:t>
            </a:r>
            <a:r>
              <a:rPr lang="ru-RU" altLang="ru-RU" sz="2600" b="1" dirty="0" err="1">
                <a:solidFill>
                  <a:schemeClr val="tx2"/>
                </a:solidFill>
                <a:effectLst>
                  <a:outerShdw blurRad="31750" dist="25400" dir="5400000" algn="tl" rotWithShape="0">
                    <a:srgbClr val="000000">
                      <a:alpha val="25000"/>
                    </a:srgbClr>
                  </a:outerShdw>
                </a:effectLst>
                <a:latin typeface="Times New Roman" pitchFamily="18" charset="0"/>
                <a:ea typeface="+mj-ea"/>
                <a:cs typeface="+mj-cs"/>
              </a:rPr>
              <a:t>эквиваленция</a:t>
            </a:r>
            <a:r>
              <a:rPr lang="ru-RU" altLang="ru-RU" sz="2600" b="1" dirty="0">
                <a:solidFill>
                  <a:schemeClr val="tx2"/>
                </a:solidFill>
                <a:effectLst>
                  <a:outerShdw blurRad="31750" dist="25400" dir="5400000" algn="tl" rotWithShape="0">
                    <a:srgbClr val="000000">
                      <a:alpha val="25000"/>
                    </a:srgbClr>
                  </a:outerShdw>
                </a:effectLst>
                <a:latin typeface="Times New Roman" pitchFamily="18" charset="0"/>
                <a:ea typeface="+mj-ea"/>
                <a:cs typeface="+mj-cs"/>
              </a:rPr>
              <a:t>)</a:t>
            </a:r>
          </a:p>
        </p:txBody>
      </p:sp>
      <p:graphicFrame>
        <p:nvGraphicFramePr>
          <p:cNvPr id="30" name="Таблица 29"/>
          <p:cNvGraphicFramePr>
            <a:graphicFrameLocks noGrp="1"/>
          </p:cNvGraphicFramePr>
          <p:nvPr/>
        </p:nvGraphicFramePr>
        <p:xfrm>
          <a:off x="4957763" y="4421188"/>
          <a:ext cx="3335337" cy="1854200"/>
        </p:xfrm>
        <a:graphic>
          <a:graphicData uri="http://schemas.openxmlformats.org/drawingml/2006/table">
            <a:tbl>
              <a:tblPr firstRow="1" bandRow="1">
                <a:tableStyleId>{5C22544A-7EE6-4342-B048-85BDC9FD1C3A}</a:tableStyleId>
              </a:tblPr>
              <a:tblGrid>
                <a:gridCol w="1111779">
                  <a:extLst>
                    <a:ext uri="{9D8B030D-6E8A-4147-A177-3AD203B41FA5}">
                      <a16:colId xmlns:a16="http://schemas.microsoft.com/office/drawing/2014/main" xmlns="" val="20000"/>
                    </a:ext>
                  </a:extLst>
                </a:gridCol>
                <a:gridCol w="1111779">
                  <a:extLst>
                    <a:ext uri="{9D8B030D-6E8A-4147-A177-3AD203B41FA5}">
                      <a16:colId xmlns:a16="http://schemas.microsoft.com/office/drawing/2014/main" xmlns="" val="20001"/>
                    </a:ext>
                  </a:extLst>
                </a:gridCol>
                <a:gridCol w="1111779">
                  <a:extLst>
                    <a:ext uri="{9D8B030D-6E8A-4147-A177-3AD203B41FA5}">
                      <a16:colId xmlns:a16="http://schemas.microsoft.com/office/drawing/2014/main" xmlns="" val="20002"/>
                    </a:ext>
                  </a:extLst>
                </a:gridCol>
              </a:tblGrid>
              <a:tr h="370840">
                <a:tc>
                  <a:txBody>
                    <a:bodyPr/>
                    <a:lstStyle/>
                    <a:p>
                      <a:pPr algn="ctr"/>
                      <a:r>
                        <a:rPr lang="en-US" dirty="0">
                          <a:solidFill>
                            <a:schemeClr val="tx1"/>
                          </a:solidFill>
                        </a:rPr>
                        <a:t>X1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X2</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Y</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a:t>
                      </a: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0</a:t>
                      </a: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0</a:t>
                      </a: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endParaRPr lang="ru-RU" dirty="0">
                        <a:solidFill>
                          <a:schemeClr val="tx1"/>
                        </a:solidFill>
                      </a:endParaRP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a:t>
                      </a:r>
                    </a:p>
                  </a:txBody>
                  <a:tcPr marL="91421" marR="914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pSp>
        <p:nvGrpSpPr>
          <p:cNvPr id="10301" name="Группа 15"/>
          <p:cNvGrpSpPr>
            <a:grpSpLocks/>
          </p:cNvGrpSpPr>
          <p:nvPr/>
        </p:nvGrpSpPr>
        <p:grpSpPr bwMode="auto">
          <a:xfrm>
            <a:off x="928688" y="4868863"/>
            <a:ext cx="2654300" cy="1017587"/>
            <a:chOff x="827584" y="2492896"/>
            <a:chExt cx="2654747" cy="1017338"/>
          </a:xfrm>
        </p:grpSpPr>
        <p:sp>
          <p:nvSpPr>
            <p:cNvPr id="10303" name="Line 29"/>
            <p:cNvSpPr>
              <a:spLocks noChangeShapeType="1"/>
            </p:cNvSpPr>
            <p:nvPr/>
          </p:nvSpPr>
          <p:spPr bwMode="auto">
            <a:xfrm>
              <a:off x="2604443" y="2971751"/>
              <a:ext cx="8778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nvGrpSpPr>
            <p:cNvPr id="10304" name="Группа 14"/>
            <p:cNvGrpSpPr>
              <a:grpSpLocks/>
            </p:cNvGrpSpPr>
            <p:nvPr/>
          </p:nvGrpSpPr>
          <p:grpSpPr bwMode="auto">
            <a:xfrm>
              <a:off x="827584" y="2492896"/>
              <a:ext cx="2592288" cy="1017338"/>
              <a:chOff x="827584" y="2492896"/>
              <a:chExt cx="2592288" cy="1017338"/>
            </a:xfrm>
          </p:grpSpPr>
          <p:sp>
            <p:nvSpPr>
              <p:cNvPr id="10305" name="Rectangle 26"/>
              <p:cNvSpPr>
                <a:spLocks noChangeArrowheads="1"/>
              </p:cNvSpPr>
              <p:nvPr/>
            </p:nvSpPr>
            <p:spPr bwMode="auto">
              <a:xfrm>
                <a:off x="1964681" y="2670126"/>
                <a:ext cx="649288" cy="6683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b="1" dirty="0">
                    <a:latin typeface="Calibri" panose="020F0502020204030204" pitchFamily="34" charset="0"/>
                  </a:rPr>
                  <a:t>=1</a:t>
                </a:r>
                <a:endParaRPr lang="ru-RU" altLang="ru-RU" b="1" dirty="0">
                  <a:latin typeface="Calibri" panose="020F0502020204030204" pitchFamily="34" charset="0"/>
                </a:endParaRPr>
              </a:p>
            </p:txBody>
          </p:sp>
          <p:sp>
            <p:nvSpPr>
              <p:cNvPr id="10306" name="Line 27"/>
              <p:cNvSpPr>
                <a:spLocks noChangeShapeType="1"/>
              </p:cNvSpPr>
              <p:nvPr/>
            </p:nvSpPr>
            <p:spPr bwMode="auto">
              <a:xfrm>
                <a:off x="842318" y="2811413"/>
                <a:ext cx="1112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07" name="Line 28"/>
              <p:cNvSpPr>
                <a:spLocks noChangeShapeType="1"/>
              </p:cNvSpPr>
              <p:nvPr/>
            </p:nvSpPr>
            <p:spPr bwMode="auto">
              <a:xfrm>
                <a:off x="842318" y="3103513"/>
                <a:ext cx="1112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08" name="TextBox 11"/>
              <p:cNvSpPr txBox="1">
                <a:spLocks noChangeArrowheads="1"/>
              </p:cNvSpPr>
              <p:nvPr/>
            </p:nvSpPr>
            <p:spPr bwMode="auto">
              <a:xfrm>
                <a:off x="827584" y="2492896"/>
                <a:ext cx="57115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X1</a:t>
                </a:r>
                <a:endParaRPr lang="ru-RU" altLang="ru-RU">
                  <a:latin typeface="Calibri" panose="020F0502020204030204" pitchFamily="34" charset="0"/>
                </a:endParaRPr>
              </a:p>
            </p:txBody>
          </p:sp>
          <p:sp>
            <p:nvSpPr>
              <p:cNvPr id="10309" name="TextBox 12"/>
              <p:cNvSpPr txBox="1">
                <a:spLocks noChangeArrowheads="1"/>
              </p:cNvSpPr>
              <p:nvPr/>
            </p:nvSpPr>
            <p:spPr bwMode="auto">
              <a:xfrm>
                <a:off x="827584" y="3140968"/>
                <a:ext cx="57115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X2</a:t>
                </a:r>
                <a:endParaRPr lang="ru-RU" altLang="ru-RU">
                  <a:latin typeface="Calibri" panose="020F0502020204030204" pitchFamily="34" charset="0"/>
                </a:endParaRPr>
              </a:p>
            </p:txBody>
          </p:sp>
          <p:sp>
            <p:nvSpPr>
              <p:cNvPr id="10310" name="TextBox 13"/>
              <p:cNvSpPr txBox="1">
                <a:spLocks noChangeArrowheads="1"/>
              </p:cNvSpPr>
              <p:nvPr/>
            </p:nvSpPr>
            <p:spPr bwMode="auto">
              <a:xfrm>
                <a:off x="2699792" y="2636912"/>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 Y</a:t>
                </a:r>
                <a:endParaRPr lang="ru-RU" altLang="ru-RU">
                  <a:latin typeface="Calibri" panose="020F0502020204030204" pitchFamily="34" charset="0"/>
                </a:endParaRPr>
              </a:p>
            </p:txBody>
          </p:sp>
        </p:grpSp>
      </p:grpSp>
      <p:sp>
        <p:nvSpPr>
          <p:cNvPr id="2" name="Овал 1"/>
          <p:cNvSpPr/>
          <p:nvPr/>
        </p:nvSpPr>
        <p:spPr>
          <a:xfrm>
            <a:off x="2612469" y="5272719"/>
            <a:ext cx="185558" cy="18555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3693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a:t>простейшие логические элементы которые можно реализовать аппаратно:</a:t>
            </a:r>
          </a:p>
        </p:txBody>
      </p:sp>
      <p:sp>
        <p:nvSpPr>
          <p:cNvPr id="2" name="Заголовок 1"/>
          <p:cNvSpPr>
            <a:spLocks noGrp="1"/>
          </p:cNvSpPr>
          <p:nvPr>
            <p:ph type="title"/>
          </p:nvPr>
        </p:nvSpPr>
        <p:spPr/>
        <p:txBody>
          <a:bodyPr>
            <a:normAutofit fontScale="90000"/>
          </a:bodyPr>
          <a:lstStyle/>
          <a:p>
            <a:r>
              <a:rPr lang="ru-RU" sz="3100" b="1" dirty="0"/>
              <a:t>СХЕМНАЯ РЕАЛИЗАЦИЯ ЭЛЕМЕНТАРНЫХ ЛОГИЧЕСКИХ ОПЕРАЦИЙ. ТИПОВЫЕ ЛОГИЧЕСКИЕ УЗЛЫ</a:t>
            </a:r>
            <a:endParaRPr lang="ru-RU" dirty="0"/>
          </a:p>
        </p:txBody>
      </p:sp>
      <p:pic>
        <p:nvPicPr>
          <p:cNvPr id="10242" name="Picture 2"/>
          <p:cNvPicPr>
            <a:picLocks noChangeAspect="1" noChangeArrowheads="1"/>
          </p:cNvPicPr>
          <p:nvPr/>
        </p:nvPicPr>
        <p:blipFill>
          <a:blip r:embed="rId2"/>
          <a:srcRect/>
          <a:stretch>
            <a:fillRect/>
          </a:stretch>
        </p:blipFill>
        <p:spPr bwMode="auto">
          <a:xfrm>
            <a:off x="357158" y="2786058"/>
            <a:ext cx="8384044" cy="1857388"/>
          </a:xfrm>
          <a:prstGeom prst="rect">
            <a:avLst/>
          </a:prstGeom>
          <a:noFill/>
          <a:ln w="9525">
            <a:noFill/>
            <a:miter lim="800000"/>
            <a:headEnd/>
            <a:tailEnd/>
          </a:ln>
        </p:spPr>
      </p:pic>
      <p:sp>
        <p:nvSpPr>
          <p:cNvPr id="5" name="Прямоугольник 4"/>
          <p:cNvSpPr/>
          <p:nvPr/>
        </p:nvSpPr>
        <p:spPr>
          <a:xfrm>
            <a:off x="4429124"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1520" y="116632"/>
            <a:ext cx="8741065" cy="5458742"/>
          </a:xfrm>
          <a:prstGeom prst="rect">
            <a:avLst/>
          </a:prstGeom>
        </p:spPr>
      </p:pic>
    </p:spTree>
    <p:extLst>
      <p:ext uri="{BB962C8B-B14F-4D97-AF65-F5344CB8AC3E}">
        <p14:creationId xmlns:p14="http://schemas.microsoft.com/office/powerpoint/2010/main" val="295035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fontAlgn="base"/>
            <a:r>
              <a:rPr lang="ru-RU" dirty="0"/>
              <a:t>Лекции – </a:t>
            </a:r>
            <a:r>
              <a:rPr lang="ru-RU" dirty="0" smtClean="0"/>
              <a:t>6 часов</a:t>
            </a:r>
            <a:r>
              <a:rPr lang="en-US" dirty="0" smtClean="0"/>
              <a:t>​</a:t>
            </a:r>
            <a:endParaRPr lang="en-US" dirty="0"/>
          </a:p>
          <a:p>
            <a:pPr fontAlgn="base"/>
            <a:r>
              <a:rPr lang="ru-RU" dirty="0"/>
              <a:t>Лабораторные работы - </a:t>
            </a:r>
            <a:r>
              <a:rPr lang="ru-RU" dirty="0"/>
              <a:t>6</a:t>
            </a:r>
            <a:r>
              <a:rPr lang="ru-RU" dirty="0" smtClean="0"/>
              <a:t> часов</a:t>
            </a:r>
            <a:r>
              <a:rPr lang="en-US" dirty="0" smtClean="0"/>
              <a:t>​</a:t>
            </a:r>
            <a:endParaRPr lang="en-US" dirty="0"/>
          </a:p>
          <a:p>
            <a:pPr fontAlgn="base"/>
            <a:r>
              <a:rPr lang="ru-RU" dirty="0"/>
              <a:t>Форма отчетности – </a:t>
            </a:r>
            <a:r>
              <a:rPr lang="ru-RU" b="1" dirty="0" smtClean="0">
                <a:solidFill>
                  <a:srgbClr val="FF0000"/>
                </a:solidFill>
              </a:rPr>
              <a:t>экзамен</a:t>
            </a:r>
            <a:r>
              <a:rPr lang="en-US" dirty="0" smtClean="0"/>
              <a:t>​</a:t>
            </a:r>
            <a:endParaRPr lang="en-US" dirty="0"/>
          </a:p>
          <a:p>
            <a:pPr fontAlgn="base"/>
            <a:endParaRPr lang="ru-RU" dirty="0"/>
          </a:p>
          <a:p>
            <a:pPr fontAlgn="base"/>
            <a:r>
              <a:rPr lang="ru-RU" b="1" dirty="0" smtClean="0"/>
              <a:t>Модули </a:t>
            </a:r>
            <a:r>
              <a:rPr lang="ru-RU" b="1" dirty="0"/>
              <a:t>курса:</a:t>
            </a:r>
          </a:p>
          <a:p>
            <a:pPr lvl="1" fontAlgn="base"/>
            <a:r>
              <a:rPr lang="ru-RU" dirty="0"/>
              <a:t>Логические основы ЭВМ</a:t>
            </a:r>
            <a:r>
              <a:rPr lang="en-US" dirty="0"/>
              <a:t>​</a:t>
            </a:r>
          </a:p>
          <a:p>
            <a:pPr lvl="1" fontAlgn="base"/>
            <a:r>
              <a:rPr lang="ru-RU" dirty="0" smtClean="0"/>
              <a:t>Информация. Количество информации.</a:t>
            </a:r>
            <a:r>
              <a:rPr lang="en-US" dirty="0" smtClean="0"/>
              <a:t>​</a:t>
            </a:r>
            <a:endParaRPr lang="en-US" dirty="0"/>
          </a:p>
          <a:p>
            <a:endParaRPr lang="ru-RU" dirty="0"/>
          </a:p>
        </p:txBody>
      </p:sp>
      <p:sp>
        <p:nvSpPr>
          <p:cNvPr id="3" name="Заголовок 2"/>
          <p:cNvSpPr>
            <a:spLocks noGrp="1"/>
          </p:cNvSpPr>
          <p:nvPr>
            <p:ph type="title"/>
          </p:nvPr>
        </p:nvSpPr>
        <p:spPr/>
        <p:txBody>
          <a:bodyPr/>
          <a:lstStyle/>
          <a:p>
            <a:r>
              <a:rPr lang="ru-RU" dirty="0">
                <a:effectLst/>
              </a:rPr>
              <a:t>Основные данные курса</a:t>
            </a:r>
            <a:r>
              <a:rPr lang="ru-RU" b="0" dirty="0">
                <a:effectLst/>
              </a:rPr>
              <a:t>​</a:t>
            </a:r>
            <a:endParaRPr lang="ru-RU" dirty="0"/>
          </a:p>
        </p:txBody>
      </p:sp>
      <p:sp>
        <p:nvSpPr>
          <p:cNvPr id="4" name="AutoShape 2" descr="https://euc-powerpoint.officeapps.live.com/pods/GetClipboardImage.ashx?Id=6c697a8f-16da-44bb-bf22-0e7abeedda38&amp;DC=GEU8&amp;pkey=05ef8e41-577d-4738-89ba-990370e667da&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20002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6796" y="404664"/>
            <a:ext cx="9027204" cy="5468838"/>
          </a:xfrm>
          <a:prstGeom prst="rect">
            <a:avLst/>
          </a:prstGeom>
        </p:spPr>
      </p:pic>
    </p:spTree>
    <p:extLst>
      <p:ext uri="{BB962C8B-B14F-4D97-AF65-F5344CB8AC3E}">
        <p14:creationId xmlns:p14="http://schemas.microsoft.com/office/powerpoint/2010/main" val="250799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Номер слайда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296B63-B451-44A1-B588-B820146C3794}" type="slidenum">
              <a:rPr lang="ru-RU">
                <a:latin typeface="Arial Black" panose="020B0A04020102020204" pitchFamily="34" charset="0"/>
              </a:rPr>
              <a:pPr eaLnBrk="1" hangingPunct="1"/>
              <a:t>21</a:t>
            </a:fld>
            <a:endParaRPr lang="ru-RU">
              <a:latin typeface="Arial Black" panose="020B0A04020102020204" pitchFamily="34" charset="0"/>
            </a:endParaRPr>
          </a:p>
        </p:txBody>
      </p:sp>
      <p:sp>
        <p:nvSpPr>
          <p:cNvPr id="152579" name="Rectangle 2"/>
          <p:cNvSpPr>
            <a:spLocks noGrp="1" noChangeArrowheads="1"/>
          </p:cNvSpPr>
          <p:nvPr>
            <p:ph type="title"/>
          </p:nvPr>
        </p:nvSpPr>
        <p:spPr>
          <a:xfrm>
            <a:off x="484187" y="215107"/>
            <a:ext cx="8229600" cy="1371600"/>
          </a:xfrm>
        </p:spPr>
        <p:txBody>
          <a:bodyPr/>
          <a:lstStyle/>
          <a:p>
            <a:pPr eaLnBrk="1" hangingPunct="1"/>
            <a:r>
              <a:rPr lang="ru-RU" sz="4000" b="1" dirty="0"/>
              <a:t>Примеры схем и соответствующие им таблицы истинности</a:t>
            </a:r>
          </a:p>
        </p:txBody>
      </p:sp>
      <p:sp>
        <p:nvSpPr>
          <p:cNvPr id="152580" name="Rectangle 3"/>
          <p:cNvSpPr>
            <a:spLocks noGrp="1" noChangeArrowheads="1"/>
          </p:cNvSpPr>
          <p:nvPr>
            <p:ph type="body" sz="half" idx="1"/>
          </p:nvPr>
        </p:nvSpPr>
        <p:spPr>
          <a:xfrm>
            <a:off x="433072" y="1602698"/>
            <a:ext cx="8362950" cy="1519238"/>
          </a:xfrm>
        </p:spPr>
        <p:txBody>
          <a:bodyPr/>
          <a:lstStyle/>
          <a:p>
            <a:pPr eaLnBrk="1" hangingPunct="1">
              <a:buFont typeface="Wingdings" panose="05000000000000000000" pitchFamily="2" charset="2"/>
              <a:buNone/>
            </a:pPr>
            <a:r>
              <a:rPr lang="ru-RU" sz="2800" dirty="0"/>
              <a:t>Из вентилей составляют более сложные схемы, которые позволяют выполнять сложные арифметические операции</a:t>
            </a:r>
          </a:p>
        </p:txBody>
      </p:sp>
      <p:pic>
        <p:nvPicPr>
          <p:cNvPr id="152581" name="Picture 4"/>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666"/>
          <a:stretch/>
        </p:blipFill>
        <p:spPr>
          <a:xfrm>
            <a:off x="1763689" y="2996953"/>
            <a:ext cx="4248471" cy="2376264"/>
          </a:xfrm>
          <a:noFill/>
        </p:spPr>
      </p:pic>
      <p:sp>
        <p:nvSpPr>
          <p:cNvPr id="152582" name="Rectangle 6"/>
          <p:cNvSpPr>
            <a:spLocks noChangeArrowheads="1"/>
          </p:cNvSpPr>
          <p:nvPr/>
        </p:nvSpPr>
        <p:spPr bwMode="auto">
          <a:xfrm>
            <a:off x="1043608" y="5229200"/>
            <a:ext cx="8347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ru-RU" sz="2800" dirty="0">
                <a:latin typeface="Times New Roman" panose="02020603050405020304" pitchFamily="18" charset="0"/>
                <a:cs typeface="Times New Roman" panose="02020603050405020304" pitchFamily="18" charset="0"/>
              </a:rPr>
              <a:t>Данной логической схеме соответствует логическое выражение F=A &amp; B v A.</a:t>
            </a:r>
          </a:p>
        </p:txBody>
      </p:sp>
    </p:spTree>
    <p:extLst>
      <p:ext uri="{BB962C8B-B14F-4D97-AF65-F5344CB8AC3E}">
        <p14:creationId xmlns:p14="http://schemas.microsoft.com/office/powerpoint/2010/main" val="285746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normAutofit fontScale="90000"/>
          </a:bodyPr>
          <a:lstStyle/>
          <a:p>
            <a:pPr eaLnBrk="1" hangingPunct="1"/>
            <a:r>
              <a:rPr lang="ru-RU" sz="4000"/>
              <a:t>Алгоритм построения логической схемы по логическому выражению</a:t>
            </a:r>
          </a:p>
        </p:txBody>
      </p:sp>
      <p:sp>
        <p:nvSpPr>
          <p:cNvPr id="154628" name="Rectangle 3"/>
          <p:cNvSpPr>
            <a:spLocks noGrp="1" noChangeArrowheads="1"/>
          </p:cNvSpPr>
          <p:nvPr>
            <p:ph type="body" idx="1"/>
          </p:nvPr>
        </p:nvSpPr>
        <p:spPr>
          <a:xfrm>
            <a:off x="539552" y="1844824"/>
            <a:ext cx="8229600" cy="3886200"/>
          </a:xfrm>
        </p:spPr>
        <p:txBody>
          <a:bodyPr/>
          <a:lstStyle/>
          <a:p>
            <a:pPr marL="533400" indent="-533400" eaLnBrk="1" hangingPunct="1">
              <a:buFont typeface="Wingdings" panose="05000000000000000000" pitchFamily="2" charset="2"/>
              <a:buAutoNum type="arabicPeriod"/>
            </a:pPr>
            <a:r>
              <a:rPr lang="ru-RU" sz="2800" dirty="0"/>
              <a:t>Определить число логических переменных.</a:t>
            </a:r>
          </a:p>
          <a:p>
            <a:pPr marL="533400" indent="-533400" eaLnBrk="1" hangingPunct="1">
              <a:buFont typeface="Wingdings" panose="05000000000000000000" pitchFamily="2" charset="2"/>
              <a:buAutoNum type="arabicPeriod"/>
            </a:pPr>
            <a:r>
              <a:rPr lang="ru-RU" sz="2800" dirty="0"/>
              <a:t>Определить количество базовых логических операций и их порядок.</a:t>
            </a:r>
          </a:p>
          <a:p>
            <a:pPr marL="533400" indent="-533400" eaLnBrk="1" hangingPunct="1">
              <a:buFont typeface="Wingdings" panose="05000000000000000000" pitchFamily="2" charset="2"/>
              <a:buAutoNum type="arabicPeriod"/>
            </a:pPr>
            <a:r>
              <a:rPr lang="ru-RU" sz="2800" dirty="0"/>
              <a:t>Изобразить для каждой логической операции соответствующий ей вентиль.</a:t>
            </a:r>
          </a:p>
          <a:p>
            <a:pPr marL="533400" indent="-533400" eaLnBrk="1" hangingPunct="1">
              <a:buFont typeface="Wingdings" panose="05000000000000000000" pitchFamily="2" charset="2"/>
              <a:buAutoNum type="arabicPeriod"/>
            </a:pPr>
            <a:r>
              <a:rPr lang="ru-RU" sz="2800" dirty="0"/>
              <a:t>Соединить вентили в порядке выполнения логических операций.</a:t>
            </a:r>
          </a:p>
        </p:txBody>
      </p:sp>
    </p:spTree>
    <p:extLst>
      <p:ext uri="{BB962C8B-B14F-4D97-AF65-F5344CB8AC3E}">
        <p14:creationId xmlns:p14="http://schemas.microsoft.com/office/powerpoint/2010/main" val="358467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8229600" cy="733226"/>
          </a:xfrm>
        </p:spPr>
        <p:txBody>
          <a:bodyPr/>
          <a:lstStyle/>
          <a:p>
            <a:pPr>
              <a:buNone/>
            </a:pPr>
            <a:r>
              <a:rPr lang="ru-RU" dirty="0"/>
              <a:t>Построить схему следующего высказывания:</a:t>
            </a:r>
          </a:p>
        </p:txBody>
      </p:sp>
      <p:sp>
        <p:nvSpPr>
          <p:cNvPr id="3" name="Заголовок 2"/>
          <p:cNvSpPr>
            <a:spLocks noGrp="1"/>
          </p:cNvSpPr>
          <p:nvPr>
            <p:ph type="title"/>
          </p:nvPr>
        </p:nvSpPr>
        <p:spPr/>
        <p:txBody>
          <a:bodyPr/>
          <a:lstStyle/>
          <a:p>
            <a:r>
              <a:rPr lang="ru-RU" dirty="0"/>
              <a:t>Решение задач:</a:t>
            </a:r>
          </a:p>
        </p:txBody>
      </p:sp>
      <p:graphicFrame>
        <p:nvGraphicFramePr>
          <p:cNvPr id="5" name="Объект 4"/>
          <p:cNvGraphicFramePr>
            <a:graphicFrameLocks noChangeAspect="1"/>
          </p:cNvGraphicFramePr>
          <p:nvPr/>
        </p:nvGraphicFramePr>
        <p:xfrm>
          <a:off x="2714612" y="2000240"/>
          <a:ext cx="2928958" cy="869534"/>
        </p:xfrm>
        <a:graphic>
          <a:graphicData uri="http://schemas.openxmlformats.org/presentationml/2006/ole">
            <mc:AlternateContent xmlns:mc="http://schemas.openxmlformats.org/markup-compatibility/2006">
              <mc:Choice xmlns:v="urn:schemas-microsoft-com:vml" Requires="v">
                <p:oleObj spid="_x0000_s4098" name="Формула" r:id="rId3" imgW="812520" imgH="241200" progId="Equation.3">
                  <p:embed/>
                </p:oleObj>
              </mc:Choice>
              <mc:Fallback>
                <p:oleObj name="Формула" r:id="rId3" imgW="812520" imgH="241200" progId="Equation.3">
                  <p:embed/>
                  <p:pic>
                    <p:nvPicPr>
                      <p:cNvPr id="5"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2000240"/>
                        <a:ext cx="2928958" cy="869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3731" name="Picture 3"/>
          <p:cNvPicPr>
            <a:picLocks noChangeAspect="1" noChangeArrowheads="1"/>
          </p:cNvPicPr>
          <p:nvPr/>
        </p:nvPicPr>
        <p:blipFill>
          <a:blip r:embed="rId5"/>
          <a:srcRect l="31088" t="39981" r="39146" b="44732"/>
          <a:stretch>
            <a:fillRect/>
          </a:stretch>
        </p:blipFill>
        <p:spPr bwMode="auto">
          <a:xfrm>
            <a:off x="642910" y="3214686"/>
            <a:ext cx="8160418" cy="235745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Решение задач:</a:t>
            </a:r>
          </a:p>
        </p:txBody>
      </p:sp>
      <p:pic>
        <p:nvPicPr>
          <p:cNvPr id="79875" name="Picture 3"/>
          <p:cNvPicPr>
            <a:picLocks noChangeAspect="1" noChangeArrowheads="1"/>
          </p:cNvPicPr>
          <p:nvPr/>
        </p:nvPicPr>
        <p:blipFill>
          <a:blip r:embed="rId3"/>
          <a:srcRect l="31518" t="60619" r="54359" b="28063"/>
          <a:stretch>
            <a:fillRect/>
          </a:stretch>
        </p:blipFill>
        <p:spPr bwMode="auto">
          <a:xfrm>
            <a:off x="4390125" y="3929066"/>
            <a:ext cx="4753875" cy="214314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31518" t="60619" r="66996" b="28063"/>
          <a:stretch>
            <a:fillRect/>
          </a:stretch>
        </p:blipFill>
        <p:spPr bwMode="auto">
          <a:xfrm>
            <a:off x="785786" y="1357298"/>
            <a:ext cx="500066" cy="2143140"/>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l="31518" t="60619" r="64025" b="34477"/>
          <a:stretch>
            <a:fillRect/>
          </a:stretch>
        </p:blipFill>
        <p:spPr bwMode="auto">
          <a:xfrm>
            <a:off x="3643306" y="1357298"/>
            <a:ext cx="1500198" cy="928694"/>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l="31518" t="60619" r="66996" b="28063"/>
          <a:stretch>
            <a:fillRect/>
          </a:stretch>
        </p:blipFill>
        <p:spPr bwMode="auto">
          <a:xfrm>
            <a:off x="3643306" y="1357298"/>
            <a:ext cx="500066" cy="2143140"/>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l="31518" t="60619" r="64025" b="34477"/>
          <a:stretch>
            <a:fillRect/>
          </a:stretch>
        </p:blipFill>
        <p:spPr bwMode="auto">
          <a:xfrm>
            <a:off x="6000760" y="1357298"/>
            <a:ext cx="1500198" cy="928694"/>
          </a:xfrm>
          <a:prstGeom prst="rect">
            <a:avLst/>
          </a:prstGeom>
          <a:noFill/>
          <a:ln w="9525">
            <a:noFill/>
            <a:miter lim="800000"/>
            <a:headEnd/>
            <a:tailEnd/>
          </a:ln>
          <a:effectLst/>
        </p:spPr>
      </p:pic>
      <p:pic>
        <p:nvPicPr>
          <p:cNvPr id="13" name="Picture 3"/>
          <p:cNvPicPr>
            <a:picLocks noChangeAspect="1" noChangeArrowheads="1"/>
          </p:cNvPicPr>
          <p:nvPr/>
        </p:nvPicPr>
        <p:blipFill>
          <a:blip r:embed="rId3"/>
          <a:srcRect l="31518" t="60619" r="66996" b="28063"/>
          <a:stretch>
            <a:fillRect/>
          </a:stretch>
        </p:blipFill>
        <p:spPr bwMode="auto">
          <a:xfrm>
            <a:off x="6000760" y="1357298"/>
            <a:ext cx="500066" cy="2143140"/>
          </a:xfrm>
          <a:prstGeom prst="rect">
            <a:avLst/>
          </a:prstGeom>
          <a:noFill/>
          <a:ln w="9525">
            <a:noFill/>
            <a:miter lim="800000"/>
            <a:headEnd/>
            <a:tailEnd/>
          </a:ln>
          <a:effectLst/>
        </p:spPr>
      </p:pic>
      <p:pic>
        <p:nvPicPr>
          <p:cNvPr id="14" name="Picture 3"/>
          <p:cNvPicPr>
            <a:picLocks noChangeAspect="1" noChangeArrowheads="1"/>
          </p:cNvPicPr>
          <p:nvPr/>
        </p:nvPicPr>
        <p:blipFill>
          <a:blip r:embed="rId3"/>
          <a:srcRect l="31518" t="67033" r="64237" b="28063"/>
          <a:stretch>
            <a:fillRect/>
          </a:stretch>
        </p:blipFill>
        <p:spPr bwMode="auto">
          <a:xfrm>
            <a:off x="6000760" y="2571744"/>
            <a:ext cx="1428760" cy="928694"/>
          </a:xfrm>
          <a:prstGeom prst="rect">
            <a:avLst/>
          </a:prstGeom>
          <a:noFill/>
          <a:ln w="9525">
            <a:noFill/>
            <a:miter lim="800000"/>
            <a:headEnd/>
            <a:tailEnd/>
          </a:ln>
          <a:effectLst/>
        </p:spPr>
      </p:pic>
      <p:pic>
        <p:nvPicPr>
          <p:cNvPr id="15" name="Picture 3"/>
          <p:cNvPicPr>
            <a:picLocks noChangeAspect="1" noChangeArrowheads="1"/>
          </p:cNvPicPr>
          <p:nvPr/>
        </p:nvPicPr>
        <p:blipFill>
          <a:blip r:embed="rId3"/>
          <a:srcRect l="31518" t="60619" r="60205" b="28063"/>
          <a:stretch>
            <a:fillRect/>
          </a:stretch>
        </p:blipFill>
        <p:spPr bwMode="auto">
          <a:xfrm>
            <a:off x="857224" y="4000504"/>
            <a:ext cx="2786082" cy="2143140"/>
          </a:xfrm>
          <a:prstGeom prst="rect">
            <a:avLst/>
          </a:prstGeom>
          <a:noFill/>
          <a:ln w="9525">
            <a:noFill/>
            <a:miter lim="800000"/>
            <a:headEnd/>
            <a:tailEnd/>
          </a:ln>
          <a:effectLst/>
        </p:spPr>
      </p:pic>
      <p:graphicFrame>
        <p:nvGraphicFramePr>
          <p:cNvPr id="16" name="Объект 15"/>
          <p:cNvGraphicFramePr>
            <a:graphicFrameLocks noChangeAspect="1"/>
          </p:cNvGraphicFramePr>
          <p:nvPr>
            <p:extLst>
              <p:ext uri="{D42A27DB-BD31-4B8C-83A1-F6EECF244321}">
                <p14:modId xmlns:p14="http://schemas.microsoft.com/office/powerpoint/2010/main" val="1201916516"/>
              </p:ext>
            </p:extLst>
          </p:nvPr>
        </p:nvGraphicFramePr>
        <p:xfrm>
          <a:off x="4644008" y="312327"/>
          <a:ext cx="2928958" cy="869534"/>
        </p:xfrm>
        <a:graphic>
          <a:graphicData uri="http://schemas.openxmlformats.org/presentationml/2006/ole">
            <mc:AlternateContent xmlns:mc="http://schemas.openxmlformats.org/markup-compatibility/2006">
              <mc:Choice xmlns:v="urn:schemas-microsoft-com:vml" Requires="v">
                <p:oleObj spid="_x0000_s5122" name="Формула" r:id="rId4" imgW="812520" imgH="241200" progId="Equation.3">
                  <p:embed/>
                </p:oleObj>
              </mc:Choice>
              <mc:Fallback>
                <p:oleObj name="Формула" r:id="rId4" imgW="812520" imgH="241200" progId="Equation.3">
                  <p:embed/>
                  <p:pic>
                    <p:nvPicPr>
                      <p:cNvPr id="16" name="Объект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12327"/>
                        <a:ext cx="2928958" cy="869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0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0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20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9875"/>
                                        </p:tgtEl>
                                        <p:attrNameLst>
                                          <p:attrName>style.visibility</p:attrName>
                                        </p:attrNameLst>
                                      </p:cBhvr>
                                      <p:to>
                                        <p:strVal val="visible"/>
                                      </p:to>
                                    </p:set>
                                    <p:animEffect transition="in" filter="wipe(up)">
                                      <p:cBhvr>
                                        <p:cTn id="36" dur="2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8229600" cy="661788"/>
          </a:xfrm>
        </p:spPr>
        <p:txBody>
          <a:bodyPr/>
          <a:lstStyle/>
          <a:p>
            <a:pPr>
              <a:buNone/>
            </a:pPr>
            <a:r>
              <a:rPr lang="ru-RU" dirty="0"/>
              <a:t>Самостоятельно:</a:t>
            </a:r>
          </a:p>
          <a:p>
            <a:pPr>
              <a:buNone/>
            </a:pPr>
            <a:endParaRPr lang="ru-RU" dirty="0"/>
          </a:p>
        </p:txBody>
      </p:sp>
      <p:sp>
        <p:nvSpPr>
          <p:cNvPr id="3" name="Заголовок 2"/>
          <p:cNvSpPr>
            <a:spLocks noGrp="1"/>
          </p:cNvSpPr>
          <p:nvPr>
            <p:ph type="title"/>
          </p:nvPr>
        </p:nvSpPr>
        <p:spPr/>
        <p:txBody>
          <a:bodyPr/>
          <a:lstStyle/>
          <a:p>
            <a:r>
              <a:rPr lang="ru-RU" dirty="0"/>
              <a:t>Решение задач:</a:t>
            </a:r>
          </a:p>
        </p:txBody>
      </p:sp>
      <p:graphicFrame>
        <p:nvGraphicFramePr>
          <p:cNvPr id="72705" name="Object 1"/>
          <p:cNvGraphicFramePr>
            <a:graphicFrameLocks noChangeAspect="1"/>
          </p:cNvGraphicFramePr>
          <p:nvPr/>
        </p:nvGraphicFramePr>
        <p:xfrm>
          <a:off x="1928794" y="2571744"/>
          <a:ext cx="4851400" cy="960438"/>
        </p:xfrm>
        <a:graphic>
          <a:graphicData uri="http://schemas.openxmlformats.org/presentationml/2006/ole">
            <mc:AlternateContent xmlns:mc="http://schemas.openxmlformats.org/markup-compatibility/2006">
              <mc:Choice xmlns:v="urn:schemas-microsoft-com:vml" Requires="v">
                <p:oleObj spid="_x0000_s6146" name="Формула" r:id="rId3" imgW="1346040" imgH="266400" progId="Equation.3">
                  <p:embed/>
                </p:oleObj>
              </mc:Choice>
              <mc:Fallback>
                <p:oleObj name="Формула" r:id="rId3" imgW="1346040" imgH="266400" progId="Equation.3">
                  <p:embed/>
                  <p:pic>
                    <p:nvPicPr>
                      <p:cNvPr id="7270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2571744"/>
                        <a:ext cx="48514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srcRect l="50180" t="45020" r="33763" b="39942"/>
          <a:stretch>
            <a:fillRect/>
          </a:stretch>
        </p:blipFill>
        <p:spPr bwMode="auto">
          <a:xfrm>
            <a:off x="1000100" y="1785926"/>
            <a:ext cx="7458262" cy="3929090"/>
          </a:xfrm>
          <a:prstGeom prst="rect">
            <a:avLst/>
          </a:prstGeom>
          <a:noFill/>
          <a:ln w="9525">
            <a:noFill/>
            <a:miter lim="800000"/>
            <a:headEnd/>
            <a:tailEnd/>
          </a:ln>
          <a:effectLst/>
        </p:spPr>
      </p:pic>
      <p:graphicFrame>
        <p:nvGraphicFramePr>
          <p:cNvPr id="71683" name="Object 3"/>
          <p:cNvGraphicFramePr>
            <a:graphicFrameLocks noChangeAspect="1"/>
          </p:cNvGraphicFramePr>
          <p:nvPr/>
        </p:nvGraphicFramePr>
        <p:xfrm>
          <a:off x="2000232" y="357166"/>
          <a:ext cx="4851400" cy="960438"/>
        </p:xfrm>
        <a:graphic>
          <a:graphicData uri="http://schemas.openxmlformats.org/presentationml/2006/ole">
            <mc:AlternateContent xmlns:mc="http://schemas.openxmlformats.org/markup-compatibility/2006">
              <mc:Choice xmlns:v="urn:schemas-microsoft-com:vml" Requires="v">
                <p:oleObj spid="_x0000_s7170" name="Формула" r:id="rId4" imgW="1346040" imgH="266400" progId="Equation.3">
                  <p:embed/>
                </p:oleObj>
              </mc:Choice>
              <mc:Fallback>
                <p:oleObj name="Формула" r:id="rId4" imgW="1346040" imgH="266400" progId="Equation.3">
                  <p:embed/>
                  <p:pic>
                    <p:nvPicPr>
                      <p:cNvPr id="716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32" y="357166"/>
                        <a:ext cx="48514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a:t>По следующей схеме составить схему высказываний</a:t>
            </a:r>
          </a:p>
        </p:txBody>
      </p:sp>
      <p:sp>
        <p:nvSpPr>
          <p:cNvPr id="3" name="Заголовок 2"/>
          <p:cNvSpPr>
            <a:spLocks noGrp="1"/>
          </p:cNvSpPr>
          <p:nvPr>
            <p:ph type="title"/>
          </p:nvPr>
        </p:nvSpPr>
        <p:spPr/>
        <p:txBody>
          <a:bodyPr>
            <a:normAutofit/>
          </a:bodyPr>
          <a:lstStyle/>
          <a:p>
            <a:r>
              <a:rPr lang="ru-RU" dirty="0"/>
              <a:t>Задание 1:</a:t>
            </a:r>
          </a:p>
        </p:txBody>
      </p:sp>
      <p:pic>
        <p:nvPicPr>
          <p:cNvPr id="111618" name="Picture 2"/>
          <p:cNvPicPr>
            <a:picLocks noChangeAspect="1" noChangeArrowheads="1"/>
          </p:cNvPicPr>
          <p:nvPr/>
        </p:nvPicPr>
        <p:blipFill>
          <a:blip r:embed="rId2"/>
          <a:srcRect/>
          <a:stretch>
            <a:fillRect/>
          </a:stretch>
        </p:blipFill>
        <p:spPr bwMode="auto">
          <a:xfrm>
            <a:off x="357158" y="2285992"/>
            <a:ext cx="5343525" cy="41719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graphicFrame>
        <p:nvGraphicFramePr>
          <p:cNvPr id="113666" name="Object 2"/>
          <p:cNvGraphicFramePr>
            <a:graphicFrameLocks noChangeAspect="1"/>
          </p:cNvGraphicFramePr>
          <p:nvPr/>
        </p:nvGraphicFramePr>
        <p:xfrm>
          <a:off x="1785918" y="2500306"/>
          <a:ext cx="4765675" cy="630237"/>
        </p:xfrm>
        <a:graphic>
          <a:graphicData uri="http://schemas.openxmlformats.org/presentationml/2006/ole">
            <mc:AlternateContent xmlns:mc="http://schemas.openxmlformats.org/markup-compatibility/2006">
              <mc:Choice xmlns:v="urn:schemas-microsoft-com:vml" Requires="v">
                <p:oleObj spid="_x0000_s8194" name="Формула" r:id="rId3" imgW="1346040" imgH="241200" progId="Equation.3">
                  <p:embed/>
                </p:oleObj>
              </mc:Choice>
              <mc:Fallback>
                <p:oleObj name="Формула" r:id="rId3" imgW="1346040" imgH="241200" progId="Equation.3">
                  <p:embed/>
                  <p:pic>
                    <p:nvPicPr>
                      <p:cNvPr id="1136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2500306"/>
                        <a:ext cx="476567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a:t>Это означает, что можно создать электронные устройства на транзисторах, резисторах и т.п., каждое из которых имеет один или два входа для подачи управляющих напряжений и один выход, напряжение на котором определяется соответствующей таблицей истинности. На практике логическому «да» («истина», или цифра 1 в таблицах истинности) соответствует наличие напряжения, логическому «нет» («ложь», или цифра 0) - его отсутствие.</a:t>
            </a:r>
          </a:p>
          <a:p>
            <a:endParaRPr lang="ru-RU" dirty="0"/>
          </a:p>
        </p:txBody>
      </p:sp>
      <p:sp>
        <p:nvSpPr>
          <p:cNvPr id="2" name="Заголовок 1"/>
          <p:cNvSpPr>
            <a:spLocks noGrp="1"/>
          </p:cNvSpPr>
          <p:nvPr>
            <p:ph type="title"/>
          </p:nvPr>
        </p:nvSpPr>
        <p:spPr/>
        <p:txBody>
          <a:bodyPr>
            <a:normAutofit fontScale="90000"/>
          </a:bodyPr>
          <a:lstStyle/>
          <a:p>
            <a:r>
              <a:rPr lang="ru-RU" sz="3100" b="1" dirty="0"/>
              <a:t>СХЕМНАЯ РЕАЛИЗАЦИЯ ЭЛЕМЕНТАРНЫХ ЛОГИЧЕСКИХ ОПЕРАЦИЙ. ТИПОВЫЕ ЛОГИЧЕСКИЕ УЗЛЫ</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1328"/>
            <a:ext cx="4471990" cy="4525963"/>
          </a:xfrm>
        </p:spPr>
        <p:txBody>
          <a:bodyPr>
            <a:normAutofit fontScale="92500"/>
          </a:bodyPr>
          <a:lstStyle/>
          <a:p>
            <a:r>
              <a:rPr lang="ru-RU" dirty="0"/>
              <a:t>Основоположником математической логики является великий немецкий математик Готфрид Вильгельм Лейбниц (1646 - 1716 гг.). Он сделал попытку построить универсальный язык, с помощью которого споры между людьми можно было бы разрешать посредством вычислений.</a:t>
            </a:r>
          </a:p>
        </p:txBody>
      </p:sp>
      <p:sp>
        <p:nvSpPr>
          <p:cNvPr id="2" name="Заголовок 1"/>
          <p:cNvSpPr>
            <a:spLocks noGrp="1"/>
          </p:cNvSpPr>
          <p:nvPr>
            <p:ph type="title"/>
          </p:nvPr>
        </p:nvSpPr>
        <p:spPr/>
        <p:txBody>
          <a:bodyPr/>
          <a:lstStyle/>
          <a:p>
            <a:pPr algn="ctr"/>
            <a:r>
              <a:rPr lang="ru-RU" dirty="0"/>
              <a:t>Алгебра логики</a:t>
            </a:r>
          </a:p>
        </p:txBody>
      </p:sp>
      <p:pic>
        <p:nvPicPr>
          <p:cNvPr id="3074" name="Picture 2" descr="http://upload.wikimedia.org/wikipedia/commons/thumb/0/0d/Gottfried_Wilhelm_Leibniz_c1700.jpg/200px-Gottfried_Wilhelm_Leibniz_c1700.jpg"/>
          <p:cNvPicPr>
            <a:picLocks noChangeAspect="1" noChangeArrowheads="1"/>
          </p:cNvPicPr>
          <p:nvPr/>
        </p:nvPicPr>
        <p:blipFill>
          <a:blip r:embed="rId2"/>
          <a:srcRect/>
          <a:stretch>
            <a:fillRect/>
          </a:stretch>
        </p:blipFill>
        <p:spPr bwMode="auto">
          <a:xfrm>
            <a:off x="5072066" y="1428736"/>
            <a:ext cx="3542380" cy="42862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a:t>- основа устройств оперативного хранения информации.</a:t>
            </a:r>
          </a:p>
        </p:txBody>
      </p:sp>
      <p:sp>
        <p:nvSpPr>
          <p:cNvPr id="2" name="Заголовок 1"/>
          <p:cNvSpPr>
            <a:spLocks noGrp="1"/>
          </p:cNvSpPr>
          <p:nvPr>
            <p:ph type="title"/>
          </p:nvPr>
        </p:nvSpPr>
        <p:spPr/>
        <p:txBody>
          <a:bodyPr/>
          <a:lstStyle/>
          <a:p>
            <a:pPr algn="ctr"/>
            <a:r>
              <a:rPr lang="ru-RU" sz="4645" dirty="0"/>
              <a:t>триггер </a:t>
            </a:r>
          </a:p>
        </p:txBody>
      </p:sp>
      <p:pic>
        <p:nvPicPr>
          <p:cNvPr id="23553" name="Picture 1"/>
          <p:cNvPicPr>
            <a:picLocks noChangeAspect="1" noChangeArrowheads="1"/>
          </p:cNvPicPr>
          <p:nvPr/>
        </p:nvPicPr>
        <p:blipFill>
          <a:blip r:embed="rId2"/>
          <a:srcRect/>
          <a:stretch>
            <a:fillRect/>
          </a:stretch>
        </p:blipFill>
        <p:spPr bwMode="auto">
          <a:xfrm>
            <a:off x="3000364" y="2214554"/>
            <a:ext cx="3975157" cy="3714776"/>
          </a:xfrm>
          <a:prstGeom prst="rect">
            <a:avLst/>
          </a:prstGeom>
          <a:noFill/>
          <a:ln w="9525">
            <a:noFill/>
            <a:miter lim="800000"/>
            <a:headEnd/>
            <a:tailEnd/>
          </a:ln>
        </p:spPr>
      </p:pic>
      <p:sp>
        <p:nvSpPr>
          <p:cNvPr id="5" name="TextBox 4"/>
          <p:cNvSpPr txBox="1"/>
          <p:nvPr/>
        </p:nvSpPr>
        <p:spPr>
          <a:xfrm>
            <a:off x="4214810" y="6215082"/>
            <a:ext cx="4500594" cy="400110"/>
          </a:xfrm>
          <a:prstGeom prst="rect">
            <a:avLst/>
          </a:prstGeom>
          <a:noFill/>
        </p:spPr>
        <p:txBody>
          <a:bodyPr wrap="square" rtlCol="0">
            <a:spAutoFit/>
          </a:bodyPr>
          <a:lstStyle/>
          <a:p>
            <a:r>
              <a:rPr lang="ru-RU" sz="2000" dirty="0">
                <a:latin typeface="Times New Roman" pitchFamily="18" charset="0"/>
                <a:cs typeface="Times New Roman" pitchFamily="18" charset="0"/>
              </a:rPr>
              <a:t>Логическая схема триггера</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a:t>простейший вариант триггера собирается из четырех логических элементов И-НЕ, причем два из них играют вспомогательную роль. </a:t>
            </a:r>
            <a:endParaRPr lang="en-US" dirty="0"/>
          </a:p>
          <a:p>
            <a:r>
              <a:rPr lang="ru-RU" dirty="0"/>
              <a:t>Триггер имеет два входа, обозначенные на схеме </a:t>
            </a:r>
            <a:r>
              <a:rPr lang="en-US" dirty="0"/>
              <a:t>R</a:t>
            </a:r>
            <a:r>
              <a:rPr lang="ru-RU" dirty="0"/>
              <a:t> и </a:t>
            </a:r>
            <a:r>
              <a:rPr lang="en-US" dirty="0"/>
              <a:t>S</a:t>
            </a:r>
            <a:r>
              <a:rPr lang="ru-RU" dirty="0"/>
              <a:t>, а также два выхода, помеченные буквой </a:t>
            </a:r>
            <a:r>
              <a:rPr lang="en-US" dirty="0"/>
              <a:t>Q</a:t>
            </a:r>
            <a:r>
              <a:rPr lang="ru-RU" dirty="0"/>
              <a:t> - прямой и инверсный (черта над </a:t>
            </a:r>
            <a:r>
              <a:rPr lang="en-US" dirty="0"/>
              <a:t>Q</a:t>
            </a:r>
            <a:r>
              <a:rPr lang="ru-RU" dirty="0"/>
              <a:t> у инверсного выхода означает отрицание). Триггер устроен таким образом, что на прямом и инверсном выходах сигналы всегда противоположны.</a:t>
            </a:r>
          </a:p>
          <a:p>
            <a:endParaRPr lang="ru-RU" dirty="0"/>
          </a:p>
        </p:txBody>
      </p:sp>
      <p:sp>
        <p:nvSpPr>
          <p:cNvPr id="2" name="Заголовок 1"/>
          <p:cNvSpPr>
            <a:spLocks noGrp="1"/>
          </p:cNvSpPr>
          <p:nvPr>
            <p:ph type="title"/>
          </p:nvPr>
        </p:nvSpPr>
        <p:spPr/>
        <p:txBody>
          <a:bodyPr/>
          <a:lstStyle/>
          <a:p>
            <a:pPr algn="ctr"/>
            <a:r>
              <a:rPr lang="ru-RU" sz="4645" dirty="0"/>
              <a:t>триггер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1928802"/>
          <a:ext cx="8072496" cy="3000396"/>
        </p:xfrm>
        <a:graphic>
          <a:graphicData uri="http://schemas.openxmlformats.org/drawingml/2006/table">
            <a:tbl>
              <a:tblPr/>
              <a:tblGrid>
                <a:gridCol w="1018004">
                  <a:extLst>
                    <a:ext uri="{9D8B030D-6E8A-4147-A177-3AD203B41FA5}">
                      <a16:colId xmlns:a16="http://schemas.microsoft.com/office/drawing/2014/main" xmlns="" val="20000"/>
                    </a:ext>
                  </a:extLst>
                </a:gridCol>
                <a:gridCol w="1018004">
                  <a:extLst>
                    <a:ext uri="{9D8B030D-6E8A-4147-A177-3AD203B41FA5}">
                      <a16:colId xmlns:a16="http://schemas.microsoft.com/office/drawing/2014/main" xmlns="" val="20001"/>
                    </a:ext>
                  </a:extLst>
                </a:gridCol>
                <a:gridCol w="1018004">
                  <a:extLst>
                    <a:ext uri="{9D8B030D-6E8A-4147-A177-3AD203B41FA5}">
                      <a16:colId xmlns:a16="http://schemas.microsoft.com/office/drawing/2014/main" xmlns="" val="20002"/>
                    </a:ext>
                  </a:extLst>
                </a:gridCol>
                <a:gridCol w="1018004">
                  <a:extLst>
                    <a:ext uri="{9D8B030D-6E8A-4147-A177-3AD203B41FA5}">
                      <a16:colId xmlns:a16="http://schemas.microsoft.com/office/drawing/2014/main" xmlns="" val="20003"/>
                    </a:ext>
                  </a:extLst>
                </a:gridCol>
                <a:gridCol w="1018004">
                  <a:extLst>
                    <a:ext uri="{9D8B030D-6E8A-4147-A177-3AD203B41FA5}">
                      <a16:colId xmlns:a16="http://schemas.microsoft.com/office/drawing/2014/main" xmlns="" val="20004"/>
                    </a:ext>
                  </a:extLst>
                </a:gridCol>
                <a:gridCol w="1018004">
                  <a:extLst>
                    <a:ext uri="{9D8B030D-6E8A-4147-A177-3AD203B41FA5}">
                      <a16:colId xmlns:a16="http://schemas.microsoft.com/office/drawing/2014/main" xmlns="" val="20005"/>
                    </a:ext>
                  </a:extLst>
                </a:gridCol>
                <a:gridCol w="1964472">
                  <a:extLst>
                    <a:ext uri="{9D8B030D-6E8A-4147-A177-3AD203B41FA5}">
                      <a16:colId xmlns:a16="http://schemas.microsoft.com/office/drawing/2014/main" xmlns="" val="20006"/>
                    </a:ext>
                  </a:extLst>
                </a:gridCol>
              </a:tblGrid>
              <a:tr h="949732">
                <a:tc>
                  <a:txBody>
                    <a:bodyPr/>
                    <a:lstStyle/>
                    <a:p>
                      <a:pPr algn="ctr">
                        <a:spcBef>
                          <a:spcPts val="200"/>
                        </a:spcBef>
                        <a:spcAft>
                          <a:spcPts val="0"/>
                        </a:spcAft>
                      </a:pPr>
                      <a:r>
                        <a:rPr lang="en-US" sz="2400" dirty="0">
                          <a:latin typeface="Times New Roman"/>
                          <a:ea typeface="Times New Roman"/>
                          <a:cs typeface="Times New Roman"/>
                        </a:rPr>
                        <a:t>S</a:t>
                      </a:r>
                      <a:endParaRPr lang="ru-RU" sz="2400" dirty="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0"/>
                        </a:spcAft>
                      </a:pPr>
                      <a:r>
                        <a:rPr lang="en-US" sz="2400">
                          <a:latin typeface="Times New Roman"/>
                          <a:ea typeface="Times New Roman"/>
                          <a:cs typeface="Times New Roman"/>
                        </a:rPr>
                        <a:t>R</a:t>
                      </a:r>
                      <a:endParaRPr lang="ru-RU" sz="240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spcBef>
                          <a:spcPts val="200"/>
                        </a:spcBef>
                        <a:spcAft>
                          <a:spcPts val="0"/>
                        </a:spcAft>
                      </a:pPr>
                      <a:endParaRPr lang="en-US" sz="2400" baseline="0" dirty="0">
                        <a:latin typeface="Times New Roman"/>
                        <a:ea typeface="Times New Roman"/>
                        <a:cs typeface="Times New Roman"/>
                      </a:endParaRPr>
                    </a:p>
                    <a:p>
                      <a:pPr indent="6350" algn="ctr">
                        <a:spcBef>
                          <a:spcPts val="200"/>
                        </a:spcBef>
                        <a:spcAft>
                          <a:spcPts val="0"/>
                        </a:spcAft>
                      </a:pPr>
                      <a:endParaRPr lang="en-US" sz="2400" baseline="0" dirty="0">
                        <a:latin typeface="Symbol" pitchFamily="18" charset="2"/>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0"/>
                        </a:spcAft>
                      </a:pPr>
                      <a:endParaRPr lang="en-US" sz="2400" dirty="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0"/>
                        </a:spcAft>
                      </a:pPr>
                      <a:r>
                        <a:rPr lang="ru-RU" sz="2400">
                          <a:latin typeface="Times New Roman"/>
                          <a:ea typeface="Times New Roman"/>
                          <a:cs typeface="Times New Roman"/>
                        </a:rPr>
                        <a:t>Q</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0"/>
                        </a:spcAft>
                      </a:pPr>
                      <a:endParaRPr lang="ru-RU" sz="2400" dirty="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0"/>
                        </a:spcAft>
                      </a:pPr>
                      <a:r>
                        <a:rPr lang="ru-RU" sz="2400">
                          <a:latin typeface="Times New Roman"/>
                          <a:ea typeface="Times New Roman"/>
                          <a:cs typeface="Times New Roman"/>
                        </a:rPr>
                        <a:t>Примечания</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50664">
                <a:tc>
                  <a:txBody>
                    <a:bodyPr/>
                    <a:lstStyle/>
                    <a:p>
                      <a:pPr marL="127000" indent="-38100" algn="ctr">
                        <a:spcBef>
                          <a:spcPts val="200"/>
                        </a:spcBef>
                        <a:spcAft>
                          <a:spcPts val="0"/>
                        </a:spcAft>
                      </a:pPr>
                      <a:r>
                        <a:rPr lang="ru-RU" sz="2400" dirty="0">
                          <a:latin typeface="Times New Roman"/>
                          <a:ea typeface="Times New Roman"/>
                          <a:cs typeface="Times New Roman"/>
                        </a:rPr>
                        <a:t>0</a:t>
                      </a:r>
                    </a:p>
                    <a:p>
                      <a:pPr marL="127000" indent="-38100" algn="ctr">
                        <a:spcBef>
                          <a:spcPts val="200"/>
                        </a:spcBef>
                        <a:spcAft>
                          <a:spcPts val="0"/>
                        </a:spcAft>
                      </a:pPr>
                      <a:r>
                        <a:rPr lang="ru-RU" sz="2400" dirty="0">
                          <a:latin typeface="Times New Roman"/>
                          <a:ea typeface="Times New Roman"/>
                          <a:cs typeface="Times New Roman"/>
                        </a:rPr>
                        <a:t>0</a:t>
                      </a:r>
                    </a:p>
                    <a:p>
                      <a:pPr marL="127000" marR="127000" indent="-38100" algn="ctr">
                        <a:spcBef>
                          <a:spcPts val="200"/>
                        </a:spcBef>
                        <a:spcAft>
                          <a:spcPts val="0"/>
                        </a:spcAft>
                      </a:pPr>
                      <a:r>
                        <a:rPr lang="en-US" sz="2400" dirty="0">
                          <a:latin typeface="Times New Roman"/>
                          <a:ea typeface="Times New Roman"/>
                          <a:cs typeface="Times New Roman"/>
                        </a:rPr>
                        <a:t>   1</a:t>
                      </a:r>
                      <a:endParaRPr lang="ru-RU" sz="2400" dirty="0">
                        <a:latin typeface="Times New Roman"/>
                        <a:ea typeface="Times New Roman"/>
                        <a:cs typeface="Times New Roman"/>
                      </a:endParaRPr>
                    </a:p>
                    <a:p>
                      <a:pPr marL="127000" marR="127000" indent="-38100" algn="ctr">
                        <a:spcBef>
                          <a:spcPts val="200"/>
                        </a:spcBef>
                        <a:spcAft>
                          <a:spcPts val="0"/>
                        </a:spcAft>
                      </a:pPr>
                      <a:r>
                        <a:rPr lang="en-US" sz="2400" dirty="0">
                          <a:latin typeface="Times New Roman"/>
                          <a:ea typeface="Times New Roman"/>
                          <a:cs typeface="Times New Roman"/>
                        </a:rPr>
                        <a:t>   1</a:t>
                      </a:r>
                      <a:endParaRPr lang="ru-RU" sz="2400" dirty="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indent="47625" algn="ctr">
                        <a:spcBef>
                          <a:spcPts val="200"/>
                        </a:spcBef>
                        <a:spcAft>
                          <a:spcPts val="0"/>
                        </a:spcAft>
                      </a:pPr>
                      <a:r>
                        <a:rPr lang="en-US" sz="2400" dirty="0">
                          <a:latin typeface="Times New Roman"/>
                          <a:ea typeface="Times New Roman"/>
                          <a:cs typeface="Times New Roman"/>
                        </a:rPr>
                        <a:t>0</a:t>
                      </a:r>
                      <a:endParaRPr lang="ru-RU" sz="2400" dirty="0">
                        <a:latin typeface="Times New Roman"/>
                        <a:ea typeface="Times New Roman"/>
                        <a:cs typeface="Times New Roman"/>
                      </a:endParaRPr>
                    </a:p>
                    <a:p>
                      <a:pPr marL="101600" marR="127000" indent="47625" algn="ctr">
                        <a:spcBef>
                          <a:spcPts val="200"/>
                        </a:spcBef>
                        <a:spcAft>
                          <a:spcPts val="0"/>
                        </a:spcAft>
                      </a:pPr>
                      <a:r>
                        <a:rPr lang="en-US" sz="2400" dirty="0">
                          <a:latin typeface="Times New Roman"/>
                          <a:ea typeface="Times New Roman"/>
                          <a:cs typeface="Times New Roman"/>
                        </a:rPr>
                        <a:t>   1</a:t>
                      </a:r>
                      <a:endParaRPr lang="ru-RU" sz="2400" dirty="0">
                        <a:latin typeface="Times New Roman"/>
                        <a:ea typeface="Times New Roman"/>
                        <a:cs typeface="Times New Roman"/>
                      </a:endParaRPr>
                    </a:p>
                    <a:p>
                      <a:pPr marL="101600" indent="47625" algn="ctr">
                        <a:spcBef>
                          <a:spcPts val="200"/>
                        </a:spcBef>
                        <a:spcAft>
                          <a:spcPts val="0"/>
                        </a:spcAft>
                      </a:pPr>
                      <a:r>
                        <a:rPr lang="en-US" sz="2400" dirty="0">
                          <a:latin typeface="Times New Roman"/>
                          <a:ea typeface="Times New Roman"/>
                          <a:cs typeface="Times New Roman"/>
                        </a:rPr>
                        <a:t>0</a:t>
                      </a:r>
                      <a:endParaRPr lang="ru-RU" sz="2400" dirty="0">
                        <a:latin typeface="Times New Roman"/>
                        <a:ea typeface="Times New Roman"/>
                        <a:cs typeface="Times New Roman"/>
                      </a:endParaRPr>
                    </a:p>
                    <a:p>
                      <a:pPr marL="101600" indent="47625" algn="ctr">
                        <a:spcBef>
                          <a:spcPts val="200"/>
                        </a:spcBef>
                        <a:spcAft>
                          <a:spcPts val="0"/>
                        </a:spcAft>
                      </a:pPr>
                      <a:r>
                        <a:rPr lang="en-US" sz="2400" dirty="0">
                          <a:latin typeface="Times New Roman"/>
                          <a:ea typeface="Times New Roman"/>
                          <a:cs typeface="Times New Roman"/>
                        </a:rPr>
                        <a:t>1</a:t>
                      </a:r>
                      <a:endParaRPr lang="ru-RU" sz="2400" dirty="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marR="127000" indent="-6350" algn="ctr">
                        <a:spcBef>
                          <a:spcPts val="200"/>
                        </a:spcBef>
                        <a:spcAft>
                          <a:spcPts val="0"/>
                        </a:spcAft>
                      </a:pPr>
                      <a:r>
                        <a:rPr lang="en-US" sz="2400">
                          <a:latin typeface="Times New Roman"/>
                          <a:ea typeface="Times New Roman"/>
                          <a:cs typeface="Times New Roman"/>
                        </a:rPr>
                        <a:t>   1</a:t>
                      </a:r>
                      <a:endParaRPr lang="ru-RU" sz="2400">
                        <a:latin typeface="Times New Roman"/>
                        <a:ea typeface="Times New Roman"/>
                        <a:cs typeface="Times New Roman"/>
                      </a:endParaRPr>
                    </a:p>
                    <a:p>
                      <a:pPr marL="127000" marR="127000" indent="-6350" algn="ctr">
                        <a:spcBef>
                          <a:spcPts val="200"/>
                        </a:spcBef>
                        <a:spcAft>
                          <a:spcPts val="0"/>
                        </a:spcAft>
                      </a:pPr>
                      <a:r>
                        <a:rPr lang="en-US" sz="2400">
                          <a:latin typeface="Times New Roman"/>
                          <a:ea typeface="Times New Roman"/>
                          <a:cs typeface="Times New Roman"/>
                        </a:rPr>
                        <a:t>   1</a:t>
                      </a:r>
                      <a:endParaRPr lang="ru-RU" sz="2400">
                        <a:latin typeface="Times New Roman"/>
                        <a:ea typeface="Times New Roman"/>
                        <a:cs typeface="Times New Roman"/>
                      </a:endParaRPr>
                    </a:p>
                    <a:p>
                      <a:pPr marL="127000" indent="-6350" algn="ctr">
                        <a:spcBef>
                          <a:spcPts val="200"/>
                        </a:spcBef>
                        <a:spcAft>
                          <a:spcPts val="0"/>
                        </a:spcAft>
                      </a:pPr>
                      <a:r>
                        <a:rPr lang="en-US" sz="2400">
                          <a:latin typeface="Times New Roman"/>
                          <a:ea typeface="Times New Roman"/>
                          <a:cs typeface="Times New Roman"/>
                        </a:rPr>
                        <a:t>0</a:t>
                      </a:r>
                      <a:endParaRPr lang="ru-RU" sz="2400">
                        <a:latin typeface="Times New Roman"/>
                        <a:ea typeface="Times New Roman"/>
                        <a:cs typeface="Times New Roman"/>
                      </a:endParaRPr>
                    </a:p>
                    <a:p>
                      <a:pPr marL="127000" indent="-6350" algn="ctr">
                        <a:spcBef>
                          <a:spcPts val="200"/>
                        </a:spcBef>
                        <a:spcAft>
                          <a:spcPts val="0"/>
                        </a:spcAft>
                      </a:pPr>
                      <a:r>
                        <a:rPr lang="en-US" sz="2400">
                          <a:latin typeface="Times New Roman"/>
                          <a:ea typeface="Times New Roman"/>
                          <a:cs typeface="Times New Roman"/>
                        </a:rPr>
                        <a:t>0</a:t>
                      </a:r>
                      <a:endParaRPr lang="ru-RU" sz="240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indent="-9525" algn="ctr">
                        <a:spcBef>
                          <a:spcPts val="200"/>
                        </a:spcBef>
                        <a:spcAft>
                          <a:spcPts val="0"/>
                        </a:spcAft>
                      </a:pPr>
                      <a:r>
                        <a:rPr lang="en-US" sz="2400">
                          <a:latin typeface="Times New Roman"/>
                          <a:ea typeface="Times New Roman"/>
                          <a:cs typeface="Times New Roman"/>
                        </a:rPr>
                        <a:t>1</a:t>
                      </a:r>
                      <a:endParaRPr lang="ru-RU" sz="2400">
                        <a:latin typeface="Times New Roman"/>
                        <a:ea typeface="Times New Roman"/>
                        <a:cs typeface="Times New Roman"/>
                      </a:endParaRPr>
                    </a:p>
                    <a:p>
                      <a:pPr marL="127000" marR="127000" indent="-9525" algn="ctr">
                        <a:spcBef>
                          <a:spcPts val="200"/>
                        </a:spcBef>
                        <a:spcAft>
                          <a:spcPts val="0"/>
                        </a:spcAft>
                      </a:pPr>
                      <a:r>
                        <a:rPr lang="en-US" sz="2400">
                          <a:latin typeface="Times New Roman"/>
                          <a:ea typeface="Times New Roman"/>
                          <a:cs typeface="Times New Roman"/>
                        </a:rPr>
                        <a:t>   0</a:t>
                      </a:r>
                      <a:endParaRPr lang="ru-RU" sz="2400">
                        <a:latin typeface="Times New Roman"/>
                        <a:ea typeface="Times New Roman"/>
                        <a:cs typeface="Times New Roman"/>
                      </a:endParaRPr>
                    </a:p>
                    <a:p>
                      <a:pPr marL="127000" marR="127000" indent="-9525" algn="ctr">
                        <a:spcBef>
                          <a:spcPts val="200"/>
                        </a:spcBef>
                        <a:spcAft>
                          <a:spcPts val="0"/>
                        </a:spcAft>
                      </a:pPr>
                      <a:r>
                        <a:rPr lang="en-US" sz="2400">
                          <a:latin typeface="Times New Roman"/>
                          <a:ea typeface="Times New Roman"/>
                          <a:cs typeface="Times New Roman"/>
                        </a:rPr>
                        <a:t>   1</a:t>
                      </a:r>
                      <a:endParaRPr lang="ru-RU" sz="2400">
                        <a:latin typeface="Times New Roman"/>
                        <a:ea typeface="Times New Roman"/>
                        <a:cs typeface="Times New Roman"/>
                      </a:endParaRPr>
                    </a:p>
                    <a:p>
                      <a:pPr marL="101600" indent="-9525" algn="ctr">
                        <a:spcBef>
                          <a:spcPts val="200"/>
                        </a:spcBef>
                        <a:spcAft>
                          <a:spcPts val="0"/>
                        </a:spcAft>
                      </a:pPr>
                      <a:r>
                        <a:rPr lang="en-US" sz="2400">
                          <a:latin typeface="Times New Roman"/>
                          <a:ea typeface="Times New Roman"/>
                          <a:cs typeface="Times New Roman"/>
                        </a:rPr>
                        <a:t>0</a:t>
                      </a:r>
                      <a:endParaRPr lang="ru-RU" sz="240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indent="-38100" algn="ctr">
                        <a:spcBef>
                          <a:spcPts val="200"/>
                        </a:spcBef>
                        <a:spcAft>
                          <a:spcPts val="0"/>
                        </a:spcAft>
                      </a:pPr>
                      <a:r>
                        <a:rPr lang="en-US" sz="2400" dirty="0">
                          <a:latin typeface="Times New Roman"/>
                          <a:ea typeface="Times New Roman"/>
                          <a:cs typeface="Times New Roman"/>
                        </a:rPr>
                        <a:t>X</a:t>
                      </a:r>
                      <a:endParaRPr lang="ru-RU" sz="2400" dirty="0">
                        <a:latin typeface="Times New Roman"/>
                        <a:ea typeface="Times New Roman"/>
                        <a:cs typeface="Times New Roman"/>
                      </a:endParaRPr>
                    </a:p>
                    <a:p>
                      <a:pPr marL="101600" indent="-38100" algn="ctr">
                        <a:spcBef>
                          <a:spcPts val="200"/>
                        </a:spcBef>
                        <a:spcAft>
                          <a:spcPts val="0"/>
                        </a:spcAft>
                      </a:pPr>
                      <a:r>
                        <a:rPr lang="en-US" sz="2400" dirty="0">
                          <a:latin typeface="Times New Roman"/>
                          <a:ea typeface="Times New Roman"/>
                          <a:cs typeface="Times New Roman"/>
                        </a:rPr>
                        <a:t>0</a:t>
                      </a:r>
                      <a:endParaRPr lang="ru-RU" sz="2400" dirty="0">
                        <a:latin typeface="Times New Roman"/>
                        <a:ea typeface="Times New Roman"/>
                        <a:cs typeface="Times New Roman"/>
                      </a:endParaRPr>
                    </a:p>
                    <a:p>
                      <a:pPr marL="127000" marR="127000" indent="-38100" algn="ctr">
                        <a:spcBef>
                          <a:spcPts val="200"/>
                        </a:spcBef>
                        <a:spcAft>
                          <a:spcPts val="0"/>
                        </a:spcAft>
                      </a:pPr>
                      <a:r>
                        <a:rPr lang="en-US" sz="2400" dirty="0">
                          <a:latin typeface="Times New Roman"/>
                          <a:ea typeface="Times New Roman"/>
                          <a:cs typeface="Times New Roman"/>
                        </a:rPr>
                        <a:t>    1</a:t>
                      </a:r>
                      <a:endParaRPr lang="ru-RU" sz="2400" dirty="0">
                        <a:latin typeface="Times New Roman"/>
                        <a:ea typeface="Times New Roman"/>
                        <a:cs typeface="Times New Roman"/>
                      </a:endParaRPr>
                    </a:p>
                    <a:p>
                      <a:pPr marL="101600" indent="-38100" algn="ctr">
                        <a:spcBef>
                          <a:spcPts val="200"/>
                        </a:spcBef>
                        <a:spcAft>
                          <a:spcPts val="0"/>
                        </a:spcAft>
                      </a:pPr>
                      <a:r>
                        <a:rPr lang="en-US" sz="2400" dirty="0">
                          <a:latin typeface="Times New Roman"/>
                          <a:ea typeface="Times New Roman"/>
                          <a:cs typeface="Times New Roman"/>
                        </a:rPr>
                        <a:t>(1</a:t>
                      </a:r>
                      <a:endParaRPr lang="ru-RU" sz="2400" dirty="0">
                        <a:latin typeface="Times New Roman"/>
                        <a:ea typeface="Times New Roman"/>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indent="-41275" algn="ctr">
                        <a:spcBef>
                          <a:spcPts val="200"/>
                        </a:spcBef>
                        <a:spcAft>
                          <a:spcPts val="0"/>
                        </a:spcAft>
                      </a:pPr>
                      <a:r>
                        <a:rPr lang="en-US" sz="2400" dirty="0">
                          <a:latin typeface="Times New Roman"/>
                          <a:ea typeface="Times New Roman"/>
                          <a:cs typeface="Times New Roman"/>
                        </a:rPr>
                        <a:t>X</a:t>
                      </a:r>
                      <a:endParaRPr lang="ru-RU" sz="2400" dirty="0">
                        <a:latin typeface="Times New Roman"/>
                        <a:ea typeface="Times New Roman"/>
                        <a:cs typeface="Times New Roman"/>
                      </a:endParaRPr>
                    </a:p>
                    <a:p>
                      <a:pPr marL="101600" indent="-41275" algn="ctr">
                        <a:spcBef>
                          <a:spcPts val="200"/>
                        </a:spcBef>
                        <a:spcAft>
                          <a:spcPts val="0"/>
                        </a:spcAft>
                      </a:pPr>
                      <a:r>
                        <a:rPr lang="en-US" sz="2400" dirty="0">
                          <a:latin typeface="Times New Roman"/>
                          <a:ea typeface="Times New Roman"/>
                          <a:cs typeface="Times New Roman"/>
                        </a:rPr>
                        <a:t>1</a:t>
                      </a:r>
                      <a:endParaRPr lang="ru-RU" sz="2400" dirty="0">
                        <a:latin typeface="Times New Roman"/>
                        <a:ea typeface="Times New Roman"/>
                        <a:cs typeface="Times New Roman"/>
                      </a:endParaRPr>
                    </a:p>
                    <a:p>
                      <a:pPr marL="101600" indent="-41275" algn="ctr">
                        <a:spcBef>
                          <a:spcPts val="200"/>
                        </a:spcBef>
                        <a:spcAft>
                          <a:spcPts val="0"/>
                        </a:spcAft>
                      </a:pPr>
                      <a:r>
                        <a:rPr lang="en-US" sz="2400" dirty="0">
                          <a:latin typeface="Times New Roman"/>
                          <a:ea typeface="Times New Roman"/>
                          <a:cs typeface="Times New Roman"/>
                        </a:rPr>
                        <a:t>0</a:t>
                      </a:r>
                      <a:endParaRPr lang="ru-RU" sz="2400" dirty="0">
                        <a:latin typeface="Times New Roman"/>
                        <a:ea typeface="Times New Roman"/>
                        <a:cs typeface="Times New Roman"/>
                      </a:endParaRPr>
                    </a:p>
                    <a:p>
                      <a:pPr marL="101600" indent="-41275" algn="ctr">
                        <a:spcBef>
                          <a:spcPts val="200"/>
                        </a:spcBef>
                        <a:spcAft>
                          <a:spcPts val="0"/>
                        </a:spcAft>
                      </a:pPr>
                      <a:r>
                        <a:rPr lang="ru-RU" sz="2400" dirty="0">
                          <a:latin typeface="Times New Roman"/>
                          <a:ea typeface="Times New Roman"/>
                          <a:cs typeface="Times New Roman"/>
                        </a:rPr>
                        <a:t>1)</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0"/>
                        </a:spcAft>
                      </a:pPr>
                      <a:r>
                        <a:rPr lang="ru-RU" sz="2400" dirty="0">
                          <a:latin typeface="Times New Roman"/>
                          <a:ea typeface="Times New Roman"/>
                          <a:cs typeface="Times New Roman"/>
                        </a:rPr>
                        <a:t>Хранение </a:t>
                      </a:r>
                    </a:p>
                    <a:p>
                      <a:pPr algn="l">
                        <a:spcBef>
                          <a:spcPts val="200"/>
                        </a:spcBef>
                        <a:spcAft>
                          <a:spcPts val="0"/>
                        </a:spcAft>
                      </a:pPr>
                      <a:endParaRPr lang="en-US" sz="2400" dirty="0">
                        <a:latin typeface="Times New Roman"/>
                        <a:ea typeface="Times New Roman"/>
                        <a:cs typeface="Times New Roman"/>
                      </a:endParaRPr>
                    </a:p>
                    <a:p>
                      <a:pPr algn="l">
                        <a:spcBef>
                          <a:spcPts val="200"/>
                        </a:spcBef>
                        <a:spcAft>
                          <a:spcPts val="0"/>
                        </a:spcAft>
                      </a:pPr>
                      <a:endParaRPr lang="en-US" sz="2400" dirty="0">
                        <a:latin typeface="Times New Roman"/>
                        <a:ea typeface="Times New Roman"/>
                        <a:cs typeface="Times New Roman"/>
                      </a:endParaRPr>
                    </a:p>
                    <a:p>
                      <a:pPr algn="l">
                        <a:spcBef>
                          <a:spcPts val="200"/>
                        </a:spcBef>
                        <a:spcAft>
                          <a:spcPts val="0"/>
                        </a:spcAft>
                      </a:pPr>
                      <a:r>
                        <a:rPr lang="ru-RU" sz="2400" dirty="0">
                          <a:latin typeface="Times New Roman"/>
                          <a:ea typeface="Times New Roman"/>
                          <a:cs typeface="Times New Roman"/>
                        </a:rPr>
                        <a:t>Запрещено</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Заголовок 2"/>
          <p:cNvSpPr>
            <a:spLocks noGrp="1"/>
          </p:cNvSpPr>
          <p:nvPr>
            <p:ph type="title"/>
          </p:nvPr>
        </p:nvSpPr>
        <p:spPr/>
        <p:txBody>
          <a:bodyPr>
            <a:normAutofit/>
          </a:bodyPr>
          <a:lstStyle/>
          <a:p>
            <a:r>
              <a:rPr lang="ru-RU" dirty="0"/>
              <a:t>Таблица истинности RS-триггера</a:t>
            </a:r>
          </a:p>
        </p:txBody>
      </p:sp>
      <p:graphicFrame>
        <p:nvGraphicFramePr>
          <p:cNvPr id="40963" name="Object 3"/>
          <p:cNvGraphicFramePr>
            <a:graphicFrameLocks noChangeAspect="1"/>
          </p:cNvGraphicFramePr>
          <p:nvPr/>
        </p:nvGraphicFramePr>
        <p:xfrm>
          <a:off x="0" y="0"/>
          <a:ext cx="152400" cy="200025"/>
        </p:xfrm>
        <a:graphic>
          <a:graphicData uri="http://schemas.openxmlformats.org/presentationml/2006/ole">
            <mc:AlternateContent xmlns:mc="http://schemas.openxmlformats.org/markup-compatibility/2006">
              <mc:Choice xmlns:v="urn:schemas-microsoft-com:vml" Requires="v">
                <p:oleObj spid="_x0000_s9218" name="Формула" r:id="rId3" imgW="152268" imgH="203024" progId="Equation.3">
                  <p:embed/>
                </p:oleObj>
              </mc:Choice>
              <mc:Fallback>
                <p:oleObj name="Формула" r:id="rId3" imgW="152268" imgH="203024" progId="Equation.3">
                  <p:embed/>
                  <p:pic>
                    <p:nvPicPr>
                      <p:cNvPr id="409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2" name="Object 2"/>
          <p:cNvGraphicFramePr>
            <a:graphicFrameLocks noChangeAspect="1"/>
          </p:cNvGraphicFramePr>
          <p:nvPr/>
        </p:nvGraphicFramePr>
        <p:xfrm>
          <a:off x="0" y="0"/>
          <a:ext cx="161925" cy="190500"/>
        </p:xfrm>
        <a:graphic>
          <a:graphicData uri="http://schemas.openxmlformats.org/presentationml/2006/ole">
            <mc:AlternateContent xmlns:mc="http://schemas.openxmlformats.org/markup-compatibility/2006">
              <mc:Choice xmlns:v="urn:schemas-microsoft-com:vml" Requires="v">
                <p:oleObj spid="_x0000_s9219" name="Формула" r:id="rId5" imgW="164957" imgH="190335" progId="Equation.3">
                  <p:embed/>
                </p:oleObj>
              </mc:Choice>
              <mc:Fallback>
                <p:oleObj name="Формула" r:id="rId5" imgW="164957" imgH="190335" progId="Equation.3">
                  <p:embed/>
                  <p:pic>
                    <p:nvPicPr>
                      <p:cNvPr id="4096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1" name="Object 1"/>
          <p:cNvGraphicFramePr>
            <a:graphicFrameLocks noChangeAspect="1"/>
          </p:cNvGraphicFramePr>
          <p:nvPr/>
        </p:nvGraphicFramePr>
        <p:xfrm>
          <a:off x="0" y="0"/>
          <a:ext cx="180975" cy="228600"/>
        </p:xfrm>
        <a:graphic>
          <a:graphicData uri="http://schemas.openxmlformats.org/presentationml/2006/ole">
            <mc:AlternateContent xmlns:mc="http://schemas.openxmlformats.org/markup-compatibility/2006">
              <mc:Choice xmlns:v="urn:schemas-microsoft-com:vml" Requires="v">
                <p:oleObj spid="_x0000_s9220" name="Формула" r:id="rId7" imgW="177646" imgH="228402" progId="Equation.3">
                  <p:embed/>
                </p:oleObj>
              </mc:Choice>
              <mc:Fallback>
                <p:oleObj name="Формула" r:id="rId7" imgW="177646" imgH="228402" progId="Equation.3">
                  <p:embed/>
                  <p:pic>
                    <p:nvPicPr>
                      <p:cNvPr id="40961"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809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4" name="Object 4"/>
          <p:cNvGraphicFramePr>
            <a:graphicFrameLocks noChangeAspect="1"/>
          </p:cNvGraphicFramePr>
          <p:nvPr/>
        </p:nvGraphicFramePr>
        <p:xfrm>
          <a:off x="2928926" y="1928802"/>
          <a:ext cx="357190" cy="476253"/>
        </p:xfrm>
        <a:graphic>
          <a:graphicData uri="http://schemas.openxmlformats.org/presentationml/2006/ole">
            <mc:AlternateContent xmlns:mc="http://schemas.openxmlformats.org/markup-compatibility/2006">
              <mc:Choice xmlns:v="urn:schemas-microsoft-com:vml" Requires="v">
                <p:oleObj spid="_x0000_s9221" name="Формула" r:id="rId9" imgW="152280" imgH="203040" progId="Equation.3">
                  <p:embed/>
                </p:oleObj>
              </mc:Choice>
              <mc:Fallback>
                <p:oleObj name="Формула" r:id="rId9" imgW="152280" imgH="203040" progId="Equation.3">
                  <p:embed/>
                  <p:pic>
                    <p:nvPicPr>
                      <p:cNvPr id="4096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926" y="1928802"/>
                        <a:ext cx="357190" cy="47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6"/>
          <p:cNvGraphicFramePr>
            <a:graphicFrameLocks noChangeAspect="1"/>
          </p:cNvGraphicFramePr>
          <p:nvPr/>
        </p:nvGraphicFramePr>
        <p:xfrm>
          <a:off x="4000496" y="1928802"/>
          <a:ext cx="357187" cy="476250"/>
        </p:xfrm>
        <a:graphic>
          <a:graphicData uri="http://schemas.openxmlformats.org/presentationml/2006/ole">
            <mc:AlternateContent xmlns:mc="http://schemas.openxmlformats.org/markup-compatibility/2006">
              <mc:Choice xmlns:v="urn:schemas-microsoft-com:vml" Requires="v">
                <p:oleObj spid="_x0000_s9222" name="Формула" r:id="rId11" imgW="152280" imgH="203040" progId="Equation.3">
                  <p:embed/>
                </p:oleObj>
              </mc:Choice>
              <mc:Fallback>
                <p:oleObj name="Формула" r:id="rId11" imgW="152280" imgH="203040" progId="Equation.3">
                  <p:embed/>
                  <p:pic>
                    <p:nvPicPr>
                      <p:cNvPr id="409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0496" y="1928802"/>
                        <a:ext cx="3571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5929322" y="1928802"/>
          <a:ext cx="357188" cy="565150"/>
        </p:xfrm>
        <a:graphic>
          <a:graphicData uri="http://schemas.openxmlformats.org/presentationml/2006/ole">
            <mc:AlternateContent xmlns:mc="http://schemas.openxmlformats.org/markup-compatibility/2006">
              <mc:Choice xmlns:v="urn:schemas-microsoft-com:vml" Requires="v">
                <p:oleObj spid="_x0000_s9223" name="Формула" r:id="rId13" imgW="152280" imgH="241200" progId="Equation.3">
                  <p:embed/>
                </p:oleObj>
              </mc:Choice>
              <mc:Fallback>
                <p:oleObj name="Формула" r:id="rId13" imgW="152280" imgH="241200" progId="Equation.3">
                  <p:embed/>
                  <p:pic>
                    <p:nvPicPr>
                      <p:cNvPr id="409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9322" y="1928802"/>
                        <a:ext cx="357188"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a:t>Пусть на входе R установлена 1, а на S - 0. Логические элементы </a:t>
            </a:r>
            <a:r>
              <a:rPr lang="en-US" dirty="0"/>
              <a:t>D</a:t>
            </a:r>
            <a:r>
              <a:rPr lang="ru-RU" dirty="0"/>
              <a:t>1 и </a:t>
            </a:r>
            <a:r>
              <a:rPr lang="en-US" dirty="0"/>
              <a:t>D</a:t>
            </a:r>
            <a:r>
              <a:rPr lang="ru-RU" dirty="0"/>
              <a:t>2 инвертируют эти сигналы, т.е. меняют их значения на противоположные. В результате на вход элемента </a:t>
            </a:r>
            <a:r>
              <a:rPr lang="en-US" dirty="0"/>
              <a:t>D</a:t>
            </a:r>
            <a:r>
              <a:rPr lang="ru-RU" dirty="0"/>
              <a:t>3 поступает 1, а на </a:t>
            </a:r>
            <a:r>
              <a:rPr lang="en-US" dirty="0"/>
              <a:t>D</a:t>
            </a:r>
            <a:r>
              <a:rPr lang="ru-RU" dirty="0"/>
              <a:t>4 - 0.</a:t>
            </a:r>
          </a:p>
          <a:p>
            <a:r>
              <a:rPr lang="ru-RU" dirty="0"/>
              <a:t>Поскольку на одном из входов D4 есть 0, независимо от состояния другого входа на его выходе (он же является инверсным выходом триггера!) обязательно установится 1. </a:t>
            </a:r>
          </a:p>
          <a:p>
            <a:r>
              <a:rPr lang="ru-RU" dirty="0"/>
              <a:t>Эта единица передается на вход элемента D3 и в сочетании с 1 на другом входе порождает на выходе D3 логический 0.</a:t>
            </a:r>
          </a:p>
          <a:p>
            <a:r>
              <a:rPr lang="ru-RU" dirty="0">
                <a:solidFill>
                  <a:srgbClr val="0070C0"/>
                </a:solidFill>
              </a:rPr>
              <a:t>Итак, при </a:t>
            </a:r>
            <a:r>
              <a:rPr lang="en-US" i="1" dirty="0">
                <a:solidFill>
                  <a:srgbClr val="0070C0"/>
                </a:solidFill>
              </a:rPr>
              <a:t>R</a:t>
            </a:r>
            <a:r>
              <a:rPr lang="ru-RU" i="1" dirty="0">
                <a:solidFill>
                  <a:srgbClr val="0070C0"/>
                </a:solidFill>
              </a:rPr>
              <a:t>=</a:t>
            </a:r>
            <a:r>
              <a:rPr lang="ru-RU" dirty="0">
                <a:solidFill>
                  <a:srgbClr val="0070C0"/>
                </a:solidFill>
              </a:rPr>
              <a:t>1 и </a:t>
            </a:r>
            <a:r>
              <a:rPr lang="en-US" dirty="0">
                <a:solidFill>
                  <a:srgbClr val="0070C0"/>
                </a:solidFill>
              </a:rPr>
              <a:t>S</a:t>
            </a:r>
            <a:r>
              <a:rPr lang="ru-RU" dirty="0">
                <a:solidFill>
                  <a:srgbClr val="0070C0"/>
                </a:solidFill>
              </a:rPr>
              <a:t>=0 на прямом выходе триггера устанавливается 0, а на инверсном - 1.</a:t>
            </a:r>
          </a:p>
          <a:p>
            <a:endParaRPr lang="ru-RU" dirty="0"/>
          </a:p>
        </p:txBody>
      </p:sp>
      <p:sp>
        <p:nvSpPr>
          <p:cNvPr id="2" name="Заголовок 1"/>
          <p:cNvSpPr>
            <a:spLocks noGrp="1"/>
          </p:cNvSpPr>
          <p:nvPr>
            <p:ph type="title"/>
          </p:nvPr>
        </p:nvSpPr>
        <p:spPr/>
        <p:txBody>
          <a:bodyPr/>
          <a:lstStyle/>
          <a:p>
            <a:r>
              <a:rPr lang="ru-RU" dirty="0"/>
              <a:t>Принцип работы триггера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r>
              <a:rPr lang="ru-RU" sz="2400" dirty="0"/>
              <a:t>Проведите аналогичные рассуждения для «симметричного» случая R </a:t>
            </a:r>
            <a:r>
              <a:rPr lang="ru-RU" sz="2400" i="1" dirty="0"/>
              <a:t>=</a:t>
            </a:r>
            <a:r>
              <a:rPr lang="ru-RU" sz="2400" dirty="0"/>
              <a:t>0 и </a:t>
            </a:r>
            <a:r>
              <a:rPr lang="en-US" sz="2400" dirty="0"/>
              <a:t>S</a:t>
            </a:r>
            <a:r>
              <a:rPr lang="ru-RU" sz="2400" dirty="0"/>
              <a:t> = 1. </a:t>
            </a:r>
          </a:p>
          <a:p>
            <a:r>
              <a:rPr lang="ru-RU" sz="2400" dirty="0"/>
              <a:t>На прямом выходе получится логическая 1, а на инверсном - 0. Триггер перейдет в единичное состояние - «установится» (установка по-английски - «</a:t>
            </a:r>
            <a:r>
              <a:rPr lang="en-US" sz="2400" dirty="0"/>
              <a:t>Set</a:t>
            </a:r>
            <a:r>
              <a:rPr lang="ru-RU" sz="2400" dirty="0"/>
              <a:t>»).</a:t>
            </a:r>
          </a:p>
          <a:p>
            <a:endParaRPr lang="ru-RU" sz="2400" dirty="0"/>
          </a:p>
        </p:txBody>
      </p:sp>
      <p:sp>
        <p:nvSpPr>
          <p:cNvPr id="2" name="Заголовок 1"/>
          <p:cNvSpPr>
            <a:spLocks noGrp="1"/>
          </p:cNvSpPr>
          <p:nvPr>
            <p:ph type="title"/>
          </p:nvPr>
        </p:nvSpPr>
        <p:spPr/>
        <p:txBody>
          <a:bodyPr>
            <a:normAutofit fontScale="90000"/>
          </a:bodyPr>
          <a:lstStyle/>
          <a:p>
            <a:r>
              <a:rPr lang="ru-RU" dirty="0"/>
              <a:t>Принцип работы триггера (задание)</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r>
              <a:rPr lang="ru-RU" sz="2400" dirty="0"/>
              <a:t>R = 0 и S = 0 - входных сигналов нет. </a:t>
            </a:r>
          </a:p>
          <a:p>
            <a:r>
              <a:rPr lang="ru-RU" sz="2400" dirty="0"/>
              <a:t>Тогда на входы элементов </a:t>
            </a:r>
            <a:r>
              <a:rPr lang="en-US" sz="2400" dirty="0"/>
              <a:t>D</a:t>
            </a:r>
            <a:r>
              <a:rPr lang="ru-RU" sz="2400" dirty="0"/>
              <a:t>3 и </a:t>
            </a:r>
            <a:r>
              <a:rPr lang="en-US" sz="2400" dirty="0"/>
              <a:t>D</a:t>
            </a:r>
            <a:r>
              <a:rPr lang="ru-RU" sz="2400" dirty="0"/>
              <a:t>4, связанные с R и </a:t>
            </a:r>
            <a:r>
              <a:rPr lang="en-US" sz="2400" dirty="0"/>
              <a:t>S</a:t>
            </a:r>
            <a:r>
              <a:rPr lang="ru-RU" sz="2400" dirty="0"/>
              <a:t> будет подана 1 их выходной сигнал будет зависеть от сигналов на противоположных входах. Нетрудно убедится, что такое состояние будет устойчивым. Пусть, например, на прямом выходе 1. Тогда наличие единиц на обоих входах элемента D4 «подтверждает» нулевой сигнал на его выходе. В свою очередь, наличие 0 на инверсном выходе передается на D3 и поддерживает его выходное единичное состояние. Аналогично доказывается устойчивость картины и для противоположного состояния триггера, когда </a:t>
            </a:r>
            <a:r>
              <a:rPr lang="en-US" sz="2400" dirty="0"/>
              <a:t>Q</a:t>
            </a:r>
            <a:r>
              <a:rPr lang="ru-RU" sz="2400" dirty="0"/>
              <a:t> = 0.</a:t>
            </a:r>
          </a:p>
        </p:txBody>
      </p:sp>
      <p:sp>
        <p:nvSpPr>
          <p:cNvPr id="2" name="Заголовок 1"/>
          <p:cNvSpPr>
            <a:spLocks noGrp="1"/>
          </p:cNvSpPr>
          <p:nvPr>
            <p:ph type="title"/>
          </p:nvPr>
        </p:nvSpPr>
        <p:spPr/>
        <p:txBody>
          <a:bodyPr>
            <a:normAutofit/>
          </a:bodyPr>
          <a:lstStyle/>
          <a:p>
            <a:r>
              <a:rPr lang="ru-RU" dirty="0"/>
              <a:t>Принцип работы триггера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r>
              <a:rPr lang="ru-RU" sz="2400" dirty="0"/>
              <a:t>Таким образом, при отсутствии входных сигналов триггер сохраняет свое «предыдущее» состояние. Иными словами, если на вход R подать 1, а затем убрать, триггер установится в нулевое состояние и будет его сохранять, пока не поступит сигнал на другой вход S. В последнем случае он перебросится в единичное состояние и после прекращения действия входного сигнала будет сохранять на прямом выходе 1. Мы видим, что триггер обладает замечательным свойством: после снятия входных сигналов он сохраняет свое состояние, а значит может служить устройством для хранения одного бита информации.</a:t>
            </a:r>
          </a:p>
          <a:p>
            <a:endParaRPr lang="ru-RU" dirty="0"/>
          </a:p>
          <a:p>
            <a:endParaRPr lang="ru-RU" dirty="0"/>
          </a:p>
        </p:txBody>
      </p:sp>
      <p:sp>
        <p:nvSpPr>
          <p:cNvPr id="2" name="Заголовок 1"/>
          <p:cNvSpPr>
            <a:spLocks noGrp="1"/>
          </p:cNvSpPr>
          <p:nvPr>
            <p:ph type="title"/>
          </p:nvPr>
        </p:nvSpPr>
        <p:spPr/>
        <p:txBody>
          <a:bodyPr>
            <a:normAutofit/>
          </a:bodyPr>
          <a:lstStyle/>
          <a:p>
            <a:r>
              <a:rPr lang="ru-RU" dirty="0"/>
              <a:t>Принцип работы триггера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1328"/>
            <a:ext cx="4757742" cy="4525963"/>
          </a:xfrm>
        </p:spPr>
        <p:txBody>
          <a:bodyPr>
            <a:normAutofit fontScale="92500" lnSpcReduction="20000"/>
          </a:bodyPr>
          <a:lstStyle/>
          <a:p>
            <a:r>
              <a:rPr lang="ru-RU" dirty="0"/>
              <a:t> На заложенном Лейбницем фундаменте ирландский математик Джордж Буль построил здание новой науки - математической логики, - которая в отличие от обычной алгебры оперирует не числами, а высказываниями. В честь Д.Буля логические переменные в языке программирования Паскаль впоследствии назвали булевскими.</a:t>
            </a:r>
          </a:p>
          <a:p>
            <a:endParaRPr lang="ru-RU" dirty="0"/>
          </a:p>
        </p:txBody>
      </p:sp>
      <p:sp>
        <p:nvSpPr>
          <p:cNvPr id="2" name="Заголовок 1"/>
          <p:cNvSpPr>
            <a:spLocks noGrp="1"/>
          </p:cNvSpPr>
          <p:nvPr>
            <p:ph type="title"/>
          </p:nvPr>
        </p:nvSpPr>
        <p:spPr/>
        <p:txBody>
          <a:bodyPr/>
          <a:lstStyle/>
          <a:p>
            <a:pPr algn="ctr"/>
            <a:r>
              <a:rPr lang="ru-RU" dirty="0"/>
              <a:t>Алгебра логики</a:t>
            </a:r>
          </a:p>
        </p:txBody>
      </p:sp>
      <p:pic>
        <p:nvPicPr>
          <p:cNvPr id="3076" name="Picture 4" descr="George Boole.jpg"/>
          <p:cNvPicPr>
            <a:picLocks noChangeAspect="1" noChangeArrowheads="1"/>
          </p:cNvPicPr>
          <p:nvPr/>
        </p:nvPicPr>
        <p:blipFill>
          <a:blip r:embed="rId2"/>
          <a:srcRect/>
          <a:stretch>
            <a:fillRect/>
          </a:stretch>
        </p:blipFill>
        <p:spPr bwMode="auto">
          <a:xfrm>
            <a:off x="5357818" y="1285860"/>
            <a:ext cx="3443498" cy="421484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b="1" dirty="0">
                <a:solidFill>
                  <a:srgbClr val="0070C0"/>
                </a:solidFill>
              </a:rPr>
              <a:t>Высказывание - это любое утверждение, относительно которого можно сказать истинно оно или ложно, т.е. соответствует оно действительности или нет. </a:t>
            </a:r>
          </a:p>
          <a:p>
            <a:pPr lvl="1"/>
            <a:r>
              <a:rPr lang="ru-RU" dirty="0"/>
              <a:t>Таким образом по своей сути высказывания фактически являются двоичными объектами и поэтому часто истинному значению высказывания ставят в соответствие 1, а ложному – 0.</a:t>
            </a:r>
          </a:p>
        </p:txBody>
      </p:sp>
      <p:sp>
        <p:nvSpPr>
          <p:cNvPr id="2" name="Заголовок 1"/>
          <p:cNvSpPr>
            <a:spLocks noGrp="1"/>
          </p:cNvSpPr>
          <p:nvPr>
            <p:ph type="title"/>
          </p:nvPr>
        </p:nvSpPr>
        <p:spPr/>
        <p:txBody>
          <a:bodyPr/>
          <a:lstStyle/>
          <a:p>
            <a:pPr algn="ctr"/>
            <a:r>
              <a:rPr lang="ru-RU" dirty="0"/>
              <a:t>Высказывания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b="1" dirty="0">
                <a:solidFill>
                  <a:srgbClr val="0070C0"/>
                </a:solidFill>
              </a:rPr>
              <a:t>простые и сложные</a:t>
            </a:r>
            <a:r>
              <a:rPr lang="ru-RU" dirty="0"/>
              <a:t>. </a:t>
            </a:r>
          </a:p>
          <a:p>
            <a:r>
              <a:rPr lang="ru-RU" dirty="0"/>
              <a:t>Простые  - соответствуют алгебраическим переменным;</a:t>
            </a:r>
          </a:p>
          <a:p>
            <a:r>
              <a:rPr lang="ru-RU" dirty="0"/>
              <a:t>сложные  - являются аналогом алгебраических функций. </a:t>
            </a:r>
          </a:p>
          <a:p>
            <a:r>
              <a:rPr lang="ru-RU" dirty="0"/>
              <a:t>Функции могут получаться путем объединения переменных с помощью логических действий.</a:t>
            </a:r>
          </a:p>
        </p:txBody>
      </p:sp>
      <p:sp>
        <p:nvSpPr>
          <p:cNvPr id="2" name="Заголовок 1"/>
          <p:cNvSpPr>
            <a:spLocks noGrp="1"/>
          </p:cNvSpPr>
          <p:nvPr>
            <p:ph type="title"/>
          </p:nvPr>
        </p:nvSpPr>
        <p:spPr/>
        <p:txBody>
          <a:bodyPr/>
          <a:lstStyle/>
          <a:p>
            <a:pPr algn="ctr"/>
            <a:r>
              <a:rPr lang="ru-RU" dirty="0"/>
              <a:t>Высказывания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ru-RU" altLang="ru-RU">
                <a:latin typeface="Arial" panose="020B0604020202020204" pitchFamily="34" charset="0"/>
                <a:cs typeface="Arial" panose="020B0604020202020204" pitchFamily="34" charset="0"/>
              </a:rPr>
              <a:t>Биполярные транзисторы</a:t>
            </a:r>
          </a:p>
        </p:txBody>
      </p:sp>
      <p:sp>
        <p:nvSpPr>
          <p:cNvPr id="5123" name="Rectangle 3"/>
          <p:cNvSpPr>
            <a:spLocks noGrp="1"/>
          </p:cNvSpPr>
          <p:nvPr>
            <p:ph type="body" idx="1"/>
          </p:nvPr>
        </p:nvSpPr>
        <p:spPr>
          <a:xfrm>
            <a:off x="827088" y="4437063"/>
            <a:ext cx="7859712" cy="1689100"/>
          </a:xfrm>
        </p:spPr>
        <p:txBody>
          <a:bodyPr/>
          <a:lstStyle/>
          <a:p>
            <a:pPr algn="just">
              <a:lnSpc>
                <a:spcPct val="90000"/>
              </a:lnSpc>
              <a:buFont typeface="Arial" panose="020B0604020202020204" pitchFamily="34" charset="0"/>
              <a:buNone/>
            </a:pPr>
            <a:r>
              <a:rPr lang="ru-RU" altLang="ru-RU" sz="2400" dirty="0">
                <a:latin typeface="Times New Roman" panose="02020603050405020304" pitchFamily="18" charset="0"/>
                <a:cs typeface="Times New Roman" panose="02020603050405020304" pitchFamily="18" charset="0"/>
              </a:rPr>
              <a:t>В 1947 г. американские ученые Дж. Бардин (</a:t>
            </a:r>
            <a:r>
              <a:rPr lang="ru-RU" altLang="ru-RU" sz="2400" dirty="0">
                <a:latin typeface="Times New Roman" panose="02020603050405020304" pitchFamily="18" charset="0"/>
              </a:rPr>
              <a:t>J. </a:t>
            </a:r>
            <a:r>
              <a:rPr lang="ru-RU" altLang="ru-RU" sz="2400" dirty="0" err="1">
                <a:latin typeface="Times New Roman" panose="02020603050405020304" pitchFamily="18" charset="0"/>
              </a:rPr>
              <a:t>Bardin</a:t>
            </a:r>
            <a:r>
              <a:rPr lang="ru-RU" altLang="ru-RU" sz="2400" dirty="0">
                <a:latin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и В. </a:t>
            </a:r>
            <a:r>
              <a:rPr lang="ru-RU" altLang="ru-RU" sz="2400" dirty="0" err="1">
                <a:latin typeface="Times New Roman" panose="02020603050405020304" pitchFamily="18" charset="0"/>
                <a:cs typeface="Times New Roman" panose="02020603050405020304" pitchFamily="18" charset="0"/>
              </a:rPr>
              <a:t>Браттейн</a:t>
            </a:r>
            <a:r>
              <a:rPr lang="ru-RU"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rPr>
              <a:t>W. </a:t>
            </a:r>
            <a:r>
              <a:rPr lang="ru-RU" altLang="ru-RU" sz="2400" dirty="0" err="1">
                <a:latin typeface="Times New Roman" panose="02020603050405020304" pitchFamily="18" charset="0"/>
              </a:rPr>
              <a:t>Brattain</a:t>
            </a:r>
            <a:r>
              <a:rPr lang="ru-RU" altLang="ru-RU" sz="2400" dirty="0">
                <a:latin typeface="Times New Roman" panose="02020603050405020304" pitchFamily="18" charset="0"/>
                <a:cs typeface="Times New Roman" panose="02020603050405020304" pitchFamily="18" charset="0"/>
              </a:rPr>
              <a:t>) создали полупроводниковый триод, или транзистор (1958, Нобелевская премия В. </a:t>
            </a:r>
            <a:r>
              <a:rPr lang="ru-RU" altLang="ru-RU" sz="2400" dirty="0" err="1">
                <a:latin typeface="Times New Roman" panose="02020603050405020304" pitchFamily="18" charset="0"/>
                <a:cs typeface="Times New Roman" panose="02020603050405020304" pitchFamily="18" charset="0"/>
              </a:rPr>
              <a:t>Шокли</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rPr>
              <a:t>W.Shockley</a:t>
            </a:r>
            <a:r>
              <a:rPr lang="ru-RU" altLang="ru-RU" sz="2400" dirty="0">
                <a:latin typeface="Times New Roman" panose="02020603050405020304" pitchFamily="18" charset="0"/>
                <a:cs typeface="Times New Roman" panose="02020603050405020304" pitchFamily="18" charset="0"/>
              </a:rPr>
              <a:t>), Дж. Бардина, У. </a:t>
            </a:r>
            <a:r>
              <a:rPr lang="ru-RU" altLang="ru-RU" sz="2400" dirty="0" err="1">
                <a:latin typeface="Times New Roman" panose="02020603050405020304" pitchFamily="18" charset="0"/>
                <a:cs typeface="Times New Roman" panose="02020603050405020304" pitchFamily="18" charset="0"/>
              </a:rPr>
              <a:t>Браттейна</a:t>
            </a:r>
            <a:r>
              <a:rPr lang="ru-RU" altLang="ru-RU" sz="2400" dirty="0">
                <a:latin typeface="Times New Roman" panose="02020603050405020304" pitchFamily="18" charset="0"/>
                <a:cs typeface="Times New Roman" panose="02020603050405020304" pitchFamily="18" charset="0"/>
              </a:rPr>
              <a:t>). </a:t>
            </a:r>
            <a:endParaRPr lang="en-US" altLang="ru-RU" sz="2400" dirty="0">
              <a:latin typeface="Times New Roman" panose="02020603050405020304" pitchFamily="18" charset="0"/>
              <a:cs typeface="Times New Roman" panose="02020603050405020304" pitchFamily="18" charset="0"/>
            </a:endParaRPr>
          </a:p>
          <a:p>
            <a:pPr>
              <a:lnSpc>
                <a:spcPct val="90000"/>
              </a:lnSpc>
            </a:pPr>
            <a:endParaRPr lang="ru-RU" altLang="ru-RU" sz="2400" dirty="0"/>
          </a:p>
        </p:txBody>
      </p:sp>
      <p:pic>
        <p:nvPicPr>
          <p:cNvPr id="5124" name="Picture 4" descr="Barde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41438"/>
            <a:ext cx="21367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File:Brattai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341438"/>
            <a:ext cx="21399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Файл:William Shockley, Stanford Universi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1341438"/>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3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type="body" idx="1"/>
          </p:nvPr>
        </p:nvSpPr>
        <p:spPr>
          <a:xfrm>
            <a:off x="4859338" y="5384800"/>
            <a:ext cx="4140200" cy="1473200"/>
          </a:xfrm>
        </p:spPr>
        <p:txBody>
          <a:bodyPr/>
          <a:lstStyle/>
          <a:p>
            <a:pPr marL="0" indent="0" algn="ctr"/>
            <a:r>
              <a:rPr lang="ru-RU" altLang="ru-RU" sz="2000" b="1"/>
              <a:t>На фото - первый в мире полупроводниковый транзистор на прижимном контакте</a:t>
            </a:r>
            <a:r>
              <a:rPr lang="ru-RU" altLang="ru-RU" sz="2800" b="1"/>
              <a:t> </a:t>
            </a:r>
          </a:p>
        </p:txBody>
      </p:sp>
      <p:pic>
        <p:nvPicPr>
          <p:cNvPr id="6147" name="Picture 4" descr="7_22_23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4710113"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HR-1stTran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60350"/>
            <a:ext cx="38671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ANd9GcQhSRjU8ucDL2wo__0yRNx-JMdkCTOmH60NzPLmabj_dp9MZz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463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2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39750" y="2205038"/>
            <a:ext cx="8064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39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u-RU" altLang="ru-RU" sz="2800" b="1">
                <a:latin typeface="Times New Roman" panose="02020603050405020304" pitchFamily="18" charset="0"/>
                <a:cs typeface="Times New Roman" panose="02020603050405020304" pitchFamily="18" charset="0"/>
              </a:rPr>
              <a:t>Транзистором</a:t>
            </a:r>
            <a:r>
              <a:rPr lang="ru-RU" altLang="ru-RU" sz="2800">
                <a:latin typeface="Times New Roman" panose="02020603050405020304" pitchFamily="18" charset="0"/>
                <a:cs typeface="Times New Roman" panose="02020603050405020304" pitchFamily="18" charset="0"/>
              </a:rPr>
              <a:t> называется полупроводниковый прибор с двумя расположенными на близком расстоянии параллельными электронно-дырочными </a:t>
            </a:r>
            <a:r>
              <a:rPr lang="ru-RU" altLang="ru-RU" sz="2800" i="1">
                <a:latin typeface="Times New Roman" panose="02020603050405020304" pitchFamily="18" charset="0"/>
                <a:cs typeface="Times New Roman" panose="02020603050405020304" pitchFamily="18" charset="0"/>
              </a:rPr>
              <a:t>pn</a:t>
            </a:r>
            <a:r>
              <a:rPr lang="ru-RU" altLang="ru-RU" sz="2800">
                <a:latin typeface="Times New Roman" panose="02020603050405020304" pitchFamily="18" charset="0"/>
                <a:cs typeface="Times New Roman" panose="02020603050405020304" pitchFamily="18" charset="0"/>
              </a:rPr>
              <a:t>-переходами, предназначенный для усиления и генерирования электрических сигналов</a:t>
            </a:r>
            <a:r>
              <a:rPr lang="en-US" altLang="ru-RU" sz="2800">
                <a:latin typeface="Times New Roman" panose="02020603050405020304" pitchFamily="18" charset="0"/>
                <a:cs typeface="Times New Roman" panose="02020603050405020304" pitchFamily="18" charset="0"/>
              </a:rPr>
              <a:t>.</a:t>
            </a:r>
            <a:r>
              <a:rPr lang="ru-RU" altLang="ru-RU"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851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2177</TotalTime>
  <Words>1231</Words>
  <Application>Microsoft Office PowerPoint</Application>
  <PresentationFormat>Экран (4:3)</PresentationFormat>
  <Paragraphs>169</Paragraphs>
  <Slides>36</Slides>
  <Notes>0</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36</vt:i4>
      </vt:variant>
    </vt:vector>
  </HeadingPairs>
  <TitlesOfParts>
    <vt:vector size="50" baseType="lpstr">
      <vt:lpstr>Arial</vt:lpstr>
      <vt:lpstr>Arial Black</vt:lpstr>
      <vt:lpstr>Calibri</vt:lpstr>
      <vt:lpstr>Lucida Sans Unicode</vt:lpstr>
      <vt:lpstr>Monotype Corsiva</vt:lpstr>
      <vt:lpstr>Symbol</vt:lpstr>
      <vt:lpstr>Times New Roman</vt:lpstr>
      <vt:lpstr>Verdana</vt:lpstr>
      <vt:lpstr>Wingdings</vt:lpstr>
      <vt:lpstr>Wingdings 2</vt:lpstr>
      <vt:lpstr>Wingdings 3</vt:lpstr>
      <vt:lpstr>Открытая</vt:lpstr>
      <vt:lpstr>Visio</vt:lpstr>
      <vt:lpstr>Формула</vt:lpstr>
      <vt:lpstr>Теоретические основы школьного курса информатики</vt:lpstr>
      <vt:lpstr>Основные данные курса​</vt:lpstr>
      <vt:lpstr>Алгебра логики</vt:lpstr>
      <vt:lpstr>Алгебра логики</vt:lpstr>
      <vt:lpstr>Высказывания</vt:lpstr>
      <vt:lpstr>Высказывания</vt:lpstr>
      <vt:lpstr>Биполярные транзисторы</vt:lpstr>
      <vt:lpstr>Презентация PowerPoint</vt:lpstr>
      <vt:lpstr>Презентация PowerPoint</vt:lpstr>
      <vt:lpstr>Биполярные транзисторы </vt:lpstr>
      <vt:lpstr>Презентация PowerPoint</vt:lpstr>
      <vt:lpstr>Презентация PowerPoint</vt:lpstr>
      <vt:lpstr>Презентация PowerPoint</vt:lpstr>
      <vt:lpstr>Презентация PowerPoint</vt:lpstr>
      <vt:lpstr>С х е м а   И - НЕ</vt:lpstr>
      <vt:lpstr>С х е м а   ИЛИ - НЕ</vt:lpstr>
      <vt:lpstr>Презентация PowerPoint</vt:lpstr>
      <vt:lpstr>СХЕМНАЯ РЕАЛИЗАЦИЯ ЭЛЕМЕНТАРНЫХ ЛОГИЧЕСКИХ ОПЕРАЦИЙ. ТИПОВЫЕ ЛОГИЧЕСКИЕ УЗЛЫ</vt:lpstr>
      <vt:lpstr>Презентация PowerPoint</vt:lpstr>
      <vt:lpstr>Презентация PowerPoint</vt:lpstr>
      <vt:lpstr>Примеры схем и соответствующие им таблицы истинности</vt:lpstr>
      <vt:lpstr>Алгоритм построения логической схемы по логическому выражению</vt:lpstr>
      <vt:lpstr>Решение задач:</vt:lpstr>
      <vt:lpstr>Решение задач:</vt:lpstr>
      <vt:lpstr>Решение задач:</vt:lpstr>
      <vt:lpstr>Презентация PowerPoint</vt:lpstr>
      <vt:lpstr>Задание 1:</vt:lpstr>
      <vt:lpstr>Презентация PowerPoint</vt:lpstr>
      <vt:lpstr>СХЕМНАЯ РЕАЛИЗАЦИЯ ЭЛЕМЕНТАРНЫХ ЛОГИЧЕСКИХ ОПЕРАЦИЙ. ТИПОВЫЕ ЛОГИЧЕСКИЕ УЗЛЫ</vt:lpstr>
      <vt:lpstr>триггер </vt:lpstr>
      <vt:lpstr>триггер </vt:lpstr>
      <vt:lpstr>Таблица истинности RS-триггера</vt:lpstr>
      <vt:lpstr>Принцип работы триггера</vt:lpstr>
      <vt:lpstr>Принцип работы триггера (задание)</vt:lpstr>
      <vt:lpstr>Принцип работы триггера</vt:lpstr>
      <vt:lpstr>Принцип работы триггера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ЛОГИЧЕСКИЕ ОСНОВЫ ФУНКЦИОНИРОВАНИЯ ЭВМ</dc:title>
  <dc:creator>Елена</dc:creator>
  <cp:lastModifiedBy>Пользователь</cp:lastModifiedBy>
  <cp:revision>27</cp:revision>
  <dcterms:created xsi:type="dcterms:W3CDTF">2014-04-12T20:10:43Z</dcterms:created>
  <dcterms:modified xsi:type="dcterms:W3CDTF">2025-03-23T18:10:13Z</dcterms:modified>
</cp:coreProperties>
</file>