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96" r:id="rId2"/>
    <p:sldId id="327" r:id="rId3"/>
    <p:sldId id="344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42" r:id="rId14"/>
    <p:sldId id="343" r:id="rId15"/>
    <p:sldId id="341" r:id="rId16"/>
    <p:sldId id="306" r:id="rId17"/>
    <p:sldId id="307" r:id="rId18"/>
    <p:sldId id="312" r:id="rId19"/>
    <p:sldId id="309" r:id="rId20"/>
    <p:sldId id="310" r:id="rId21"/>
    <p:sldId id="311" r:id="rId22"/>
    <p:sldId id="313" r:id="rId23"/>
    <p:sldId id="314" r:id="rId24"/>
    <p:sldId id="390" r:id="rId25"/>
    <p:sldId id="315" r:id="rId26"/>
    <p:sldId id="316" r:id="rId27"/>
    <p:sldId id="317" r:id="rId28"/>
    <p:sldId id="387" r:id="rId29"/>
    <p:sldId id="318" r:id="rId30"/>
    <p:sldId id="319" r:id="rId31"/>
    <p:sldId id="388" r:id="rId32"/>
    <p:sldId id="320" r:id="rId33"/>
    <p:sldId id="321" r:id="rId34"/>
    <p:sldId id="322" r:id="rId35"/>
    <p:sldId id="389" r:id="rId36"/>
    <p:sldId id="323" r:id="rId37"/>
    <p:sldId id="325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3449D6-512D-2BFC-91C9-04E8887261A9}" v="56" dt="2025-04-01T06:27:46.7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2" d="100"/>
          <a:sy n="152" d="100"/>
        </p:scale>
        <p:origin x="195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86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8E4523-C534-491F-8482-47EC4604A1F7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237455-BD68-4E3B-A610-9AA9ADF62ECC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Фон-неймановская архитектура</a:t>
          </a:r>
          <a:endParaRPr lang="ru-RU" dirty="0"/>
        </a:p>
      </dgm:t>
    </dgm:pt>
    <dgm:pt modelId="{6ED7FF3C-BCDB-4474-A8D7-E702F650575C}" type="parTrans" cxnId="{3C5E1E1E-4DAB-4285-BDF0-7A83346D2284}">
      <dgm:prSet/>
      <dgm:spPr/>
      <dgm:t>
        <a:bodyPr/>
        <a:lstStyle/>
        <a:p>
          <a:endParaRPr lang="ru-RU"/>
        </a:p>
      </dgm:t>
    </dgm:pt>
    <dgm:pt modelId="{F2BFA162-3901-4350-88F4-F9B67410DF00}" type="sibTrans" cxnId="{3C5E1E1E-4DAB-4285-BDF0-7A83346D2284}">
      <dgm:prSet/>
      <dgm:spPr/>
      <dgm:t>
        <a:bodyPr/>
        <a:lstStyle/>
        <a:p>
          <a:endParaRPr lang="ru-RU"/>
        </a:p>
      </dgm:t>
    </dgm:pt>
    <dgm:pt modelId="{C91EB768-D50E-47B8-8E93-13F592CE6899}">
      <dgm:prSet phldrT="[Текст]" custT="1"/>
      <dgm:spPr/>
      <dgm:t>
        <a:bodyPr/>
        <a:lstStyle/>
        <a:p>
          <a:pPr algn="l"/>
          <a:r>
            <a:rPr lang="ru-RU" sz="2200" dirty="0">
              <a:latin typeface="Times New Roman" pitchFamily="18" charset="0"/>
              <a:cs typeface="Times New Roman" pitchFamily="18" charset="0"/>
            </a:rPr>
            <a:t>Используется в подавляющем большинстве привычных компьютеров, начиная с персональных</a:t>
          </a:r>
          <a:endParaRPr lang="ru-RU" sz="2200" dirty="0"/>
        </a:p>
      </dgm:t>
    </dgm:pt>
    <dgm:pt modelId="{2C730014-9415-4A1C-B65E-731FD6363EB9}" type="parTrans" cxnId="{BB3F64F8-170F-4553-9A98-92EC61FFBE07}">
      <dgm:prSet/>
      <dgm:spPr/>
      <dgm:t>
        <a:bodyPr/>
        <a:lstStyle/>
        <a:p>
          <a:endParaRPr lang="ru-RU"/>
        </a:p>
      </dgm:t>
    </dgm:pt>
    <dgm:pt modelId="{8B42F777-BCE3-4860-BBDF-C94EC53FB316}" type="sibTrans" cxnId="{BB3F64F8-170F-4553-9A98-92EC61FFBE07}">
      <dgm:prSet/>
      <dgm:spPr/>
      <dgm:t>
        <a:bodyPr/>
        <a:lstStyle/>
        <a:p>
          <a:endParaRPr lang="ru-RU"/>
        </a:p>
      </dgm:t>
    </dgm:pt>
    <dgm:pt modelId="{1719553F-8169-48BA-B415-3A6615EB2D26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Гарвардская архитектура</a:t>
          </a:r>
          <a:endParaRPr lang="ru-RU" dirty="0"/>
        </a:p>
      </dgm:t>
    </dgm:pt>
    <dgm:pt modelId="{2E8C421F-B2DC-473E-8C4D-06F7002480AC}" type="parTrans" cxnId="{5D6641AE-8430-42A3-95B4-9E9960B83D0E}">
      <dgm:prSet/>
      <dgm:spPr/>
      <dgm:t>
        <a:bodyPr/>
        <a:lstStyle/>
        <a:p>
          <a:endParaRPr lang="ru-RU"/>
        </a:p>
      </dgm:t>
    </dgm:pt>
    <dgm:pt modelId="{B40C89D2-DB64-40A2-BF3C-BCE10E26276D}" type="sibTrans" cxnId="{5D6641AE-8430-42A3-95B4-9E9960B83D0E}">
      <dgm:prSet/>
      <dgm:spPr/>
      <dgm:t>
        <a:bodyPr/>
        <a:lstStyle/>
        <a:p>
          <a:endParaRPr lang="ru-RU"/>
        </a:p>
      </dgm:t>
    </dgm:pt>
    <dgm:pt modelId="{BB258672-18CC-49B2-8277-11BD32BAD4EA}">
      <dgm:prSet phldrT="[Текст]" custT="1"/>
      <dgm:spPr/>
      <dgm:t>
        <a:bodyPr/>
        <a:lstStyle/>
        <a:p>
          <a:pPr algn="l"/>
          <a:r>
            <a:rPr lang="ru-RU" sz="2200" dirty="0">
              <a:latin typeface="Times New Roman" pitchFamily="18" charset="0"/>
              <a:cs typeface="Times New Roman" pitchFamily="18" charset="0"/>
            </a:rPr>
            <a:t>Используется в микрокомпьютерах, во  встроенных устройствах, </a:t>
          </a:r>
        </a:p>
        <a:p>
          <a:pPr algn="l"/>
          <a:r>
            <a:rPr lang="ru-RU" sz="2200" dirty="0">
              <a:latin typeface="Times New Roman" pitchFamily="18" charset="0"/>
              <a:cs typeface="Times New Roman" pitchFamily="18" charset="0"/>
            </a:rPr>
            <a:t>в станках, </a:t>
          </a:r>
        </a:p>
        <a:p>
          <a:pPr algn="l"/>
          <a:r>
            <a:rPr lang="ru-RU" sz="2200" dirty="0">
              <a:latin typeface="Times New Roman" pitchFamily="18" charset="0"/>
              <a:cs typeface="Times New Roman" pitchFamily="18" charset="0"/>
            </a:rPr>
            <a:t>в системах управления, </a:t>
          </a:r>
        </a:p>
        <a:p>
          <a:pPr algn="l"/>
          <a:r>
            <a:rPr lang="ru-RU" sz="2200" dirty="0">
              <a:latin typeface="Times New Roman" pitchFamily="18" charset="0"/>
              <a:cs typeface="Times New Roman" pitchFamily="18" charset="0"/>
            </a:rPr>
            <a:t>в автоматизированных станциях наблюдения</a:t>
          </a:r>
          <a:endParaRPr lang="ru-RU" sz="2200" dirty="0"/>
        </a:p>
      </dgm:t>
    </dgm:pt>
    <dgm:pt modelId="{487AE275-06FE-45FF-A765-697933A96F70}" type="parTrans" cxnId="{32C8B69F-87FA-4D66-B7C4-D16A7CBE5B7F}">
      <dgm:prSet/>
      <dgm:spPr/>
      <dgm:t>
        <a:bodyPr/>
        <a:lstStyle/>
        <a:p>
          <a:endParaRPr lang="ru-RU"/>
        </a:p>
      </dgm:t>
    </dgm:pt>
    <dgm:pt modelId="{8778D114-2ACB-47B9-AF41-E5B0CB5054FB}" type="sibTrans" cxnId="{32C8B69F-87FA-4D66-B7C4-D16A7CBE5B7F}">
      <dgm:prSet/>
      <dgm:spPr/>
      <dgm:t>
        <a:bodyPr/>
        <a:lstStyle/>
        <a:p>
          <a:endParaRPr lang="ru-RU"/>
        </a:p>
      </dgm:t>
    </dgm:pt>
    <dgm:pt modelId="{3DEF25E2-0F66-446B-9F81-9EADA99D9775}" type="pres">
      <dgm:prSet presAssocID="{9B8E4523-C534-491F-8482-47EC4604A1F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197D237-6122-49DB-8630-2A6DC59A7C14}" type="pres">
      <dgm:prSet presAssocID="{AD237455-BD68-4E3B-A610-9AA9ADF62ECC}" presName="root" presStyleCnt="0"/>
      <dgm:spPr/>
    </dgm:pt>
    <dgm:pt modelId="{836D56E4-EA27-4A43-9064-5C62A3262D44}" type="pres">
      <dgm:prSet presAssocID="{AD237455-BD68-4E3B-A610-9AA9ADF62ECC}" presName="rootComposite" presStyleCnt="0"/>
      <dgm:spPr/>
    </dgm:pt>
    <dgm:pt modelId="{76BFD831-9226-4022-B172-8644608ABC80}" type="pres">
      <dgm:prSet presAssocID="{AD237455-BD68-4E3B-A610-9AA9ADF62ECC}" presName="rootText" presStyleLbl="node1" presStyleIdx="0" presStyleCnt="2" custScaleX="113378"/>
      <dgm:spPr/>
      <dgm:t>
        <a:bodyPr/>
        <a:lstStyle/>
        <a:p>
          <a:endParaRPr lang="ru-RU"/>
        </a:p>
      </dgm:t>
    </dgm:pt>
    <dgm:pt modelId="{A1E2815B-8662-4876-AEA1-8D5FD0CF0807}" type="pres">
      <dgm:prSet presAssocID="{AD237455-BD68-4E3B-A610-9AA9ADF62ECC}" presName="rootConnector" presStyleLbl="node1" presStyleIdx="0" presStyleCnt="2"/>
      <dgm:spPr/>
      <dgm:t>
        <a:bodyPr/>
        <a:lstStyle/>
        <a:p>
          <a:endParaRPr lang="ru-RU"/>
        </a:p>
      </dgm:t>
    </dgm:pt>
    <dgm:pt modelId="{62854B25-9C39-43EE-965E-AD9B38844160}" type="pres">
      <dgm:prSet presAssocID="{AD237455-BD68-4E3B-A610-9AA9ADF62ECC}" presName="childShape" presStyleCnt="0"/>
      <dgm:spPr/>
    </dgm:pt>
    <dgm:pt modelId="{7765E571-1B06-4BB6-B578-BB5F290D41F9}" type="pres">
      <dgm:prSet presAssocID="{2C730014-9415-4A1C-B65E-731FD6363EB9}" presName="Name13" presStyleLbl="parChTrans1D2" presStyleIdx="0" presStyleCnt="2"/>
      <dgm:spPr/>
      <dgm:t>
        <a:bodyPr/>
        <a:lstStyle/>
        <a:p>
          <a:endParaRPr lang="ru-RU"/>
        </a:p>
      </dgm:t>
    </dgm:pt>
    <dgm:pt modelId="{76DBC72D-D487-4077-B72A-24EB138414AF}" type="pres">
      <dgm:prSet presAssocID="{C91EB768-D50E-47B8-8E93-13F592CE6899}" presName="childText" presStyleLbl="bgAcc1" presStyleIdx="0" presStyleCnt="2" custScaleX="132081" custScaleY="1665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89FBDA-EE9E-478B-B681-F30DD10F4888}" type="pres">
      <dgm:prSet presAssocID="{1719553F-8169-48BA-B415-3A6615EB2D26}" presName="root" presStyleCnt="0"/>
      <dgm:spPr/>
    </dgm:pt>
    <dgm:pt modelId="{C5CA9E7E-EB60-4564-AF1F-F9D3229604DF}" type="pres">
      <dgm:prSet presAssocID="{1719553F-8169-48BA-B415-3A6615EB2D26}" presName="rootComposite" presStyleCnt="0"/>
      <dgm:spPr/>
    </dgm:pt>
    <dgm:pt modelId="{EE11F38C-8B80-4D1F-9121-8F5FFBAAB445}" type="pres">
      <dgm:prSet presAssocID="{1719553F-8169-48BA-B415-3A6615EB2D26}" presName="rootText" presStyleLbl="node1" presStyleIdx="1" presStyleCnt="2" custScaleX="116476"/>
      <dgm:spPr/>
      <dgm:t>
        <a:bodyPr/>
        <a:lstStyle/>
        <a:p>
          <a:endParaRPr lang="ru-RU"/>
        </a:p>
      </dgm:t>
    </dgm:pt>
    <dgm:pt modelId="{5DD20EAE-F427-484C-93BC-F5486A834E52}" type="pres">
      <dgm:prSet presAssocID="{1719553F-8169-48BA-B415-3A6615EB2D26}" presName="rootConnector" presStyleLbl="node1" presStyleIdx="1" presStyleCnt="2"/>
      <dgm:spPr/>
      <dgm:t>
        <a:bodyPr/>
        <a:lstStyle/>
        <a:p>
          <a:endParaRPr lang="ru-RU"/>
        </a:p>
      </dgm:t>
    </dgm:pt>
    <dgm:pt modelId="{25C34F77-92D0-4C5A-8A02-FE2C091C619B}" type="pres">
      <dgm:prSet presAssocID="{1719553F-8169-48BA-B415-3A6615EB2D26}" presName="childShape" presStyleCnt="0"/>
      <dgm:spPr/>
    </dgm:pt>
    <dgm:pt modelId="{D1242494-C982-4D6F-8C11-768DF17E0A50}" type="pres">
      <dgm:prSet presAssocID="{487AE275-06FE-45FF-A765-697933A96F70}" presName="Name13" presStyleLbl="parChTrans1D2" presStyleIdx="1" presStyleCnt="2"/>
      <dgm:spPr/>
      <dgm:t>
        <a:bodyPr/>
        <a:lstStyle/>
        <a:p>
          <a:endParaRPr lang="ru-RU"/>
        </a:p>
      </dgm:t>
    </dgm:pt>
    <dgm:pt modelId="{1985579C-D7E8-4853-AAB4-A771332CB5E3}" type="pres">
      <dgm:prSet presAssocID="{BB258672-18CC-49B2-8277-11BD32BAD4EA}" presName="childText" presStyleLbl="bgAcc1" presStyleIdx="1" presStyleCnt="2" custScaleX="161370" custScaleY="1702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357CDB-A8D1-40A3-9552-DE16EC986183}" type="presOf" srcId="{C91EB768-D50E-47B8-8E93-13F592CE6899}" destId="{76DBC72D-D487-4077-B72A-24EB138414AF}" srcOrd="0" destOrd="0" presId="urn:microsoft.com/office/officeart/2005/8/layout/hierarchy3"/>
    <dgm:cxn modelId="{1821DAF0-B633-42FA-9C44-A7542DFFEF57}" type="presOf" srcId="{1719553F-8169-48BA-B415-3A6615EB2D26}" destId="{5DD20EAE-F427-484C-93BC-F5486A834E52}" srcOrd="1" destOrd="0" presId="urn:microsoft.com/office/officeart/2005/8/layout/hierarchy3"/>
    <dgm:cxn modelId="{BB3F64F8-170F-4553-9A98-92EC61FFBE07}" srcId="{AD237455-BD68-4E3B-A610-9AA9ADF62ECC}" destId="{C91EB768-D50E-47B8-8E93-13F592CE6899}" srcOrd="0" destOrd="0" parTransId="{2C730014-9415-4A1C-B65E-731FD6363EB9}" sibTransId="{8B42F777-BCE3-4860-BBDF-C94EC53FB316}"/>
    <dgm:cxn modelId="{5D6641AE-8430-42A3-95B4-9E9960B83D0E}" srcId="{9B8E4523-C534-491F-8482-47EC4604A1F7}" destId="{1719553F-8169-48BA-B415-3A6615EB2D26}" srcOrd="1" destOrd="0" parTransId="{2E8C421F-B2DC-473E-8C4D-06F7002480AC}" sibTransId="{B40C89D2-DB64-40A2-BF3C-BCE10E26276D}"/>
    <dgm:cxn modelId="{A7AD9C96-93AE-443F-94B8-B8E2111148F8}" type="presOf" srcId="{9B8E4523-C534-491F-8482-47EC4604A1F7}" destId="{3DEF25E2-0F66-446B-9F81-9EADA99D9775}" srcOrd="0" destOrd="0" presId="urn:microsoft.com/office/officeart/2005/8/layout/hierarchy3"/>
    <dgm:cxn modelId="{3986362A-7FBD-4F85-9701-9BE96052702E}" type="presOf" srcId="{487AE275-06FE-45FF-A765-697933A96F70}" destId="{D1242494-C982-4D6F-8C11-768DF17E0A50}" srcOrd="0" destOrd="0" presId="urn:microsoft.com/office/officeart/2005/8/layout/hierarchy3"/>
    <dgm:cxn modelId="{3AA96204-3861-43CB-A6E4-D6AF302BE237}" type="presOf" srcId="{AD237455-BD68-4E3B-A610-9AA9ADF62ECC}" destId="{76BFD831-9226-4022-B172-8644608ABC80}" srcOrd="0" destOrd="0" presId="urn:microsoft.com/office/officeart/2005/8/layout/hierarchy3"/>
    <dgm:cxn modelId="{D3B7D4C6-2C82-45F6-95D7-9381F5D8706A}" type="presOf" srcId="{1719553F-8169-48BA-B415-3A6615EB2D26}" destId="{EE11F38C-8B80-4D1F-9121-8F5FFBAAB445}" srcOrd="0" destOrd="0" presId="urn:microsoft.com/office/officeart/2005/8/layout/hierarchy3"/>
    <dgm:cxn modelId="{32C8B69F-87FA-4D66-B7C4-D16A7CBE5B7F}" srcId="{1719553F-8169-48BA-B415-3A6615EB2D26}" destId="{BB258672-18CC-49B2-8277-11BD32BAD4EA}" srcOrd="0" destOrd="0" parTransId="{487AE275-06FE-45FF-A765-697933A96F70}" sibTransId="{8778D114-2ACB-47B9-AF41-E5B0CB5054FB}"/>
    <dgm:cxn modelId="{BA444F9A-3AA8-474F-9362-667294D9ABFF}" type="presOf" srcId="{BB258672-18CC-49B2-8277-11BD32BAD4EA}" destId="{1985579C-D7E8-4853-AAB4-A771332CB5E3}" srcOrd="0" destOrd="0" presId="urn:microsoft.com/office/officeart/2005/8/layout/hierarchy3"/>
    <dgm:cxn modelId="{6524DF3F-DCE3-4FCD-B909-7945CA361D1A}" type="presOf" srcId="{2C730014-9415-4A1C-B65E-731FD6363EB9}" destId="{7765E571-1B06-4BB6-B578-BB5F290D41F9}" srcOrd="0" destOrd="0" presId="urn:microsoft.com/office/officeart/2005/8/layout/hierarchy3"/>
    <dgm:cxn modelId="{264D9243-E6DF-4674-A846-AC697F9B76C2}" type="presOf" srcId="{AD237455-BD68-4E3B-A610-9AA9ADF62ECC}" destId="{A1E2815B-8662-4876-AEA1-8D5FD0CF0807}" srcOrd="1" destOrd="0" presId="urn:microsoft.com/office/officeart/2005/8/layout/hierarchy3"/>
    <dgm:cxn modelId="{3C5E1E1E-4DAB-4285-BDF0-7A83346D2284}" srcId="{9B8E4523-C534-491F-8482-47EC4604A1F7}" destId="{AD237455-BD68-4E3B-A610-9AA9ADF62ECC}" srcOrd="0" destOrd="0" parTransId="{6ED7FF3C-BCDB-4474-A8D7-E702F650575C}" sibTransId="{F2BFA162-3901-4350-88F4-F9B67410DF00}"/>
    <dgm:cxn modelId="{43D0A398-A1FC-4B7D-ACC3-6441B5A2712C}" type="presParOf" srcId="{3DEF25E2-0F66-446B-9F81-9EADA99D9775}" destId="{0197D237-6122-49DB-8630-2A6DC59A7C14}" srcOrd="0" destOrd="0" presId="urn:microsoft.com/office/officeart/2005/8/layout/hierarchy3"/>
    <dgm:cxn modelId="{47262BC7-A3D8-45F7-AC33-A786DAFC92D3}" type="presParOf" srcId="{0197D237-6122-49DB-8630-2A6DC59A7C14}" destId="{836D56E4-EA27-4A43-9064-5C62A3262D44}" srcOrd="0" destOrd="0" presId="urn:microsoft.com/office/officeart/2005/8/layout/hierarchy3"/>
    <dgm:cxn modelId="{19138F3B-EBD7-4FCA-B146-550A02418137}" type="presParOf" srcId="{836D56E4-EA27-4A43-9064-5C62A3262D44}" destId="{76BFD831-9226-4022-B172-8644608ABC80}" srcOrd="0" destOrd="0" presId="urn:microsoft.com/office/officeart/2005/8/layout/hierarchy3"/>
    <dgm:cxn modelId="{72F5364D-3E8F-4C84-B566-BB65F6746BDE}" type="presParOf" srcId="{836D56E4-EA27-4A43-9064-5C62A3262D44}" destId="{A1E2815B-8662-4876-AEA1-8D5FD0CF0807}" srcOrd="1" destOrd="0" presId="urn:microsoft.com/office/officeart/2005/8/layout/hierarchy3"/>
    <dgm:cxn modelId="{5F354D3D-AFEB-4308-B08E-D7D296C496E0}" type="presParOf" srcId="{0197D237-6122-49DB-8630-2A6DC59A7C14}" destId="{62854B25-9C39-43EE-965E-AD9B38844160}" srcOrd="1" destOrd="0" presId="urn:microsoft.com/office/officeart/2005/8/layout/hierarchy3"/>
    <dgm:cxn modelId="{682D2338-2ECD-4381-B774-45B87C5D9E82}" type="presParOf" srcId="{62854B25-9C39-43EE-965E-AD9B38844160}" destId="{7765E571-1B06-4BB6-B578-BB5F290D41F9}" srcOrd="0" destOrd="0" presId="urn:microsoft.com/office/officeart/2005/8/layout/hierarchy3"/>
    <dgm:cxn modelId="{C25547E1-679C-4D91-A6D1-97B3023AB015}" type="presParOf" srcId="{62854B25-9C39-43EE-965E-AD9B38844160}" destId="{76DBC72D-D487-4077-B72A-24EB138414AF}" srcOrd="1" destOrd="0" presId="urn:microsoft.com/office/officeart/2005/8/layout/hierarchy3"/>
    <dgm:cxn modelId="{4DC4BE9D-8CF8-4B19-A2BD-8DE3242E451F}" type="presParOf" srcId="{3DEF25E2-0F66-446B-9F81-9EADA99D9775}" destId="{B689FBDA-EE9E-478B-B681-F30DD10F4888}" srcOrd="1" destOrd="0" presId="urn:microsoft.com/office/officeart/2005/8/layout/hierarchy3"/>
    <dgm:cxn modelId="{2CE9A17B-6C2B-4A1B-836F-1D38946B2FCF}" type="presParOf" srcId="{B689FBDA-EE9E-478B-B681-F30DD10F4888}" destId="{C5CA9E7E-EB60-4564-AF1F-F9D3229604DF}" srcOrd="0" destOrd="0" presId="urn:microsoft.com/office/officeart/2005/8/layout/hierarchy3"/>
    <dgm:cxn modelId="{C76D02A1-F486-4157-AE78-CF2D4CFFF414}" type="presParOf" srcId="{C5CA9E7E-EB60-4564-AF1F-F9D3229604DF}" destId="{EE11F38C-8B80-4D1F-9121-8F5FFBAAB445}" srcOrd="0" destOrd="0" presId="urn:microsoft.com/office/officeart/2005/8/layout/hierarchy3"/>
    <dgm:cxn modelId="{11A80949-9B5A-4611-AE94-CAC1BC713997}" type="presParOf" srcId="{C5CA9E7E-EB60-4564-AF1F-F9D3229604DF}" destId="{5DD20EAE-F427-484C-93BC-F5486A834E52}" srcOrd="1" destOrd="0" presId="urn:microsoft.com/office/officeart/2005/8/layout/hierarchy3"/>
    <dgm:cxn modelId="{BD71FA5B-1023-4E91-B464-525E95244E2C}" type="presParOf" srcId="{B689FBDA-EE9E-478B-B681-F30DD10F4888}" destId="{25C34F77-92D0-4C5A-8A02-FE2C091C619B}" srcOrd="1" destOrd="0" presId="urn:microsoft.com/office/officeart/2005/8/layout/hierarchy3"/>
    <dgm:cxn modelId="{37841798-93E9-4B3B-926C-13A0EB5CD0F1}" type="presParOf" srcId="{25C34F77-92D0-4C5A-8A02-FE2C091C619B}" destId="{D1242494-C982-4D6F-8C11-768DF17E0A50}" srcOrd="0" destOrd="0" presId="urn:microsoft.com/office/officeart/2005/8/layout/hierarchy3"/>
    <dgm:cxn modelId="{0C3AE773-EBD5-4A36-879B-7EE11DEE4EC9}" type="presParOf" srcId="{25C34F77-92D0-4C5A-8A02-FE2C091C619B}" destId="{1985579C-D7E8-4853-AAB4-A771332CB5E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A43A7-217C-4EE8-9D57-DB8C31FF5021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E5510A-2E7F-4E48-8904-DF5851E06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172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Times New Roman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>
                <a:latin typeface="Times New Roman" pitchFamily="18" charset="0"/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>
                <a:latin typeface="Times New Roman" pitchFamily="18" charset="0"/>
              </a:endParaRPr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>
                <a:latin typeface="Times New Roman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310391-2851-4398-8890-43853E0F4F40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87F8FD-D709-43A8-BD2D-30B272F8D1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10391-2851-4398-8890-43853E0F4F40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8FD-D709-43A8-BD2D-30B272F8D1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10391-2851-4398-8890-43853E0F4F40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8FD-D709-43A8-BD2D-30B272F8D1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D655D-BFC6-4A9E-A57B-BF93AA9EA6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52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10391-2851-4398-8890-43853E0F4F40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8FD-D709-43A8-BD2D-30B272F8D1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10391-2851-4398-8890-43853E0F4F40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8FD-D709-43A8-BD2D-30B272F8D1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>
              <a:latin typeface="Times New Roman" pitchFamily="18" charset="0"/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>
              <a:latin typeface="Times New Roman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10391-2851-4398-8890-43853E0F4F40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8FD-D709-43A8-BD2D-30B272F8D1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10391-2851-4398-8890-43853E0F4F40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8FD-D709-43A8-BD2D-30B272F8D1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10391-2851-4398-8890-43853E0F4F40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8FD-D709-43A8-BD2D-30B272F8D1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10391-2851-4398-8890-43853E0F4F40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8FD-D709-43A8-BD2D-30B272F8D1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0310391-2851-4398-8890-43853E0F4F40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8FD-D709-43A8-BD2D-30B272F8D1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310391-2851-4398-8890-43853E0F4F40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87F8FD-D709-43A8-BD2D-30B272F8D1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Times New Roman" pitchFamily="18" charset="0"/>
            </a:endParaRPr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Times New Roman" pitchFamily="18" charset="0"/>
            </a:endParaRPr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>
              <a:latin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>
              <a:latin typeface="Times New Roman" pitchFamily="18" charset="0"/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>
              <a:latin typeface="Times New Roman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Times New Roman" pitchFamily="18" charset="0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Times New Roman" pitchFamily="18" charset="0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>
              <a:latin typeface="Times New Roman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dirty="0"/>
              <a:t>Образец заголовка</a:t>
            </a:r>
            <a:endParaRPr kumimoji="0" lang="en-US" dirty="0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dirty="0"/>
              <a:t>Образец текста</a:t>
            </a:r>
          </a:p>
          <a:p>
            <a:pPr lvl="1" eaLnBrk="1" latinLnBrk="0" hangingPunct="1"/>
            <a:r>
              <a:rPr kumimoji="0" lang="ru-RU" dirty="0"/>
              <a:t>Второй уровень</a:t>
            </a:r>
          </a:p>
          <a:p>
            <a:pPr lvl="2" eaLnBrk="1" latinLnBrk="0" hangingPunct="1"/>
            <a:r>
              <a:rPr kumimoji="0" lang="ru-RU" dirty="0"/>
              <a:t>Третий уровень</a:t>
            </a:r>
          </a:p>
          <a:p>
            <a:pPr lvl="3" eaLnBrk="1" latinLnBrk="0" hangingPunct="1"/>
            <a:r>
              <a:rPr kumimoji="0" lang="ru-RU" dirty="0"/>
              <a:t>Четвертый уровень</a:t>
            </a:r>
          </a:p>
          <a:p>
            <a:pPr lvl="4" eaLnBrk="1" latinLnBrk="0" hangingPunct="1"/>
            <a:r>
              <a:rPr kumimoji="0" lang="ru-RU" dirty="0"/>
              <a:t>Пятый уровень</a:t>
            </a:r>
            <a:endParaRPr kumimoji="0" lang="en-US" dirty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Times New Roman" pitchFamily="18" charset="0"/>
              </a:defRPr>
            </a:lvl1pPr>
            <a:extLst/>
          </a:lstStyle>
          <a:p>
            <a:fld id="{10310391-2851-4398-8890-43853E0F4F40}" type="datetimeFigureOut">
              <a:rPr lang="ru-RU" smtClean="0"/>
              <a:pPr/>
              <a:t>01.04.2025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Times New Roman" pitchFamily="18" charset="0"/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Times New Roman" pitchFamily="18" charset="0"/>
              </a:defRPr>
            </a:lvl1pPr>
            <a:extLst/>
          </a:lstStyle>
          <a:p>
            <a:fld id="{AA87F8FD-D709-43A8-BD2D-30B272F8D19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Times New Roman" pitchFamily="18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Теоретические основы школьного курса информатики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АРХИТЕКТУРА КОМПЬЮТЕРА</a:t>
            </a:r>
            <a:r>
              <a:rPr lang="ru-RU" b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5008" y="357166"/>
            <a:ext cx="285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dirty="0">
                <a:solidFill>
                  <a:srgbClr val="0070C0"/>
                </a:solidFill>
                <a:latin typeface="Monotype Corsiva" pitchFamily="66" charset="0"/>
              </a:rPr>
              <a:t>Лекция </a:t>
            </a:r>
            <a:r>
              <a:rPr lang="ru-RU" sz="4000" dirty="0" smtClean="0">
                <a:solidFill>
                  <a:srgbClr val="0070C0"/>
                </a:solidFill>
                <a:latin typeface="Monotype Corsiva" pitchFamily="66" charset="0"/>
              </a:rPr>
              <a:t>2</a:t>
            </a:r>
            <a:endParaRPr lang="ru-RU" sz="4000" dirty="0">
              <a:solidFill>
                <a:srgbClr val="0070C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23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Принципы фон Неймана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dirty="0"/>
              <a:t>Такая организация позволяет производит загрузку и выгрузку управляющих программ в произвольное место памяти, которая в этой структуре не разделяется на память программ и память данных. Любой участок памяти может служить как памятью программ, так и памятью данных.</a:t>
            </a:r>
          </a:p>
        </p:txBody>
      </p:sp>
    </p:spTree>
    <p:extLst>
      <p:ext uri="{BB962C8B-B14F-4D97-AF65-F5344CB8AC3E}">
        <p14:creationId xmlns:p14="http://schemas.microsoft.com/office/powerpoint/2010/main" val="1746688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Принципы фон Неймана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1858" y="1196752"/>
            <a:ext cx="7820283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37790" y="5353956"/>
            <a:ext cx="8786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Архитектура ЭВМ, построенной на принципах фон Неймана. Сплошные линии со стрелками указывают направление потоков информации, пунктирные - управляющих сигналов от процессора к остальными узлам ЭВМ</a:t>
            </a:r>
          </a:p>
        </p:txBody>
      </p:sp>
    </p:spTree>
    <p:extLst>
      <p:ext uri="{BB962C8B-B14F-4D97-AF65-F5344CB8AC3E}">
        <p14:creationId xmlns:p14="http://schemas.microsoft.com/office/powerpoint/2010/main" val="2257367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/>
              <a:t>Архитектура компьютера </a:t>
            </a:r>
            <a:r>
              <a:rPr lang="en-US" sz="4000" b="1" dirty="0"/>
              <a:t>IBM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/>
              <a:t>(принцип открытой архитектуры)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2800" dirty="0">
                <a:cs typeface="Times New Roman" pitchFamily="18" charset="0"/>
              </a:rPr>
              <a:t>	</a:t>
            </a:r>
            <a:r>
              <a:rPr lang="ru-RU" sz="2600" dirty="0">
                <a:cs typeface="Times New Roman" pitchFamily="18" charset="0"/>
              </a:rPr>
              <a:t>была предложена американской фирмой DEC (</a:t>
            </a:r>
            <a:r>
              <a:rPr lang="ru-RU" sz="2600" dirty="0" err="1">
                <a:cs typeface="Times New Roman" pitchFamily="18" charset="0"/>
              </a:rPr>
              <a:t>Digital</a:t>
            </a:r>
            <a:r>
              <a:rPr lang="ru-RU" sz="2600" dirty="0">
                <a:cs typeface="Times New Roman" pitchFamily="18" charset="0"/>
              </a:rPr>
              <a:t> </a:t>
            </a:r>
            <a:r>
              <a:rPr lang="ru-RU" sz="2600" dirty="0" err="1">
                <a:cs typeface="Times New Roman" pitchFamily="18" charset="0"/>
              </a:rPr>
              <a:t>Equipment</a:t>
            </a:r>
            <a:r>
              <a:rPr lang="ru-RU" sz="2600" dirty="0">
                <a:cs typeface="Times New Roman" pitchFamily="18" charset="0"/>
              </a:rPr>
              <a:t> </a:t>
            </a:r>
            <a:r>
              <a:rPr lang="ru-RU" sz="2600" dirty="0" err="1">
                <a:cs typeface="Times New Roman" pitchFamily="18" charset="0"/>
              </a:rPr>
              <a:t>Corporation</a:t>
            </a:r>
            <a:r>
              <a:rPr lang="ru-RU" sz="2600" dirty="0">
                <a:cs typeface="Times New Roman" pitchFamily="18" charset="0"/>
              </a:rPr>
              <a:t>) в 70-х гг. ХХ в., а затем была успешно использована при разработке персонального компьютера фирмой IBM (</a:t>
            </a:r>
            <a:r>
              <a:rPr lang="ru-RU" sz="2600" dirty="0" err="1">
                <a:cs typeface="Times New Roman" pitchFamily="18" charset="0"/>
              </a:rPr>
              <a:t>International</a:t>
            </a:r>
            <a:r>
              <a:rPr lang="ru-RU" sz="2600" dirty="0">
                <a:cs typeface="Times New Roman" pitchFamily="18" charset="0"/>
              </a:rPr>
              <a:t> </a:t>
            </a:r>
            <a:r>
              <a:rPr lang="ru-RU" sz="2600" dirty="0" err="1">
                <a:cs typeface="Times New Roman" pitchFamily="18" charset="0"/>
              </a:rPr>
              <a:t>Business</a:t>
            </a:r>
            <a:r>
              <a:rPr lang="ru-RU" sz="2600" dirty="0">
                <a:cs typeface="Times New Roman" pitchFamily="18" charset="0"/>
              </a:rPr>
              <a:t> </a:t>
            </a:r>
            <a:r>
              <a:rPr lang="ru-RU" sz="2600" dirty="0" err="1">
                <a:cs typeface="Times New Roman" pitchFamily="18" charset="0"/>
              </a:rPr>
              <a:t>Machines</a:t>
            </a:r>
            <a:r>
              <a:rPr lang="ru-RU" sz="2600" dirty="0">
                <a:cs typeface="Times New Roman" pitchFamily="18" charset="0"/>
              </a:rPr>
              <a:t> </a:t>
            </a:r>
            <a:r>
              <a:rPr lang="ru-RU" sz="2600" dirty="0" err="1">
                <a:cs typeface="Times New Roman" pitchFamily="18" charset="0"/>
              </a:rPr>
              <a:t>Corporation</a:t>
            </a:r>
            <a:r>
              <a:rPr lang="ru-RU" sz="2600" dirty="0">
                <a:cs typeface="Times New Roman" pitchFamily="18" charset="0"/>
              </a:rPr>
              <a:t>), который и появился в 1981г.</a:t>
            </a:r>
          </a:p>
          <a:p>
            <a:pPr>
              <a:buNone/>
              <a:defRPr/>
            </a:pPr>
            <a:endParaRPr lang="ru-RU" sz="2800" dirty="0">
              <a:cs typeface="Times New Roman" pitchFamily="18" charset="0"/>
            </a:endParaRPr>
          </a:p>
          <a:p>
            <a:r>
              <a:rPr lang="ru-RU" i="1" dirty="0">
                <a:solidFill>
                  <a:srgbClr val="0070C0"/>
                </a:solidFill>
              </a:rPr>
              <a:t>Идея - не заниматься разработкой персонального компьютера (ПК) «с нуля», а воспользоваться готовыми блоками других фирм. </a:t>
            </a:r>
          </a:p>
        </p:txBody>
      </p:sp>
    </p:spTree>
    <p:extLst>
      <p:ext uri="{BB962C8B-B14F-4D97-AF65-F5344CB8AC3E}">
        <p14:creationId xmlns:p14="http://schemas.microsoft.com/office/powerpoint/2010/main" val="2226980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/>
              <a:t>Архитектура компьютера </a:t>
            </a:r>
            <a:r>
              <a:rPr lang="en-US" sz="4000" b="1" dirty="0"/>
              <a:t>IBM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/>
              <a:t>(принцип открытой архитектуры)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Основополагающие принципы открытой архитектуры следующие:</a:t>
            </a:r>
          </a:p>
          <a:p>
            <a:pPr lvl="0"/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модульный принцип </a:t>
            </a:r>
            <a:r>
              <a:rPr lang="ru-RU" sz="2800" dirty="0">
                <a:cs typeface="Times New Roman" pitchFamily="18" charset="0"/>
              </a:rPr>
              <a:t>построения компьютера, в соответствии с которым все его компоненты выполнены в виде законченных конструкций — модулей, имеющих стандартные  размеры и стандартные средства сопряжения;</a:t>
            </a:r>
          </a:p>
        </p:txBody>
      </p:sp>
    </p:spTree>
    <p:extLst>
      <p:ext uri="{BB962C8B-B14F-4D97-AF65-F5344CB8AC3E}">
        <p14:creationId xmlns:p14="http://schemas.microsoft.com/office/powerpoint/2010/main" val="2226980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/>
              <a:t>Архитектура компьютера </a:t>
            </a:r>
            <a:r>
              <a:rPr lang="en-US" sz="4000" b="1" dirty="0"/>
              <a:t>IBM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/>
              <a:t>(принцип открытой архитектуры)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ru-RU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наличие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общей (системной) информационной шины</a:t>
            </a:r>
            <a:r>
              <a:rPr lang="ru-RU" sz="2800" dirty="0">
                <a:cs typeface="Times New Roman" pitchFamily="18" charset="0"/>
              </a:rPr>
              <a:t>, к которой можно подключать различные дополнительные устройства через соответствующие разъемные соединения;</a:t>
            </a:r>
          </a:p>
          <a:p>
            <a:pPr>
              <a:lnSpc>
                <a:spcPct val="110000"/>
              </a:lnSpc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ru-RU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совместимость новых аппаратных и программных средств с их предыдущими версиями</a:t>
            </a:r>
            <a:r>
              <a:rPr lang="ru-RU" sz="2800">
                <a:cs typeface="Times New Roman" pitchFamily="18" charset="0"/>
              </a:rPr>
              <a:t>, основанная на принципе «сверху — вниз», что означает, что последующие версии должны поддерживать предыдущие. </a:t>
            </a:r>
          </a:p>
          <a:p>
            <a:pPr>
              <a:buClr>
                <a:srgbClr val="FF0000"/>
              </a:buClr>
              <a:buFont typeface="Wingdings" pitchFamily="2" charset="2"/>
              <a:buChar char="ü"/>
              <a:defRPr/>
            </a:pPr>
            <a:endParaRPr lang="ru-RU" sz="2800" dirty="0"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6980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05850" y="9525"/>
            <a:ext cx="369888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2B0FC15-F225-46E8-93AB-E3A931CD9D37}" type="slidenum">
              <a:rPr lang="ru-RU" altLang="ru-RU">
                <a:solidFill>
                  <a:schemeClr val="bg1"/>
                </a:solidFill>
              </a:rPr>
              <a:pPr/>
              <a:t>15</a:t>
            </a:fld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188" y="1412875"/>
            <a:ext cx="7993062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Закрытая архитектура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 обладает характерными чертами открытой архитектуры и не позволяет обеспечить подключение дополнительных устройств, не предусмотренных разработчиком.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Компьютеры, имеющие такую архитектуру, эффективны при решении узкоспециализированных задач, например вычислительных.</a:t>
            </a:r>
          </a:p>
        </p:txBody>
      </p:sp>
    </p:spTree>
    <p:extLst>
      <p:ext uri="{BB962C8B-B14F-4D97-AF65-F5344CB8AC3E}">
        <p14:creationId xmlns:p14="http://schemas.microsoft.com/office/powerpoint/2010/main" val="4020008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модульный принцип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базовый состав блоков, необходимый для работы ПК (смонтирован на основной электронной плате компьютера IBM PC, системной, или материнской, плате). </a:t>
            </a:r>
          </a:p>
          <a:p>
            <a:r>
              <a:rPr lang="ru-RU" dirty="0"/>
              <a:t>узлы, управляющие всеми остальными устройствами компьютера – монитором, дисками, принтером – реализованы на отдельных платах (контроллерах), которые вставляются в стандартные разъемы на системной плате – </a:t>
            </a:r>
            <a:r>
              <a:rPr lang="ru-RU" i="1" dirty="0"/>
              <a:t>слоты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46268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модульный принцип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К этим электронным схемам подводится электропитание из единого блока питания, а для удобства и надежности все это заключается в общий металлический или пластмассовый корпус – системный блок. </a:t>
            </a:r>
          </a:p>
          <a:p>
            <a:r>
              <a:rPr lang="ru-RU" dirty="0"/>
              <a:t>Фирма IBM не лицензировала ни эти компоненты, ни систему ввода-вывода; методы сопряжения устройств с компьютером были доступны всем желающим, принцип соединения частей в целое был подробно описан. </a:t>
            </a:r>
          </a:p>
        </p:txBody>
      </p:sp>
    </p:spTree>
    <p:extLst>
      <p:ext uri="{BB962C8B-B14F-4D97-AF65-F5344CB8AC3E}">
        <p14:creationId xmlns:p14="http://schemas.microsoft.com/office/powerpoint/2010/main" val="3430643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омп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1680" y="1340768"/>
            <a:ext cx="6085744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ru-RU" dirty="0"/>
              <a:t>Модульный принцип</a:t>
            </a:r>
          </a:p>
        </p:txBody>
      </p:sp>
    </p:spTree>
    <p:extLst>
      <p:ext uri="{BB962C8B-B14F-4D97-AF65-F5344CB8AC3E}">
        <p14:creationId xmlns:p14="http://schemas.microsoft.com/office/powerpoint/2010/main" val="24395480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Системная шина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Основная обязанность - передача информации между процессором и остальными компонентами компьютера; а также адресация устройств и обмен специальными служебными сигналами. </a:t>
            </a:r>
          </a:p>
          <a:p>
            <a:r>
              <a:rPr lang="ru-RU" b="1" dirty="0"/>
              <a:t>данные, адреса, управление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5563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288" y="424976"/>
            <a:ext cx="8434387" cy="1201737"/>
          </a:xfrm>
          <a:prstGeom prst="rect">
            <a:avLst/>
          </a:prstGeom>
          <a:solidFill>
            <a:srgbClr val="E6E6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360363" indent="-3603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Arial" charset="0"/>
                <a:cs typeface="+mn-cs"/>
              </a:rPr>
              <a:t>Архитектура компьютера </a:t>
            </a:r>
            <a:r>
              <a:rPr lang="ru-RU" sz="2400" dirty="0">
                <a:latin typeface="Arial" charset="0"/>
                <a:cs typeface="+mn-cs"/>
              </a:rPr>
              <a:t>– это общие принципы построения конкретного семейства компьютеров (</a:t>
            </a:r>
            <a:r>
              <a:rPr lang="en-US" sz="2400" dirty="0">
                <a:latin typeface="Arial" charset="0"/>
                <a:cs typeface="+mn-cs"/>
              </a:rPr>
              <a:t>PDP, </a:t>
            </a:r>
            <a:r>
              <a:rPr lang="ru-RU" sz="2400" dirty="0">
                <a:latin typeface="Arial" charset="0"/>
                <a:cs typeface="+mn-cs"/>
              </a:rPr>
              <a:t>ЕС ЭВМ, </a:t>
            </a:r>
            <a:r>
              <a:rPr lang="en-US" sz="2400" dirty="0">
                <a:latin typeface="Arial" charset="0"/>
                <a:cs typeface="+mn-cs"/>
              </a:rPr>
              <a:t>Apple, IBM PC, …</a:t>
            </a:r>
            <a:r>
              <a:rPr lang="ru-RU" sz="2400" dirty="0">
                <a:latin typeface="Arial" charset="0"/>
                <a:cs typeface="+mn-cs"/>
              </a:rPr>
              <a:t>)</a:t>
            </a:r>
            <a:r>
              <a:rPr lang="ru-RU" sz="2400" b="1" dirty="0">
                <a:latin typeface="Arial" charset="0"/>
                <a:cs typeface="+mn-cs"/>
              </a:rPr>
              <a:t>.</a:t>
            </a:r>
            <a:endParaRPr lang="ru-RU" sz="2400" dirty="0">
              <a:latin typeface="Arial" charset="0"/>
              <a:cs typeface="+mn-cs"/>
            </a:endParaRPr>
          </a:p>
        </p:txBody>
      </p:sp>
      <p:sp>
        <p:nvSpPr>
          <p:cNvPr id="6" name="Прямоугольник 4"/>
          <p:cNvSpPr>
            <a:spLocks noChangeArrowheads="1"/>
          </p:cNvSpPr>
          <p:nvPr/>
        </p:nvSpPr>
        <p:spPr bwMode="auto">
          <a:xfrm>
            <a:off x="395288" y="3304701"/>
            <a:ext cx="8434387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3050" indent="-2730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построения системы команд и их</a:t>
            </a:r>
            <a:r>
              <a:rPr lang="en-US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кодирования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форматы данных</a:t>
            </a:r>
            <a:r>
              <a:rPr lang="en-US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особенности их</a:t>
            </a:r>
            <a:r>
              <a:rPr lang="en-US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машинного представления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выполнения команд программы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доступа к памяти и внешним устройствам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изменения конфигурации оборудования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84263" y="5229200"/>
            <a:ext cx="7267575" cy="1016000"/>
          </a:xfrm>
          <a:prstGeom prst="rect">
            <a:avLst/>
          </a:prstGeom>
          <a:solidFill>
            <a:srgbClr val="FFCC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charset="0"/>
                <a:cs typeface="+mn-cs"/>
              </a:rPr>
              <a:t>К архитектуре НЕ относятся особенности конкретного компьютера: </a:t>
            </a:r>
            <a:r>
              <a:rPr lang="ru-RU" sz="2000" dirty="0">
                <a:latin typeface="Arial" charset="0"/>
                <a:cs typeface="+mn-cs"/>
              </a:rPr>
              <a:t>набор микросхем,</a:t>
            </a:r>
            <a:r>
              <a:rPr lang="en-US" sz="2000" dirty="0">
                <a:latin typeface="Arial" charset="0"/>
                <a:cs typeface="+mn-cs"/>
              </a:rPr>
              <a:t> </a:t>
            </a:r>
            <a:r>
              <a:rPr lang="ru-RU" sz="2000" dirty="0">
                <a:latin typeface="Arial" charset="0"/>
                <a:cs typeface="+mn-cs"/>
              </a:rPr>
              <a:t>тип жёсткого диска, ёмкость памяти, тактовая частота и т.д.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3850" y="1720376"/>
            <a:ext cx="8027988" cy="16319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Под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архитектурой компьютера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понимается совокупность аппаратных и программных средств, организованных в систему, обеспечивающую функционирование компьютера.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Это описание устройства ПК на общем уровне, достаточном для понимания принципов работы:</a:t>
            </a:r>
          </a:p>
        </p:txBody>
      </p:sp>
    </p:spTree>
    <p:extLst>
      <p:ext uri="{BB962C8B-B14F-4D97-AF65-F5344CB8AC3E}">
        <p14:creationId xmlns:p14="http://schemas.microsoft.com/office/powerpoint/2010/main" val="4533888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Магистраль (шина)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Шина адреса</a:t>
            </a:r>
            <a:r>
              <a:rPr lang="ru-RU" dirty="0"/>
              <a:t> предназначена для передачи по ней адреса того устройства или той ячейки памяти, к которым обращается процессор. Адрес на нее выдает всегда </a:t>
            </a:r>
            <a:r>
              <a:rPr lang="ru-RU" b="1" dirty="0"/>
              <a:t>только процессор</a:t>
            </a:r>
            <a:r>
              <a:rPr lang="ru-RU" dirty="0"/>
              <a:t>.</a:t>
            </a:r>
          </a:p>
          <a:p>
            <a:r>
              <a:rPr lang="ru-RU" b="1" dirty="0"/>
              <a:t>По шине данных</a:t>
            </a:r>
            <a:r>
              <a:rPr lang="ru-RU" dirty="0"/>
              <a:t> передается вся информация. При операции записи информацию на нее выставляет процессор, а считывает то устройство (например, память или принтер), адрес которого выставлен на шине адреса. </a:t>
            </a:r>
          </a:p>
        </p:txBody>
      </p:sp>
    </p:spTree>
    <p:extLst>
      <p:ext uri="{BB962C8B-B14F-4D97-AF65-F5344CB8AC3E}">
        <p14:creationId xmlns:p14="http://schemas.microsoft.com/office/powerpoint/2010/main" val="824508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 </a:t>
            </a:r>
            <a:r>
              <a:rPr lang="ru-RU" b="1" dirty="0"/>
              <a:t>шине управления </a:t>
            </a:r>
            <a:r>
              <a:rPr lang="ru-RU" dirty="0"/>
              <a:t>устанавливаются управляющие сигналы, такие, например, как сигналы чтения, записи, готовности. Кроме того, каждое внешнее устройство, которому нужно обратиться к процессору, имеет на этой шине собственную линию. </a:t>
            </a:r>
          </a:p>
        </p:txBody>
      </p:sp>
    </p:spTree>
    <p:extLst>
      <p:ext uri="{BB962C8B-B14F-4D97-AF65-F5344CB8AC3E}">
        <p14:creationId xmlns:p14="http://schemas.microsoft.com/office/powerpoint/2010/main" val="3336177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прерывания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Когда </a:t>
            </a:r>
            <a:r>
              <a:rPr lang="ru-RU" dirty="0" err="1"/>
              <a:t>переферийное</a:t>
            </a:r>
            <a:r>
              <a:rPr lang="ru-RU" dirty="0"/>
              <a:t> устройство «хочет обратиться» к процессору, оно устанавливает на линии управления специальный сигнал (</a:t>
            </a:r>
            <a:r>
              <a:rPr lang="ru-RU" dirty="0" err="1"/>
              <a:t>сигнал</a:t>
            </a:r>
            <a:r>
              <a:rPr lang="ru-RU" dirty="0"/>
              <a:t> прерывания), заметив который, процессор прерывает выполняемые в этот момент действия и обращается (командой чтения или записи) к устройству.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76978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Порядок действий при прерывании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lvl="0" indent="-514350">
              <a:buFont typeface="+mj-lt"/>
              <a:buAutoNum type="arabicPeriod"/>
            </a:pPr>
            <a:r>
              <a:rPr lang="ru-RU" dirty="0"/>
              <a:t>процессор устанавливает на шине адреса адрес ячейки памяти, которую хочет прочитать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dirty="0"/>
              <a:t>на шине управления процессор выставляет сигнал чтения и сигнал готовности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dirty="0"/>
              <a:t>заметив сигнал готовности, все устройства проверяют, не стоит ли на шине адреса их адрес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dirty="0"/>
              <a:t>память «замечает», что выставлен ее адрес</a:t>
            </a:r>
          </a:p>
        </p:txBody>
      </p:sp>
    </p:spTree>
    <p:extLst>
      <p:ext uri="{BB962C8B-B14F-4D97-AF65-F5344CB8AC3E}">
        <p14:creationId xmlns:p14="http://schemas.microsoft.com/office/powerpoint/2010/main" val="8209244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Порядок действий при прерывании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lvl="0" indent="-514350">
              <a:buFont typeface="+mj-lt"/>
              <a:buAutoNum type="arabicPeriod" startAt="5"/>
            </a:pPr>
            <a:r>
              <a:rPr lang="ru-RU" dirty="0"/>
              <a:t>память читает адрес</a:t>
            </a:r>
          </a:p>
          <a:p>
            <a:pPr marL="624078" lvl="0" indent="-514350">
              <a:buFont typeface="+mj-lt"/>
              <a:buAutoNum type="arabicPeriod" startAt="5"/>
            </a:pPr>
            <a:r>
              <a:rPr lang="ru-RU" dirty="0"/>
              <a:t>память выставляет на шине данных требуемую информацию</a:t>
            </a:r>
          </a:p>
          <a:p>
            <a:pPr marL="624078" lvl="0" indent="-514350">
              <a:buFont typeface="+mj-lt"/>
              <a:buAutoNum type="arabicPeriod" startAt="5"/>
            </a:pPr>
            <a:r>
              <a:rPr lang="ru-RU" dirty="0"/>
              <a:t>память выставляет на шине управления сигнал готовности</a:t>
            </a:r>
          </a:p>
          <a:p>
            <a:pPr marL="624078" lvl="0" indent="-514350">
              <a:buFont typeface="+mj-lt"/>
              <a:buAutoNum type="arabicPeriod" startAt="5"/>
            </a:pPr>
            <a:r>
              <a:rPr lang="ru-RU" dirty="0"/>
              <a:t>процессор читает данные с шины данных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09244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Системная (материнская) плата</a:t>
            </a:r>
            <a:r>
              <a:rPr lang="ru-RU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596" y="1571612"/>
            <a:ext cx="4321175" cy="5589587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b="1" dirty="0"/>
              <a:t>	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Материнская плата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самая большая плата ПК.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На ней располагаются магистрали, связывающие процессор с оперативной памятью, - так называемые шины.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К шинам материнской платы подключаются также все прочие внутренние устройства компьютера. Управляет работой материнской платы микропроцессорный набор микросхем – так называемый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чипсет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Рисунок 5" descr="Изображение выглядит как электроника, Электронный компонент, схема, Компонент схемы&#10;&#10;Содержимое, созданное ИИ, может быть неверным.">
            <a:extLst>
              <a:ext uri="{FF2B5EF4-FFF2-40B4-BE49-F238E27FC236}">
                <a16:creationId xmlns:a16="http://schemas.microsoft.com/office/drawing/2014/main" xmlns="" id="{DEB85428-F1BC-3EA7-7B6F-BBEFC9F68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898" y="1197547"/>
            <a:ext cx="2743200" cy="2869876"/>
          </a:xfrm>
          <a:prstGeom prst="rect">
            <a:avLst/>
          </a:prstGeom>
        </p:spPr>
      </p:pic>
      <p:pic>
        <p:nvPicPr>
          <p:cNvPr id="7" name="Рисунок 6" descr="Изображение выглядит как электроника, Электронный компонент, схема, Электронная техника&#10;&#10;Содержимое, созданное ИИ, может быть неверным.">
            <a:extLst>
              <a:ext uri="{FF2B5EF4-FFF2-40B4-BE49-F238E27FC236}">
                <a16:creationId xmlns:a16="http://schemas.microsoft.com/office/drawing/2014/main" xmlns="" id="{93390317-672C-90E2-7C82-572D1D434B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4719" y="4177269"/>
            <a:ext cx="2201571" cy="267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1594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Picture background">
            <a:extLst>
              <a:ext uri="{FF2B5EF4-FFF2-40B4-BE49-F238E27FC236}">
                <a16:creationId xmlns:a16="http://schemas.microsoft.com/office/drawing/2014/main" xmlns="" id="{258DF990-CC82-9FBF-C5FA-60E340FC0C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416" y="851891"/>
            <a:ext cx="7643479" cy="5728700"/>
          </a:xfrm>
        </p:spPr>
      </p:pic>
    </p:spTree>
    <p:extLst>
      <p:ext uri="{BB962C8B-B14F-4D97-AF65-F5344CB8AC3E}">
        <p14:creationId xmlns:p14="http://schemas.microsoft.com/office/powerpoint/2010/main" val="2311862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Процессор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1850710"/>
          </a:xfrm>
        </p:spPr>
        <p:txBody>
          <a:bodyPr>
            <a:normAutofit/>
          </a:bodyPr>
          <a:lstStyle/>
          <a:p>
            <a:r>
              <a:rPr lang="ru-RU" b="1" dirty="0"/>
              <a:t>арифметико-логическое устройство - АЛУ, </a:t>
            </a:r>
            <a:endParaRPr lang="ru-RU" dirty="0"/>
          </a:p>
          <a:p>
            <a:r>
              <a:rPr lang="ru-RU" b="1" dirty="0"/>
              <a:t>устройство управления – УУ, </a:t>
            </a:r>
            <a:endParaRPr lang="ru-RU" dirty="0"/>
          </a:p>
          <a:p>
            <a:r>
              <a:rPr lang="ru-RU" b="1" dirty="0"/>
              <a:t>регистры для временного хранения информации.</a:t>
            </a:r>
            <a:r>
              <a:rPr lang="ru-RU" dirty="0"/>
              <a:t> </a:t>
            </a:r>
          </a:p>
        </p:txBody>
      </p:sp>
      <p:pic>
        <p:nvPicPr>
          <p:cNvPr id="4" name="Рисунок 3" descr="Процессор Intel Core i5 12400F, LGA 1700,  OEM [cm8071504650609 srl5z]">
            <a:extLst>
              <a:ext uri="{FF2B5EF4-FFF2-40B4-BE49-F238E27FC236}">
                <a16:creationId xmlns:a16="http://schemas.microsoft.com/office/drawing/2014/main" xmlns="" id="{7FEF0FB6-0072-2E8E-C283-F2FEBAA7E7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52" y="3637314"/>
            <a:ext cx="1978545" cy="2411003"/>
          </a:xfrm>
          <a:prstGeom prst="rect">
            <a:avLst/>
          </a:prstGeom>
        </p:spPr>
      </p:pic>
      <p:pic>
        <p:nvPicPr>
          <p:cNvPr id="9" name="Рисунок 8" descr="Изображение выглядит как Прямоугольник, шаблон&#10;&#10;Содержимое, созданное ИИ, может быть неверным.">
            <a:extLst>
              <a:ext uri="{FF2B5EF4-FFF2-40B4-BE49-F238E27FC236}">
                <a16:creationId xmlns:a16="http://schemas.microsoft.com/office/drawing/2014/main" xmlns="" id="{3A4F07D8-3BC9-61BA-78BA-56497894D9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5411" y="3196197"/>
            <a:ext cx="2424594" cy="2902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9736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1075" y="282575"/>
            <a:ext cx="4114800" cy="561975"/>
          </a:xfrm>
        </p:spPr>
        <p:txBody>
          <a:bodyPr vert="horz" lIns="91440" tIns="45720" rIns="91440" bIns="45720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>
                <a:solidFill>
                  <a:srgbClr val="DE4130"/>
                </a:solidFill>
                <a:latin typeface="Times New Roman"/>
                <a:cs typeface="Times New Roman"/>
              </a:rPr>
              <a:t>Процессор</a:t>
            </a:r>
            <a:endParaRPr lang="ru-RU" sz="3600" dirty="0">
              <a:solidFill>
                <a:srgbClr val="DE41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-26988"/>
            <a:ext cx="2133600" cy="36512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DF751FE-7208-437C-8906-8434AA031C1D}" type="slidenum">
              <a:rPr lang="ru-RU" altLang="ru-RU">
                <a:solidFill>
                  <a:schemeClr val="bg1"/>
                </a:solidFill>
              </a:rPr>
              <a:pPr/>
              <a:t>28</a:t>
            </a:fld>
            <a:endParaRPr lang="ru-RU" altLang="ru-RU">
              <a:solidFill>
                <a:schemeClr val="bg1"/>
              </a:solidFill>
            </a:endParaRPr>
          </a:p>
        </p:txBody>
      </p:sp>
      <p:pic>
        <p:nvPicPr>
          <p:cNvPr id="24580" name="Picture 2" descr="https://upload.wikimedia.org/wikipedia/commons/thumb/2/2c/KL_Intel_P8048H.jpg/1280px-KL_Intel_P8048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15913"/>
            <a:ext cx="2071687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6875" y="1214438"/>
            <a:ext cx="8229600" cy="965200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Микропроцессор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(MPU — Micro Processor Unit) содержит функционал компьютерного центрального процессора (CPU — Central Processing Unit) на одном полупроводниковом кристалле.</a:t>
            </a:r>
          </a:p>
        </p:txBody>
      </p:sp>
      <p:pic>
        <p:nvPicPr>
          <p:cNvPr id="24582" name="Picture 2" descr="Ð¡ÑÑÑÐºÑÑÑÐ½Ð°Ñ ÑÑÐµÐ¼Ð° Ð¼Ð¸ÐºÑÐ¾Ð¿ÑÐ¾ÑÐµÑÑÐ¾ÑÐ½Ð¾Ð³Ð¾ ÑÑÑÑÐ¾Ð¹ÑÑÐ²Ð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61" r="1579"/>
          <a:stretch>
            <a:fillRect/>
          </a:stretch>
        </p:blipFill>
        <p:spPr bwMode="auto">
          <a:xfrm>
            <a:off x="3492500" y="2060575"/>
            <a:ext cx="5516563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Прямоугольник 5"/>
          <p:cNvSpPr>
            <a:spLocks noChangeArrowheads="1"/>
          </p:cNvSpPr>
          <p:nvPr/>
        </p:nvSpPr>
        <p:spPr bwMode="auto">
          <a:xfrm>
            <a:off x="250825" y="2133600"/>
            <a:ext cx="316865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>
                <a:solidFill>
                  <a:srgbClr val="43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своей сути — это микрокомпьютер, который используется для выполнения арифметических и логических операций, управления системами, хранения данных и прочих.</a:t>
            </a:r>
          </a:p>
          <a:p>
            <a:pPr algn="just"/>
            <a:r>
              <a:rPr lang="ru-RU" altLang="ru-RU">
                <a:solidFill>
                  <a:srgbClr val="43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Микропроцессор обрабатывает данные, поступающие с входных периферийных устройств и передает обработанные данные на выходные периферийные устройства.</a:t>
            </a:r>
          </a:p>
        </p:txBody>
      </p:sp>
      <p:pic>
        <p:nvPicPr>
          <p:cNvPr id="24584" name="Picture 2" descr="https://fb.ru/misc/i/gallery/40011/312850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30"/>
          <a:stretch>
            <a:fillRect/>
          </a:stretch>
        </p:blipFill>
        <p:spPr bwMode="auto">
          <a:xfrm>
            <a:off x="7077075" y="315913"/>
            <a:ext cx="1609725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40343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ru-RU" sz="3600" dirty="0">
                <a:solidFill>
                  <a:srgbClr val="DE4130"/>
                </a:solidFill>
                <a:cs typeface="Times New Roman" panose="02020603050405020304" pitchFamily="18" charset="0"/>
              </a:rPr>
              <a:t>Процессор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/>
              <a:t>АЛУ</a:t>
            </a:r>
            <a:r>
              <a:rPr lang="ru-RU" i="1" dirty="0"/>
              <a:t> </a:t>
            </a:r>
            <a:r>
              <a:rPr lang="ru-RU" dirty="0"/>
              <a:t>осуществляет непосредственную обработку данных: сложение двух чисел, умножение одного числа на другое, перенос информации из одного места в другое и т.д. Данные процессор считывает из ОЗУ (оперативной памяти) компьютера, туда же он пересылает результат действия над этими данными. </a:t>
            </a:r>
          </a:p>
          <a:p>
            <a:r>
              <a:rPr lang="ru-RU" b="1" i="1" dirty="0"/>
              <a:t>УУ</a:t>
            </a:r>
            <a:r>
              <a:rPr lang="ru-RU" i="1" dirty="0"/>
              <a:t> </a:t>
            </a:r>
            <a:r>
              <a:rPr lang="ru-RU" dirty="0"/>
              <a:t>координирует взаимодействие различных частей ЭВМ.</a:t>
            </a:r>
          </a:p>
          <a:p>
            <a:r>
              <a:rPr lang="ru-RU" b="1" i="1" dirty="0"/>
              <a:t>Регистром</a:t>
            </a:r>
            <a:r>
              <a:rPr lang="ru-RU" dirty="0"/>
              <a:t> называется функциональный узел, осуществляющий приём, хранение и передачу информации. Регистры состоят из группы триггеров, и служат для временного хранения двоичных чисел.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328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914400" y="314919"/>
            <a:ext cx="8229600" cy="8509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alt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Используемые архитектуры</a:t>
            </a:r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875463" y="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63FFCEB-F68B-4F1F-A6D2-64F304D94A09}" type="slidenum">
              <a:rPr lang="ru-RU" altLang="ru-RU">
                <a:solidFill>
                  <a:schemeClr val="bg1"/>
                </a:solidFill>
              </a:rPr>
              <a:pPr/>
              <a:t>3</a:t>
            </a:fld>
            <a:endParaRPr lang="ru-RU" altLang="ru-RU">
              <a:solidFill>
                <a:schemeClr val="bg1"/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895443479"/>
              </p:ext>
            </p:extLst>
          </p:nvPr>
        </p:nvGraphicFramePr>
        <p:xfrm>
          <a:off x="323527" y="1480738"/>
          <a:ext cx="8685535" cy="4756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7858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/>
              <a:t>Регистровая КЭШ-память </a:t>
            </a:r>
            <a:r>
              <a:rPr lang="ru-RU" dirty="0"/>
              <a:t>(</a:t>
            </a:r>
            <a:r>
              <a:rPr lang="en-US" dirty="0"/>
              <a:t>Cache</a:t>
            </a:r>
            <a:r>
              <a:rPr lang="ru-RU" dirty="0"/>
              <a:t> – тайник)</a:t>
            </a:r>
            <a:r>
              <a:rPr lang="ru-RU" i="1" dirty="0"/>
              <a:t> </a:t>
            </a:r>
            <a:r>
              <a:rPr lang="ru-RU" dirty="0"/>
              <a:t>– высокоскоростная память сравнительно большой емкости, являющаяся буфером между ОП и МП и позволяющая увеличить скорость выполнения операций. Регистры КЭШ-памяти недоступны для пользователя. В КЭШ-памяти хранятся данные, которые МП получил и будет использовать в ближайшие такты своей работы. Быстрый доступ к этим данным и позволяет сократить время выполнения очередных команд программы. При выполнении программы данные, считанные из ОП с небольшим опережением, записываются в КЭШ-память.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39255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40531"/>
            <a:ext cx="8229600" cy="4905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>
                <a:solidFill>
                  <a:srgbClr val="DE41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микропроцессоров</a:t>
            </a:r>
          </a:p>
        </p:txBody>
      </p:sp>
      <p:sp>
        <p:nvSpPr>
          <p:cNvPr id="25603" name="Объект 4"/>
          <p:cNvSpPr>
            <a:spLocks noGrp="1"/>
          </p:cNvSpPr>
          <p:nvPr>
            <p:ph idx="1"/>
          </p:nvPr>
        </p:nvSpPr>
        <p:spPr>
          <a:xfrm>
            <a:off x="457200" y="1095375"/>
            <a:ext cx="8229600" cy="4525963"/>
          </a:xfrm>
        </p:spPr>
        <p:txBody>
          <a:bodyPr/>
          <a:lstStyle/>
          <a:p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Микропроцессоры с полным набором команд (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Complex Instruction Set Computer, CISC-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архитектура).</a:t>
            </a:r>
          </a:p>
          <a:p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Микропроцессоры с сокращенным набором команд (Reduced Instruction Set Computer, RISC-архитектура).</a:t>
            </a:r>
          </a:p>
          <a:p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Микропроцессоры с минимальным набором команд (Minimal Instruction Set Computer, MISC-архитектура)</a:t>
            </a:r>
          </a:p>
          <a:p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Микропроцессоры специального назначения (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ASIC — Application Specific Integrated Circuit).</a:t>
            </a: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D46754C-9604-436A-B615-43601BBAD91A}" type="slidenum">
              <a:rPr lang="ru-RU" altLang="ru-RU">
                <a:solidFill>
                  <a:srgbClr val="898989"/>
                </a:solidFill>
              </a:rPr>
              <a:pPr/>
              <a:t>31</a:t>
            </a:fld>
            <a:endParaRPr lang="ru-RU" altLang="ru-RU">
              <a:solidFill>
                <a:srgbClr val="898989"/>
              </a:solidFill>
            </a:endParaRPr>
          </a:p>
        </p:txBody>
      </p:sp>
      <p:pic>
        <p:nvPicPr>
          <p:cNvPr id="25605" name="Picture 2" descr="https://upload.wikimedia.org/wikipedia/commons/thumb/2/2c/KL_Intel_P8048H.jpg/1280px-KL_Intel_P8048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325" y="4327525"/>
            <a:ext cx="259080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4" descr="ÐÑÐ°ÑÐ¸ÑÐµÑÐºÐ¸Ð¹ Ð¿ÑÐ¾ÑÐµÑÑÐ¾Ñ NVI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694238"/>
            <a:ext cx="2376488" cy="178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2" descr="https://fb.ru/misc/i/gallery/40011/312850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788" y="4440238"/>
            <a:ext cx="2827337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96652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Важнейшими характеристиками процессора являются: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/>
            <a:r>
              <a:rPr lang="ru-RU" dirty="0"/>
              <a:t>Разрядность</a:t>
            </a:r>
          </a:p>
          <a:p>
            <a:pPr lvl="0" algn="ctr"/>
            <a:r>
              <a:rPr lang="ru-RU" dirty="0"/>
              <a:t>Тактовая частота</a:t>
            </a:r>
          </a:p>
          <a:p>
            <a:pPr algn="ctr"/>
            <a:r>
              <a:rPr lang="ru-RU" dirty="0"/>
              <a:t>Адресное пространство</a:t>
            </a:r>
          </a:p>
          <a:p>
            <a:pPr lvl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74864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Разрядность процессора.</a:t>
            </a:r>
            <a:r>
              <a:rPr lang="ru-RU" dirty="0"/>
              <a:t> Обычно команда выполняется не по одному биту, а одновременно группами по 8, 16, 32, 64 бита. Число одновременно обрабатываемых битов и называется разрядностью процессора.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Чем больше разрядность процессора, тем больше информации он может обработать в единицу времени, тем выше его эффективность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18164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Тактовая частота процессора</a:t>
            </a:r>
            <a:r>
              <a:rPr lang="ru-RU" dirty="0"/>
              <a:t> характеризует быстродействие компьютера. Режим работы процессора задается микросхемой, которая называется </a:t>
            </a:r>
            <a:r>
              <a:rPr lang="ru-RU" i="1" dirty="0"/>
              <a:t>генератором тактовой частоты</a:t>
            </a:r>
            <a:r>
              <a:rPr lang="ru-RU" dirty="0"/>
              <a:t>. </a:t>
            </a:r>
          </a:p>
          <a:p>
            <a:r>
              <a:rPr lang="ru-RU" dirty="0"/>
              <a:t> i8088 - 4,77 МГц и выполнял 0,33 миллионов инструкций в секунду; в настоящее время- более 1 ГГц.</a:t>
            </a:r>
          </a:p>
        </p:txBody>
      </p:sp>
    </p:spTree>
    <p:extLst>
      <p:ext uri="{BB962C8B-B14F-4D97-AF65-F5344CB8AC3E}">
        <p14:creationId xmlns:p14="http://schemas.microsoft.com/office/powerpoint/2010/main" val="22657099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107950" y="274638"/>
            <a:ext cx="8578850" cy="561975"/>
          </a:xfrm>
        </p:spPr>
        <p:txBody>
          <a:bodyPr>
            <a:normAutofit fontScale="90000"/>
          </a:bodyPr>
          <a:lstStyle/>
          <a:p>
            <a:r>
              <a:rPr lang="ru-RU" altLang="ru-RU" sz="3600">
                <a:solidFill>
                  <a:srgbClr val="DE41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Система, основанная на микропроцессоре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C8EA4C1-7C7E-49E4-A96B-729D6357CB1A}" type="slidenum">
              <a:rPr lang="ru-RU" altLang="ru-RU">
                <a:solidFill>
                  <a:srgbClr val="898989"/>
                </a:solidFill>
              </a:rPr>
              <a:pPr/>
              <a:t>35</a:t>
            </a:fld>
            <a:endParaRPr lang="ru-RU" altLang="ru-RU">
              <a:solidFill>
                <a:srgbClr val="898989"/>
              </a:solidFill>
            </a:endParaRPr>
          </a:p>
        </p:txBody>
      </p:sp>
      <p:pic>
        <p:nvPicPr>
          <p:cNvPr id="26628" name="Picture 2" descr="http://robotosha.ru/wp-content/uploads/2014/05/mpu_syste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1125538"/>
            <a:ext cx="7270750" cy="525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18254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Каждый конкретный процессор может работать не более чем с определенным количеством оперативной памяти.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Максимальное количество памяти, которое процессор может обслужить, называется 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адресным пространством процессора</a:t>
            </a:r>
            <a:r>
              <a:rPr lang="ru-RU" dirty="0"/>
              <a:t> и является важной характеристикой компьютера.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Определяется адресное пространство разрядностью адресной шины</a:t>
            </a:r>
            <a:r>
              <a:rPr lang="ru-RU" dirty="0"/>
              <a:t>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22756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Вопросы для самопроверки: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1. Что такое архитектура ЭВМ? Сформулируйте определение.</a:t>
            </a:r>
          </a:p>
          <a:p>
            <a:r>
              <a:rPr lang="ru-RU" sz="2400" dirty="0"/>
              <a:t>2. Проведите аналогию между архитектурой ЭВМ и обыденным понятием архитектуры. Что общего и в чем различие?</a:t>
            </a:r>
          </a:p>
          <a:p>
            <a:r>
              <a:rPr lang="ru-RU" sz="2400" dirty="0"/>
              <a:t>3. Перечислите основные принципы </a:t>
            </a:r>
            <a:r>
              <a:rPr lang="ru-RU" sz="2400" dirty="0" err="1"/>
              <a:t>фон-неимановской</a:t>
            </a:r>
            <a:r>
              <a:rPr lang="ru-RU" sz="2400" dirty="0"/>
              <a:t> архитектуры и разъясните их содержание.</a:t>
            </a:r>
          </a:p>
          <a:p>
            <a:r>
              <a:rPr lang="ru-RU" sz="2400" dirty="0"/>
              <a:t>4. Чем обусловлено в ЭВМ широкое применение двоичной системы?</a:t>
            </a:r>
          </a:p>
          <a:p>
            <a:r>
              <a:rPr lang="ru-RU" sz="2400" dirty="0"/>
              <a:t>5. Какие преимущества имеет магистральная структура ЭВМ?</a:t>
            </a:r>
          </a:p>
          <a:p>
            <a:endParaRPr lang="ru-RU" sz="2400" dirty="0"/>
          </a:p>
          <a:p>
            <a:r>
              <a:rPr lang="ru-RU" sz="2400" dirty="0"/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21895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Гарвардская архитектура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Разработана </a:t>
            </a:r>
            <a:r>
              <a:rPr lang="ru-RU" dirty="0" err="1"/>
              <a:t>Говардом</a:t>
            </a:r>
            <a:r>
              <a:rPr lang="ru-RU" dirty="0"/>
              <a:t> </a:t>
            </a:r>
            <a:r>
              <a:rPr lang="ru-RU" dirty="0" err="1"/>
              <a:t>Эйкеном</a:t>
            </a:r>
            <a:r>
              <a:rPr lang="ru-RU" dirty="0"/>
              <a:t> в конце 1930-х годов в Гарвардском университете и реализованная в компьютере Марк-1</a:t>
            </a:r>
          </a:p>
        </p:txBody>
      </p:sp>
      <p:pic>
        <p:nvPicPr>
          <p:cNvPr id="5" name="Рисунок 4" descr="500004293-03-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3429000"/>
            <a:ext cx="3636844" cy="2857520"/>
          </a:xfrm>
          <a:prstGeom prst="rect">
            <a:avLst/>
          </a:prstGeom>
        </p:spPr>
      </p:pic>
      <p:pic>
        <p:nvPicPr>
          <p:cNvPr id="6" name="Рисунок 5" descr="52bccc555e85774550736db46975bc10_full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3357562"/>
            <a:ext cx="3522192" cy="285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57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Гарвардская архитектура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отличительный признак – раздельное хранение и обработка команд и данных (использование раздельных адресных пространств). </a:t>
            </a:r>
          </a:p>
        </p:txBody>
      </p:sp>
      <p:pic>
        <p:nvPicPr>
          <p:cNvPr id="1026" name="Picture 2" descr="комп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286124"/>
            <a:ext cx="5549213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32398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Гарвардская архитектура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Это позволяло одновременно пересылать и обрабатывать команды и данные, благодаря чему значительно повышалось общее быстродействие. </a:t>
            </a:r>
          </a:p>
          <a:p>
            <a:r>
              <a:rPr lang="ru-RU" dirty="0"/>
              <a:t>Принципиально невозможно производить операцию записи в память программ, что исключает возможность случайного разрушения управляющей программы в случае неправильных действий над данными.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5241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Гарвардская архитектура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Гарвардская архитектура применяется в </a:t>
            </a:r>
            <a:r>
              <a:rPr lang="ru-RU" dirty="0" err="1"/>
              <a:t>микроконтролерах</a:t>
            </a:r>
            <a:r>
              <a:rPr lang="ru-RU" dirty="0"/>
              <a:t>, где требуется обеспечить высокую надёжность работы аппаратуры. </a:t>
            </a:r>
          </a:p>
          <a:p>
            <a:r>
              <a:rPr lang="ru-RU" dirty="0"/>
              <a:t>недостаток — сложная реализация. При разделении каналов передачи команд и данных процессор должен иметь почти в два раза больше выводов (раздельно для шины адреса и шины данных).</a:t>
            </a:r>
          </a:p>
        </p:txBody>
      </p:sp>
    </p:spTree>
    <p:extLst>
      <p:ext uri="{BB962C8B-B14F-4D97-AF65-F5344CB8AC3E}">
        <p14:creationId xmlns:p14="http://schemas.microsoft.com/office/powerpoint/2010/main" val="3343407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Принципы фон Неймана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3557" y="1544556"/>
            <a:ext cx="5757874" cy="438912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Джон фон Нейман подключился к созданию первой в мире ламповой ЭВМ </a:t>
            </a:r>
            <a:r>
              <a:rPr lang="en-US" dirty="0"/>
              <a:t>ENIAC</a:t>
            </a:r>
            <a:r>
              <a:rPr lang="ru-RU" dirty="0"/>
              <a:t> в 1944 г.</a:t>
            </a:r>
          </a:p>
          <a:p>
            <a:r>
              <a:rPr lang="ru-RU" dirty="0"/>
              <a:t>В процессе работы во время многочисленных дискуссий со своими коллегами </a:t>
            </a:r>
            <a:r>
              <a:rPr lang="ru-RU" dirty="0" err="1"/>
              <a:t>Г.Голдстайном</a:t>
            </a:r>
            <a:r>
              <a:rPr lang="ru-RU" dirty="0"/>
              <a:t> и </a:t>
            </a:r>
            <a:r>
              <a:rPr lang="ru-RU" dirty="0" err="1"/>
              <a:t>А.Берксом</a:t>
            </a:r>
            <a:r>
              <a:rPr lang="ru-RU" dirty="0"/>
              <a:t> фон Нейман высказал идею принципиально новой ЭВМ. </a:t>
            </a:r>
          </a:p>
          <a:p>
            <a:r>
              <a:rPr lang="ru-RU" b="1" i="1" dirty="0"/>
              <a:t>В 1946 г</a:t>
            </a:r>
            <a:r>
              <a:rPr lang="ru-RU" dirty="0"/>
              <a:t>. ученые изложили свои принципы построения вычислительных машин в ставшей классической статье </a:t>
            </a:r>
            <a:r>
              <a:rPr lang="ru-RU" b="1" i="1" dirty="0"/>
              <a:t>«Предварительное рассмотрение логической конструкции электронно-вычислительного устройства».</a:t>
            </a:r>
          </a:p>
        </p:txBody>
      </p:sp>
      <p:sp>
        <p:nvSpPr>
          <p:cNvPr id="13314" name="AutoShape 2" descr="http://upload.wikimedia.org/wikipedia/commons/thumb/8/83/Firstdraftofrepo00vonn_0003.jpg/170px-Firstdraftofrepo00vonn_000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16" name="AutoShape 4" descr="http://upload.wikimedia.org/wikipedia/commons/thumb/8/83/Firstdraftofrepo00vonn_0003.jpg/170px-Firstdraftofrepo00vonn_000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18" name="AutoShape 6" descr="http://upload.wikimedia.org/wikipedia/commons/thumb/8/83/Firstdraftofrepo00vonn_0003.jpg/170px-Firstdraftofrepo00vonn_000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4" y="1531938"/>
            <a:ext cx="2054225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6372200" y="4869160"/>
            <a:ext cx="2089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Джон фон Нейман</a:t>
            </a:r>
          </a:p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(1903 -1957)</a:t>
            </a:r>
          </a:p>
        </p:txBody>
      </p:sp>
    </p:spTree>
    <p:extLst>
      <p:ext uri="{BB962C8B-B14F-4D97-AF65-F5344CB8AC3E}">
        <p14:creationId xmlns:p14="http://schemas.microsoft.com/office/powerpoint/2010/main" val="1806407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Принципы фон Неймана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/>
              <a:t>	1. Для представления данных и команд используется двоичная система (логика. алгебра и арифметика); </a:t>
            </a:r>
          </a:p>
          <a:p>
            <a:pPr algn="just">
              <a:buNone/>
            </a:pPr>
            <a:r>
              <a:rPr lang="ru-RU" dirty="0"/>
              <a:t>	2. команды и данные хранятся в одной и той же памяти, над командами можно выполнять такие же (двоичные) действия, как и над данными; </a:t>
            </a:r>
          </a:p>
          <a:p>
            <a:pPr algn="just">
              <a:buNone/>
            </a:pPr>
            <a:r>
              <a:rPr lang="ru-RU" dirty="0"/>
              <a:t>	3. Все команды располагаются в памяти и обычно выполняются последовательно, хотя возможен и условный переход – «перескакивание» через серию команд.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23333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2291</TotalTime>
  <Words>1105</Words>
  <Application>Microsoft Office PowerPoint</Application>
  <PresentationFormat>Экран (4:3)</PresentationFormat>
  <Paragraphs>130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7" baseType="lpstr">
      <vt:lpstr>Arial</vt:lpstr>
      <vt:lpstr>Calibri</vt:lpstr>
      <vt:lpstr>Lucida Sans Unicode</vt:lpstr>
      <vt:lpstr>Monotype Corsiva</vt:lpstr>
      <vt:lpstr>Times New Roman</vt:lpstr>
      <vt:lpstr>Verdana</vt:lpstr>
      <vt:lpstr>Wingdings</vt:lpstr>
      <vt:lpstr>Wingdings 2</vt:lpstr>
      <vt:lpstr>Wingdings 3</vt:lpstr>
      <vt:lpstr>Открытая</vt:lpstr>
      <vt:lpstr>Теоретические основы школьного курса информатики</vt:lpstr>
      <vt:lpstr>Презентация PowerPoint</vt:lpstr>
      <vt:lpstr>Используемые архитектуры</vt:lpstr>
      <vt:lpstr>Гарвардская архитектура</vt:lpstr>
      <vt:lpstr>Гарвардская архитектура</vt:lpstr>
      <vt:lpstr>Гарвардская архитектура</vt:lpstr>
      <vt:lpstr>Гарвардская архитектура</vt:lpstr>
      <vt:lpstr>Принципы фон Неймана</vt:lpstr>
      <vt:lpstr>Принципы фон Неймана</vt:lpstr>
      <vt:lpstr>Принципы фон Неймана</vt:lpstr>
      <vt:lpstr>Принципы фон Неймана</vt:lpstr>
      <vt:lpstr>Архитектура компьютера IBM (принцип открытой архитектуры)</vt:lpstr>
      <vt:lpstr>Архитектура компьютера IBM (принцип открытой архитектуры)</vt:lpstr>
      <vt:lpstr>Архитектура компьютера IBM (принцип открытой архитектуры)</vt:lpstr>
      <vt:lpstr>Презентация PowerPoint</vt:lpstr>
      <vt:lpstr>модульный принцип</vt:lpstr>
      <vt:lpstr>модульный принцип</vt:lpstr>
      <vt:lpstr>Модульный принцип</vt:lpstr>
      <vt:lpstr>Системная шина</vt:lpstr>
      <vt:lpstr>Магистраль (шина)</vt:lpstr>
      <vt:lpstr>Презентация PowerPoint</vt:lpstr>
      <vt:lpstr>прерывания</vt:lpstr>
      <vt:lpstr>Порядок действий при прерывании</vt:lpstr>
      <vt:lpstr>Порядок действий при прерывании</vt:lpstr>
      <vt:lpstr>Системная (материнская) плата </vt:lpstr>
      <vt:lpstr>Презентация PowerPoint</vt:lpstr>
      <vt:lpstr>Процессор</vt:lpstr>
      <vt:lpstr>Процессор</vt:lpstr>
      <vt:lpstr>Процессор</vt:lpstr>
      <vt:lpstr>Презентация PowerPoint</vt:lpstr>
      <vt:lpstr>Виды микропроцессоров</vt:lpstr>
      <vt:lpstr>Важнейшими характеристиками процессора являются:</vt:lpstr>
      <vt:lpstr>Презентация PowerPoint</vt:lpstr>
      <vt:lpstr>Презентация PowerPoint</vt:lpstr>
      <vt:lpstr>Система, основанная на микропроцессоре</vt:lpstr>
      <vt:lpstr>Презентация PowerPoint</vt:lpstr>
      <vt:lpstr>Вопросы для самопроверки: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ЛОГИЧЕСКИЕ ОСНОВЫ ФУНКЦИОНИРОВАНИЯ ЭВМ</dc:title>
  <dc:creator>Елена</dc:creator>
  <cp:lastModifiedBy>Пользователь</cp:lastModifiedBy>
  <cp:revision>71</cp:revision>
  <dcterms:created xsi:type="dcterms:W3CDTF">2014-04-12T20:10:43Z</dcterms:created>
  <dcterms:modified xsi:type="dcterms:W3CDTF">2025-04-01T06:30:52Z</dcterms:modified>
</cp:coreProperties>
</file>