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335" r:id="rId3"/>
    <p:sldId id="349" r:id="rId4"/>
    <p:sldId id="369" r:id="rId5"/>
    <p:sldId id="370" r:id="rId6"/>
    <p:sldId id="371" r:id="rId7"/>
    <p:sldId id="372" r:id="rId8"/>
    <p:sldId id="367" r:id="rId9"/>
    <p:sldId id="373" r:id="rId10"/>
    <p:sldId id="374" r:id="rId11"/>
    <p:sldId id="375" r:id="rId12"/>
    <p:sldId id="363" r:id="rId13"/>
    <p:sldId id="376" r:id="rId14"/>
    <p:sldId id="377" r:id="rId15"/>
    <p:sldId id="366" r:id="rId16"/>
    <p:sldId id="378" r:id="rId17"/>
    <p:sldId id="379" r:id="rId18"/>
    <p:sldId id="382" r:id="rId19"/>
    <p:sldId id="36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4C6AF3-1954-46BE-B425-2F353A0CC3FD}" v="61" dt="2023-02-13T10:15:22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24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107FB-AB90-4E2F-8937-ECDCA1F615BC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A7C6B-C18D-4CF9-8874-51E6A56EF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90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6696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339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818687-3D2D-4977-A5F8-892D7CD1F58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3818687-3D2D-4977-A5F8-892D7CD1F58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818687-3D2D-4977-A5F8-892D7CD1F58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818687-3D2D-4977-A5F8-892D7CD1F58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1970" TargetMode="External"/><Relationship Id="rId13" Type="http://schemas.openxmlformats.org/officeDocument/2006/relationships/image" Target="../media/image5.png"/><Relationship Id="rId3" Type="http://schemas.openxmlformats.org/officeDocument/2006/relationships/image" Target="../media/image3.jpeg"/><Relationship Id="rId7" Type="http://schemas.openxmlformats.org/officeDocument/2006/relationships/hyperlink" Target="https://ru.wikipedia.org/wiki/1_%D0%BC%D0%B0%D1%8F" TargetMode="External"/><Relationship Id="rId12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D%D0%B5%D0%B2%D0%B0%D0%B4%D0%B0" TargetMode="External"/><Relationship Id="rId11" Type="http://schemas.openxmlformats.org/officeDocument/2006/relationships/oleObject" Target="../embeddings/oleObject1.bin"/><Relationship Id="rId5" Type="http://schemas.openxmlformats.org/officeDocument/2006/relationships/hyperlink" Target="https://ru.wikipedia.org/wiki/1888" TargetMode="External"/><Relationship Id="rId10" Type="http://schemas.openxmlformats.org/officeDocument/2006/relationships/hyperlink" Target="https://ru.wikipedia.org/wiki/%D0%AD%D0%BB%D0%B5%D0%BA%D1%82%D1%80%D0%BE%D0%BD%D0%B8%D0%BA%D0%B0" TargetMode="External"/><Relationship Id="rId4" Type="http://schemas.openxmlformats.org/officeDocument/2006/relationships/hyperlink" Target="https://ru.wikipedia.org/wiki/30_%D0%BD%D0%BE%D1%8F%D0%B1%D1%80%D1%8F" TargetMode="External"/><Relationship Id="rId9" Type="http://schemas.openxmlformats.org/officeDocument/2006/relationships/hyperlink" Target="https://ru.wikipedia.org/wiki/%D0%9D%D1%8C%D1%8E-%D0%94%D0%B6%D0%B5%D1%80%D1%81%D0%B8" TargetMode="External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Теоретические основы школьного курса информатики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Понятие энтропии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8" y="357166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dirty="0">
                <a:solidFill>
                  <a:srgbClr val="0070C0"/>
                </a:solidFill>
                <a:latin typeface="Monotype Corsiva" pitchFamily="66" charset="0"/>
              </a:rPr>
              <a:t>Лекция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угадывании целого числа в диапазоне от 1 до N было получено 6 бит информации. Чему равно N? </a:t>
            </a:r>
          </a:p>
          <a:p>
            <a:endParaRPr lang="ru-RU" dirty="0"/>
          </a:p>
          <a:p>
            <a:pPr marL="109728" indent="0">
              <a:buNone/>
            </a:pPr>
            <a:r>
              <a:rPr lang="ru-RU" dirty="0"/>
              <a:t> </a:t>
            </a:r>
          </a:p>
          <a:p>
            <a:r>
              <a:rPr lang="ru-RU" dirty="0"/>
              <a:t>В корзине лежат 16 шаров разного цвета. Сколько информации несёт сообщение о том, что из корзины достали красный шар?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Легкие задачи: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192" y="2580016"/>
            <a:ext cx="1005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N=64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4128" y="4725144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Ответ: 4 бита</a:t>
            </a:r>
          </a:p>
        </p:txBody>
      </p:sp>
      <p:sp>
        <p:nvSpPr>
          <p:cNvPr id="6" name="AutoShape 2" descr="https://euc-powerpoint.officeapps.live.com/pods/GetClipboardImage.ashx?Id=e4d8d9db-51c9-4514-b051-89a8654db89c&amp;DC=GEU6&amp;pkey=1871d9ff-cec2-4050-86e0-c447d65365df&amp;wdwaccluster=GEU6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https://euc-powerpoint.officeapps.live.com/pods/GetClipboardImage.ashx?Id=e4d8d9db-51c9-4514-b051-89a8654db89c&amp;DC=GEU6&amp;pkey=1871d9ff-cec2-4050-86e0-c447d65365df&amp;wdwaccluster=GEU6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86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41844" y="388678"/>
            <a:ext cx="538377" cy="687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803" b="1" i="1" baseline="3000" dirty="0">
                <a:solidFill>
                  <a:srgbClr val="FFFFFF"/>
                </a:solidFill>
                <a:cs typeface="Calibri"/>
              </a:rPr>
              <a:t>6</a:t>
            </a:r>
            <a:endParaRPr lang="ru-RU" sz="1088" baseline="3000" dirty="0"/>
          </a:p>
        </p:txBody>
      </p:sp>
      <p:sp>
        <p:nvSpPr>
          <p:cNvPr id="25" name="object 245"/>
          <p:cNvSpPr txBox="1"/>
          <p:nvPr/>
        </p:nvSpPr>
        <p:spPr>
          <a:xfrm>
            <a:off x="2591184" y="1310860"/>
            <a:ext cx="6419610" cy="230832"/>
          </a:xfrm>
          <a:prstGeom prst="rect">
            <a:avLst/>
          </a:prstGeom>
          <a:solidFill>
            <a:srgbClr val="00556D"/>
          </a:solidFill>
        </p:spPr>
        <p:txBody>
          <a:bodyPr vert="horz" wrap="square" lIns="0" tIns="0" rIns="0" bIns="0" rtlCol="0" anchor="ctr">
            <a:spAutoFit/>
          </a:bodyPr>
          <a:lstStyle/>
          <a:p>
            <a:pPr marL="615707" marR="1075185">
              <a:lnSpc>
                <a:spcPts val="1814"/>
              </a:lnSpc>
              <a:tabLst>
                <a:tab pos="1734652" algn="l"/>
                <a:tab pos="3722650" algn="l"/>
              </a:tabLst>
            </a:pPr>
            <a:r>
              <a:rPr lang="ru-RU" sz="1814" b="1" dirty="0">
                <a:solidFill>
                  <a:srgbClr val="FFFFFF"/>
                </a:solidFill>
                <a:cs typeface="Myriad Pro"/>
              </a:rPr>
              <a:t>Мера Шеннона</a:t>
            </a:r>
            <a:endParaRPr sz="1814" dirty="0">
              <a:cs typeface="Myriad Pro"/>
            </a:endParaRPr>
          </a:p>
        </p:txBody>
      </p:sp>
      <p:sp>
        <p:nvSpPr>
          <p:cNvPr id="14" name="object 5"/>
          <p:cNvSpPr txBox="1"/>
          <p:nvPr/>
        </p:nvSpPr>
        <p:spPr>
          <a:xfrm>
            <a:off x="353607" y="187697"/>
            <a:ext cx="8832056" cy="1004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77">
              <a:tabLst>
                <a:tab pos="703995" algn="l"/>
              </a:tabLst>
            </a:pPr>
            <a:r>
              <a:rPr lang="ru-RU" sz="3264" spc="-121" dirty="0">
                <a:solidFill>
                  <a:srgbClr val="004561"/>
                </a:solidFill>
                <a:cs typeface="Myriad Pro Light"/>
              </a:rPr>
              <a:t>СТАТИСТИЧЕСКИЙ ПОДХОД К ОПРЕДЕЛЕНИЮ КОЛИЧЕСТВА ИНФОРМАЦИИ</a:t>
            </a:r>
            <a:endParaRPr lang="ru-RU" sz="3627" spc="-121" dirty="0">
              <a:cs typeface="Myriad Pro Light"/>
            </a:endParaRPr>
          </a:p>
        </p:txBody>
      </p:sp>
      <p:pic>
        <p:nvPicPr>
          <p:cNvPr id="8194" name="Picture 2" descr="Shann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09" y="1308359"/>
            <a:ext cx="1600776" cy="220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9498" y="3598164"/>
            <a:ext cx="1603324" cy="259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88" b="1" dirty="0">
                <a:solidFill>
                  <a:srgbClr val="252525"/>
                </a:solidFill>
                <a:latin typeface="Arial" panose="020B0604020202020204" pitchFamily="34" charset="0"/>
              </a:rPr>
              <a:t>Клод </a:t>
            </a:r>
            <a:r>
              <a:rPr lang="ru-RU" sz="1088" b="1" dirty="0" err="1">
                <a:solidFill>
                  <a:srgbClr val="252525"/>
                </a:solidFill>
                <a:latin typeface="Arial" panose="020B0604020202020204" pitchFamily="34" charset="0"/>
              </a:rPr>
              <a:t>Э́лвуд</a:t>
            </a:r>
            <a:r>
              <a:rPr lang="ru-RU" sz="1088" b="1" dirty="0">
                <a:solidFill>
                  <a:srgbClr val="252525"/>
                </a:solidFill>
                <a:latin typeface="Arial" panose="020B0604020202020204" pitchFamily="34" charset="0"/>
              </a:rPr>
              <a:t> </a:t>
            </a:r>
            <a:r>
              <a:rPr lang="ru-RU" sz="1088" b="1" dirty="0" err="1">
                <a:solidFill>
                  <a:srgbClr val="252525"/>
                </a:solidFill>
                <a:latin typeface="Arial" panose="020B0604020202020204" pitchFamily="34" charset="0"/>
              </a:rPr>
              <a:t>Ше́ннон</a:t>
            </a:r>
            <a:endParaRPr lang="en-US" sz="1088" dirty="0"/>
          </a:p>
        </p:txBody>
      </p:sp>
      <p:sp>
        <p:nvSpPr>
          <p:cNvPr id="4" name="Rectangle 3"/>
          <p:cNvSpPr/>
          <p:nvPr/>
        </p:nvSpPr>
        <p:spPr>
          <a:xfrm>
            <a:off x="276392" y="3825276"/>
            <a:ext cx="1623810" cy="1096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88" dirty="0"/>
              <a:t>30 </a:t>
            </a:r>
            <a:r>
              <a:rPr lang="en-US" sz="1088" dirty="0" err="1"/>
              <a:t>апреля</a:t>
            </a:r>
            <a:r>
              <a:rPr lang="en-US" sz="1088" dirty="0"/>
              <a:t> 1916 </a:t>
            </a:r>
            <a:r>
              <a:rPr lang="en-US" sz="1088" dirty="0" err="1"/>
              <a:t>Мичиган</a:t>
            </a:r>
            <a:r>
              <a:rPr lang="en-US" sz="1088" dirty="0"/>
              <a:t>, США — 24 </a:t>
            </a:r>
            <a:r>
              <a:rPr lang="en-US" sz="1088" dirty="0" err="1"/>
              <a:t>февраля</a:t>
            </a:r>
            <a:r>
              <a:rPr lang="en-US" sz="1088" dirty="0"/>
              <a:t> 2001, </a:t>
            </a:r>
            <a:r>
              <a:rPr lang="en-US" sz="1088" dirty="0" err="1"/>
              <a:t>Медфорд</a:t>
            </a:r>
            <a:r>
              <a:rPr lang="en-US" sz="1088" dirty="0"/>
              <a:t>, </a:t>
            </a:r>
            <a:r>
              <a:rPr lang="en-US" sz="1088" dirty="0" err="1"/>
              <a:t>Массачусетс</a:t>
            </a:r>
            <a:r>
              <a:rPr lang="en-US" sz="1088" dirty="0"/>
              <a:t>, США) — </a:t>
            </a:r>
            <a:r>
              <a:rPr lang="en-US" sz="1088" dirty="0" err="1"/>
              <a:t>американский</a:t>
            </a:r>
            <a:r>
              <a:rPr lang="en-US" sz="1088" dirty="0"/>
              <a:t> </a:t>
            </a:r>
            <a:r>
              <a:rPr lang="en-US" sz="1088" dirty="0" err="1"/>
              <a:t>инженер</a:t>
            </a:r>
            <a:r>
              <a:rPr lang="en-US" sz="1088" dirty="0"/>
              <a:t> и </a:t>
            </a:r>
            <a:r>
              <a:rPr lang="en-US" sz="1088" dirty="0" err="1"/>
              <a:t>математик</a:t>
            </a:r>
            <a:endParaRPr lang="en-US" sz="1088" dirty="0"/>
          </a:p>
        </p:txBody>
      </p:sp>
      <p:sp>
        <p:nvSpPr>
          <p:cNvPr id="10" name="Rectangle 9"/>
          <p:cNvSpPr/>
          <p:nvPr/>
        </p:nvSpPr>
        <p:spPr>
          <a:xfrm>
            <a:off x="2591184" y="1710879"/>
            <a:ext cx="6419610" cy="762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76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Мера Хартли не отражает вероятностный характер сообщений. Эту задачу решил в 1946 г. К. Шеннон.</a:t>
            </a:r>
            <a:endParaRPr lang="en-US" sz="2176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85121"/>
            <a:ext cx="111702" cy="22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5279" tIns="27639" rIns="55279" bIns="2763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088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85121"/>
            <a:ext cx="111702" cy="22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5279" tIns="27639" rIns="55279" bIns="2763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088"/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0" y="85121"/>
            <a:ext cx="111702" cy="22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5279" tIns="27639" rIns="55279" bIns="2763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088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85121"/>
            <a:ext cx="111702" cy="22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5279" tIns="27639" rIns="55279" bIns="2763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088"/>
          </a:p>
        </p:txBody>
      </p:sp>
      <p:sp>
        <p:nvSpPr>
          <p:cNvPr id="5" name="TextBox 4"/>
          <p:cNvSpPr txBox="1"/>
          <p:nvPr/>
        </p:nvSpPr>
        <p:spPr>
          <a:xfrm>
            <a:off x="2591184" y="2472882"/>
            <a:ext cx="6301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К. Шеннон предложил связать количество информации, которое несёт в себе некоторое сообщение, с вероятностью получения этого сообщения.</a:t>
            </a:r>
          </a:p>
        </p:txBody>
      </p:sp>
      <p:graphicFrame>
        <p:nvGraphicFramePr>
          <p:cNvPr id="3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480942"/>
              </p:ext>
            </p:extLst>
          </p:nvPr>
        </p:nvGraphicFramePr>
        <p:xfrm>
          <a:off x="2195736" y="4373695"/>
          <a:ext cx="244792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850531" imgH="215806" progId="Equation.3">
                  <p:embed/>
                </p:oleObj>
              </mc:Choice>
              <mc:Fallback>
                <p:oleObj name="Формула" r:id="rId4" imgW="850531" imgH="215806" progId="Equation.3">
                  <p:embed/>
                  <p:pic>
                    <p:nvPicPr>
                      <p:cNvPr id="3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373695"/>
                        <a:ext cx="2447925" cy="62071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379498" y="5253268"/>
            <a:ext cx="4679950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i="1" dirty="0">
                <a:latin typeface="Times New Roman" panose="02020603050405020304" pitchFamily="18" charset="0"/>
              </a:rPr>
              <a:t>p</a:t>
            </a:r>
            <a:r>
              <a:rPr lang="ru-RU" altLang="ru-RU" sz="2400" dirty="0"/>
              <a:t> – вероятность события</a:t>
            </a:r>
            <a:endParaRPr lang="ru-RU" altLang="ru-RU" sz="2400" i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ru-RU" sz="2400" i="1" dirty="0" err="1">
                <a:latin typeface="Times New Roman" panose="02020603050405020304" pitchFamily="18" charset="0"/>
              </a:rPr>
              <a:t>i</a:t>
            </a:r>
            <a:r>
              <a:rPr lang="en-US" altLang="ru-RU" sz="2400" i="1" dirty="0">
                <a:latin typeface="Times New Roman" panose="02020603050405020304" pitchFamily="18" charset="0"/>
              </a:rPr>
              <a:t> – </a:t>
            </a:r>
            <a:r>
              <a:rPr lang="ru-RU" altLang="ru-RU" sz="2400" dirty="0"/>
              <a:t>количество информации в сообщении о данном событии</a:t>
            </a:r>
          </a:p>
        </p:txBody>
      </p:sp>
      <p:graphicFrame>
        <p:nvGraphicFramePr>
          <p:cNvPr id="3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600551"/>
              </p:ext>
            </p:extLst>
          </p:nvPr>
        </p:nvGraphicFramePr>
        <p:xfrm>
          <a:off x="5775166" y="4085930"/>
          <a:ext cx="2878137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1104900" imgH="431800" progId="Equation.3">
                  <p:embed/>
                </p:oleObj>
              </mc:Choice>
              <mc:Fallback>
                <p:oleObj name="Формула" r:id="rId6" imgW="1104900" imgH="431800" progId="Equation.3">
                  <p:embed/>
                  <p:pic>
                    <p:nvPicPr>
                      <p:cNvPr id="3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5166" y="4085930"/>
                        <a:ext cx="2878137" cy="11239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5717483" y="5943210"/>
            <a:ext cx="2736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dirty="0">
                <a:solidFill>
                  <a:schemeClr val="tx2"/>
                </a:solidFill>
              </a:rPr>
              <a:t>Формула Шеннона</a:t>
            </a:r>
          </a:p>
        </p:txBody>
      </p:sp>
    </p:spTree>
    <p:extLst>
      <p:ext uri="{BB962C8B-B14F-4D97-AF65-F5344CB8AC3E}">
        <p14:creationId xmlns:p14="http://schemas.microsoft.com/office/powerpoint/2010/main" val="224729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i="1" dirty="0"/>
              <a:t>Определить количество информации, содержащейся в сообщении о результате сдачи экзамена по информатике для студента-хорошиста и нерадивого студента. 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b="1" dirty="0"/>
              <a:t>Для студента-хорошиста:  </a:t>
            </a:r>
          </a:p>
          <a:p>
            <a:pPr marL="109728" indent="0">
              <a:buNone/>
            </a:pPr>
            <a:r>
              <a:rPr lang="ru-RU" dirty="0"/>
              <a:t>значения вероятностей всех исходов могут быть, например, такими: </a:t>
            </a:r>
            <a:r>
              <a:rPr lang="ru-RU" i="1" dirty="0"/>
              <a:t>p</a:t>
            </a:r>
            <a:r>
              <a:rPr lang="ru-RU" dirty="0"/>
              <a:t>(5) = 0,5; </a:t>
            </a:r>
            <a:r>
              <a:rPr lang="ru-RU" i="1" dirty="0"/>
              <a:t>p</a:t>
            </a:r>
            <a:r>
              <a:rPr lang="ru-RU" dirty="0"/>
              <a:t>(4) = 0,3; </a:t>
            </a:r>
            <a:r>
              <a:rPr lang="ru-RU" i="1" dirty="0"/>
              <a:t>p</a:t>
            </a:r>
            <a:r>
              <a:rPr lang="ru-RU" dirty="0"/>
              <a:t>(3) = 0,1; </a:t>
            </a:r>
            <a:r>
              <a:rPr lang="ru-RU" i="1" dirty="0"/>
              <a:t>p</a:t>
            </a:r>
            <a:r>
              <a:rPr lang="ru-RU" dirty="0"/>
              <a:t>(2) = 0,1. </a:t>
            </a:r>
          </a:p>
          <a:p>
            <a:pPr marL="109728" indent="0">
              <a:buNone/>
            </a:pPr>
            <a:r>
              <a:rPr lang="ru-RU" dirty="0"/>
              <a:t>Для нерадивого студента: </a:t>
            </a:r>
          </a:p>
          <a:p>
            <a:pPr marL="109728" indent="0">
              <a:buNone/>
            </a:pPr>
            <a:r>
              <a:rPr lang="ru-RU" dirty="0"/>
              <a:t>возможные исходы сдачи экзамена: </a:t>
            </a:r>
            <a:r>
              <a:rPr lang="ru-RU" i="1" dirty="0"/>
              <a:t>p</a:t>
            </a:r>
            <a:r>
              <a:rPr lang="ru-RU" dirty="0"/>
              <a:t>(5) = 0,1; </a:t>
            </a:r>
            <a:r>
              <a:rPr lang="ru-RU" i="1" dirty="0"/>
              <a:t>p</a:t>
            </a:r>
            <a:r>
              <a:rPr lang="ru-RU" dirty="0"/>
              <a:t>(4) = 0,2; </a:t>
            </a:r>
            <a:r>
              <a:rPr lang="ru-RU" i="1" dirty="0"/>
              <a:t>p</a:t>
            </a:r>
            <a:r>
              <a:rPr lang="ru-RU" dirty="0"/>
              <a:t>(3) = 0,4; </a:t>
            </a:r>
            <a:r>
              <a:rPr lang="ru-RU" i="1" dirty="0"/>
              <a:t>p</a:t>
            </a:r>
            <a:r>
              <a:rPr lang="ru-RU" dirty="0"/>
              <a:t>(2) = 0,3.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5</a:t>
            </a:r>
          </a:p>
        </p:txBody>
      </p:sp>
    </p:spTree>
    <p:extLst>
      <p:ext uri="{BB962C8B-B14F-4D97-AF65-F5344CB8AC3E}">
        <p14:creationId xmlns:p14="http://schemas.microsoft.com/office/powerpoint/2010/main" val="3735611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Пусть </a:t>
            </a:r>
            <a:r>
              <a:rPr lang="en-US" dirty="0" err="1"/>
              <a:t>i</a:t>
            </a:r>
            <a:r>
              <a:rPr lang="ru-RU" dirty="0"/>
              <a:t>(j) – количество информации в сообщении о получении оценки j. </a:t>
            </a:r>
          </a:p>
          <a:p>
            <a:pPr marL="109728" indent="0">
              <a:buNone/>
            </a:pPr>
            <a:r>
              <a:rPr lang="ru-RU" dirty="0"/>
              <a:t>В соответствии с формулой Шеннона имеем: </a:t>
            </a:r>
          </a:p>
          <a:p>
            <a:pPr marL="109728" indent="0">
              <a:buNone/>
            </a:pPr>
            <a:r>
              <a:rPr lang="en-US" dirty="0" err="1"/>
              <a:t>i</a:t>
            </a:r>
            <a:r>
              <a:rPr lang="ru-RU" dirty="0"/>
              <a:t>(5) =-log</a:t>
            </a:r>
            <a:r>
              <a:rPr lang="ru-RU" baseline="-25000" dirty="0"/>
              <a:t>2</a:t>
            </a:r>
            <a:r>
              <a:rPr lang="ru-RU" dirty="0"/>
              <a:t>0,5=1, </a:t>
            </a:r>
          </a:p>
          <a:p>
            <a:pPr marL="109728" indent="0">
              <a:buNone/>
            </a:pPr>
            <a:r>
              <a:rPr lang="en-US" dirty="0" err="1"/>
              <a:t>i</a:t>
            </a:r>
            <a:r>
              <a:rPr lang="ru-RU" dirty="0"/>
              <a:t>(4) =-log</a:t>
            </a:r>
            <a:r>
              <a:rPr lang="ru-RU" baseline="-25000" dirty="0"/>
              <a:t>2</a:t>
            </a:r>
            <a:r>
              <a:rPr lang="ru-RU" dirty="0"/>
              <a:t>0,3 = 1,74, </a:t>
            </a:r>
          </a:p>
          <a:p>
            <a:pPr marL="109728" indent="0">
              <a:buNone/>
            </a:pPr>
            <a:r>
              <a:rPr lang="en-US" dirty="0" err="1"/>
              <a:t>i</a:t>
            </a:r>
            <a:r>
              <a:rPr lang="ru-RU" dirty="0"/>
              <a:t>(3) =-log</a:t>
            </a:r>
            <a:r>
              <a:rPr lang="ru-RU" baseline="-25000" dirty="0"/>
              <a:t>2</a:t>
            </a:r>
            <a:r>
              <a:rPr lang="ru-RU" dirty="0"/>
              <a:t>0,1= 3,32, </a:t>
            </a:r>
          </a:p>
          <a:p>
            <a:pPr marL="109728" indent="0">
              <a:buNone/>
            </a:pPr>
            <a:r>
              <a:rPr lang="en-US" dirty="0" err="1"/>
              <a:t>i</a:t>
            </a:r>
            <a:r>
              <a:rPr lang="ru-RU" dirty="0"/>
              <a:t>(2) = -log</a:t>
            </a:r>
            <a:r>
              <a:rPr lang="ru-RU" baseline="-25000" dirty="0"/>
              <a:t>2</a:t>
            </a:r>
            <a:r>
              <a:rPr lang="ru-RU" dirty="0"/>
              <a:t>0,1 = 3,32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5</a:t>
            </a:r>
          </a:p>
        </p:txBody>
      </p:sp>
    </p:spTree>
    <p:extLst>
      <p:ext uri="{BB962C8B-B14F-4D97-AF65-F5344CB8AC3E}">
        <p14:creationId xmlns:p14="http://schemas.microsoft.com/office/powerpoint/2010/main" val="361431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Для нерадивого студента:</a:t>
            </a:r>
          </a:p>
          <a:p>
            <a:pPr marL="109728" indent="0">
              <a:buNone/>
            </a:pPr>
            <a:r>
              <a:rPr lang="en-US" dirty="0" err="1"/>
              <a:t>i</a:t>
            </a:r>
            <a:r>
              <a:rPr lang="ru-RU" dirty="0"/>
              <a:t>(5) =-log</a:t>
            </a:r>
            <a:r>
              <a:rPr lang="ru-RU" baseline="-25000" dirty="0"/>
              <a:t>2</a:t>
            </a:r>
            <a:r>
              <a:rPr lang="ru-RU" dirty="0"/>
              <a:t>0,1=3,32, </a:t>
            </a:r>
          </a:p>
          <a:p>
            <a:pPr marL="109728" indent="0">
              <a:buNone/>
            </a:pPr>
            <a:r>
              <a:rPr lang="en-US" dirty="0" err="1"/>
              <a:t>i</a:t>
            </a:r>
            <a:r>
              <a:rPr lang="ru-RU" dirty="0"/>
              <a:t>(4) =-log</a:t>
            </a:r>
            <a:r>
              <a:rPr lang="ru-RU" baseline="-25000" dirty="0"/>
              <a:t>2</a:t>
            </a:r>
            <a:r>
              <a:rPr lang="ru-RU" dirty="0"/>
              <a:t>0,2 = 2,32, </a:t>
            </a:r>
          </a:p>
          <a:p>
            <a:pPr marL="109728" indent="0">
              <a:buNone/>
            </a:pPr>
            <a:r>
              <a:rPr lang="en-US" dirty="0" err="1"/>
              <a:t>i</a:t>
            </a:r>
            <a:r>
              <a:rPr lang="ru-RU" dirty="0"/>
              <a:t>(3) =-log</a:t>
            </a:r>
            <a:r>
              <a:rPr lang="ru-RU" baseline="-25000" dirty="0"/>
              <a:t>2</a:t>
            </a:r>
            <a:r>
              <a:rPr lang="ru-RU" dirty="0"/>
              <a:t>0,4= 1,32, </a:t>
            </a:r>
          </a:p>
          <a:p>
            <a:pPr marL="109728" indent="0">
              <a:buNone/>
            </a:pPr>
            <a:r>
              <a:rPr lang="en-US" dirty="0" err="1"/>
              <a:t>i</a:t>
            </a:r>
            <a:r>
              <a:rPr lang="ru-RU" dirty="0"/>
              <a:t>(2) = -log</a:t>
            </a:r>
            <a:r>
              <a:rPr lang="ru-RU" baseline="-25000" dirty="0"/>
              <a:t>2</a:t>
            </a:r>
            <a:r>
              <a:rPr lang="ru-RU" dirty="0"/>
              <a:t>0,3 = 1,74</a:t>
            </a:r>
          </a:p>
          <a:p>
            <a:pPr marL="109728" indent="0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Таким образом, количество получаемой с сообщением информации тем больше, чем </a:t>
            </a:r>
            <a:r>
              <a:rPr lang="ru-RU" b="1" dirty="0" err="1">
                <a:solidFill>
                  <a:srgbClr val="0070C0"/>
                </a:solidFill>
              </a:rPr>
              <a:t>неожиданнее</a:t>
            </a:r>
            <a:r>
              <a:rPr lang="ru-RU" b="1" dirty="0">
                <a:solidFill>
                  <a:srgbClr val="0070C0"/>
                </a:solidFill>
              </a:rPr>
              <a:t> данное сообщение.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5</a:t>
            </a:r>
          </a:p>
        </p:txBody>
      </p:sp>
    </p:spTree>
    <p:extLst>
      <p:ext uri="{BB962C8B-B14F-4D97-AF65-F5344CB8AC3E}">
        <p14:creationId xmlns:p14="http://schemas.microsoft.com/office/powerpoint/2010/main" val="928409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i="1" dirty="0"/>
              <a:t>Определить количество информации, получаемое студентом-хорошистом и нерадивым студентом по всем результатам сдачи экзамена. 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/>
              <a:t>В соответствии с формулой Шеннона имеем: </a:t>
            </a:r>
          </a:p>
          <a:p>
            <a:pPr marL="109728" indent="0">
              <a:buNone/>
            </a:pPr>
            <a:r>
              <a:rPr lang="ru-RU" i="1" dirty="0"/>
              <a:t>I </a:t>
            </a:r>
            <a:r>
              <a:rPr lang="ru-RU" dirty="0"/>
              <a:t>= - (0,5⋅log</a:t>
            </a:r>
            <a:r>
              <a:rPr lang="ru-RU" baseline="-25000" dirty="0"/>
              <a:t>2</a:t>
            </a:r>
            <a:r>
              <a:rPr lang="ru-RU" dirty="0"/>
              <a:t>0,5 + 0,3⋅log</a:t>
            </a:r>
            <a:r>
              <a:rPr lang="ru-RU" baseline="-25000" dirty="0"/>
              <a:t>2</a:t>
            </a:r>
            <a:r>
              <a:rPr lang="ru-RU" dirty="0"/>
              <a:t>0,3 + 0,1⋅log</a:t>
            </a:r>
            <a:r>
              <a:rPr lang="ru-RU" baseline="-25000" dirty="0"/>
              <a:t>2</a:t>
            </a:r>
            <a:r>
              <a:rPr lang="ru-RU" dirty="0"/>
              <a:t>0,1 + 0,1⋅log</a:t>
            </a:r>
            <a:r>
              <a:rPr lang="ru-RU" baseline="-25000" dirty="0"/>
              <a:t>2</a:t>
            </a:r>
            <a:r>
              <a:rPr lang="ru-RU" dirty="0"/>
              <a:t>0,1) = 1,67. </a:t>
            </a:r>
          </a:p>
          <a:p>
            <a:pPr marL="109728" indent="0">
              <a:buNone/>
            </a:pPr>
            <a:r>
              <a:rPr lang="ru-RU" i="1" dirty="0"/>
              <a:t>I </a:t>
            </a:r>
            <a:r>
              <a:rPr lang="ru-RU" dirty="0"/>
              <a:t>= - (0,1⋅log</a:t>
            </a:r>
            <a:r>
              <a:rPr lang="ru-RU" baseline="-25000" dirty="0"/>
              <a:t>2</a:t>
            </a:r>
            <a:r>
              <a:rPr lang="ru-RU" dirty="0"/>
              <a:t>0,1 + 0,2⋅log</a:t>
            </a:r>
            <a:r>
              <a:rPr lang="ru-RU" baseline="-25000" dirty="0"/>
              <a:t>2</a:t>
            </a:r>
            <a:r>
              <a:rPr lang="ru-RU" dirty="0"/>
              <a:t>0,2 + 0,4⋅log</a:t>
            </a:r>
            <a:r>
              <a:rPr lang="ru-RU" baseline="-25000" dirty="0"/>
              <a:t>2</a:t>
            </a:r>
            <a:r>
              <a:rPr lang="ru-RU" dirty="0"/>
              <a:t>0,4 + 0,3⋅log</a:t>
            </a:r>
            <a:r>
              <a:rPr lang="ru-RU" baseline="-25000" dirty="0"/>
              <a:t>2</a:t>
            </a:r>
            <a:r>
              <a:rPr lang="ru-RU" dirty="0"/>
              <a:t>0,3) = 1,73. </a:t>
            </a:r>
          </a:p>
          <a:p>
            <a:pPr marL="109728" indent="0" algn="ctr">
              <a:buNone/>
            </a:pPr>
            <a:r>
              <a:rPr lang="ru-RU" dirty="0">
                <a:solidFill>
                  <a:srgbClr val="0070C0"/>
                </a:solidFill>
              </a:rPr>
              <a:t>Большее количество информации, получаемое во втором случае, объясняется большей непредсказуемостью результатов: в самом деле, у хорошиста два исхода равновероятны.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6</a:t>
            </a:r>
          </a:p>
        </p:txBody>
      </p:sp>
    </p:spTree>
    <p:extLst>
      <p:ext uri="{BB962C8B-B14F-4D97-AF65-F5344CB8AC3E}">
        <p14:creationId xmlns:p14="http://schemas.microsoft.com/office/powerpoint/2010/main" val="830615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307712"/>
          </a:xfrm>
        </p:spPr>
        <p:txBody>
          <a:bodyPr/>
          <a:lstStyle/>
          <a:p>
            <a:pPr marL="109728" indent="0">
              <a:buNone/>
            </a:pPr>
            <a:r>
              <a:rPr lang="ru-RU" dirty="0"/>
              <a:t>Рассчитать количество информации, получаемое при бросании несимметричной четырехгранной пирамидки, если вероятности отдельных событий: 1/2, 1/4, 1/8, 1/8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9712" y="3789041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Ответ: 1,</a:t>
            </a:r>
            <a:r>
              <a:rPr lang="en-US" sz="2400" dirty="0">
                <a:solidFill>
                  <a:srgbClr val="0070C0"/>
                </a:solidFill>
              </a:rPr>
              <a:t>75</a:t>
            </a:r>
            <a:r>
              <a:rPr lang="ru-RU" sz="2400" dirty="0">
                <a:solidFill>
                  <a:srgbClr val="0070C0"/>
                </a:solidFill>
              </a:rPr>
              <a:t> бит</a:t>
            </a:r>
          </a:p>
        </p:txBody>
      </p:sp>
    </p:spTree>
    <p:extLst>
      <p:ext uri="{BB962C8B-B14F-4D97-AF65-F5344CB8AC3E}">
        <p14:creationId xmlns:p14="http://schemas.microsoft.com/office/powerpoint/2010/main" val="180579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spcBef>
                <a:spcPct val="20000"/>
              </a:spcBef>
              <a:buAutoNum type="arabicPeriod"/>
            </a:pPr>
            <a:r>
              <a:rPr lang="ru-RU" altLang="ru-RU" sz="2800" dirty="0"/>
              <a:t>В классе 30 человек. За контрольную работу по математике получено </a:t>
            </a:r>
            <a:r>
              <a:rPr lang="en-US" altLang="ru-RU" sz="2800" dirty="0"/>
              <a:t>6</a:t>
            </a:r>
            <a:r>
              <a:rPr lang="ru-RU" altLang="ru-RU" sz="2800" dirty="0"/>
              <a:t> пятерок, </a:t>
            </a:r>
            <a:r>
              <a:rPr lang="en-US" altLang="ru-RU" sz="2800" dirty="0"/>
              <a:t>15</a:t>
            </a:r>
            <a:r>
              <a:rPr lang="ru-RU" altLang="ru-RU" sz="2800" dirty="0"/>
              <a:t> четверок, 8 троек и 1 двойка. Какое количество информации в сообщении о том, что Андреев получил пятерку?</a:t>
            </a:r>
          </a:p>
          <a:p>
            <a:pPr marL="624078" indent="-514350">
              <a:spcBef>
                <a:spcPct val="20000"/>
              </a:spcBef>
              <a:buAutoNum type="arabicPeriod"/>
            </a:pPr>
            <a:r>
              <a:rPr lang="ru-RU" altLang="ru-RU" sz="2800" dirty="0"/>
              <a:t>В корзине лежат 20 шаров. Из них 10 черных, 5 белых, 4 желтых и 1 красный. Сколько информации несет сообщение о том, что достали красный шар?</a:t>
            </a:r>
          </a:p>
          <a:p>
            <a:pPr marL="109728" indent="0">
              <a:spcBef>
                <a:spcPct val="20000"/>
              </a:spcBef>
              <a:buNone/>
            </a:pPr>
            <a:endParaRPr lang="ru-RU" altLang="ru-RU" sz="2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Задания для самостоятельного решения: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5976" y="328264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Ответ: </a:t>
            </a:r>
            <a:r>
              <a:rPr lang="en-US" sz="2400" dirty="0">
                <a:solidFill>
                  <a:schemeClr val="bg1"/>
                </a:solidFill>
              </a:rPr>
              <a:t>2,31 </a:t>
            </a:r>
            <a:r>
              <a:rPr lang="ru-RU" sz="2400" dirty="0">
                <a:solidFill>
                  <a:schemeClr val="bg1"/>
                </a:solidFill>
              </a:rPr>
              <a:t>бит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27984" y="566113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Ответ: </a:t>
            </a:r>
            <a:r>
              <a:rPr lang="en-US" sz="2400" dirty="0">
                <a:solidFill>
                  <a:schemeClr val="bg1"/>
                </a:solidFill>
              </a:rPr>
              <a:t>4,32 </a:t>
            </a:r>
            <a:r>
              <a:rPr lang="ru-RU" sz="2400" dirty="0">
                <a:solidFill>
                  <a:schemeClr val="bg1"/>
                </a:solidFill>
              </a:rPr>
              <a:t>бит</a:t>
            </a:r>
          </a:p>
        </p:txBody>
      </p:sp>
    </p:spTree>
    <p:extLst>
      <p:ext uri="{BB962C8B-B14F-4D97-AF65-F5344CB8AC3E}">
        <p14:creationId xmlns:p14="http://schemas.microsoft.com/office/powerpoint/2010/main" val="262785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altLang="ru-RU" dirty="0"/>
              <a:t>3. В озере обитает:</a:t>
            </a:r>
          </a:p>
          <a:p>
            <a:pPr marL="1077913" indent="358775">
              <a:tabLst>
                <a:tab pos="1611313" algn="l"/>
              </a:tabLst>
            </a:pPr>
            <a:r>
              <a:rPr lang="ru-RU" altLang="ru-RU" dirty="0"/>
              <a:t>12500 окуней,</a:t>
            </a:r>
          </a:p>
          <a:p>
            <a:pPr marL="1077913" indent="358775">
              <a:tabLst>
                <a:tab pos="1611313" algn="l"/>
              </a:tabLst>
            </a:pPr>
            <a:r>
              <a:rPr lang="ru-RU" altLang="ru-RU" dirty="0"/>
              <a:t>25000 пескарей,</a:t>
            </a:r>
          </a:p>
          <a:p>
            <a:pPr marL="1077913" indent="358775">
              <a:tabLst>
                <a:tab pos="1611313" algn="l"/>
              </a:tabLst>
            </a:pPr>
            <a:r>
              <a:rPr lang="ru-RU" altLang="ru-RU" dirty="0"/>
              <a:t>6250 карасей,</a:t>
            </a:r>
          </a:p>
          <a:p>
            <a:pPr marL="1077913" indent="358775">
              <a:tabLst>
                <a:tab pos="1611313" algn="l"/>
              </a:tabLst>
            </a:pPr>
            <a:r>
              <a:rPr lang="ru-RU" altLang="ru-RU" dirty="0"/>
              <a:t>6250 щук.</a:t>
            </a:r>
          </a:p>
          <a:p>
            <a:pPr>
              <a:buFontTx/>
              <a:buNone/>
            </a:pPr>
            <a:r>
              <a:rPr lang="ru-RU" altLang="ru-RU" dirty="0"/>
              <a:t>Сколько информации мы получим, когда поймаем какую-нибудь рыбу?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Задания для самостоятельного решения: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7984" y="501317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Ответ: </a:t>
            </a:r>
            <a:r>
              <a:rPr lang="en-US" sz="2400" dirty="0">
                <a:solidFill>
                  <a:schemeClr val="bg1"/>
                </a:solidFill>
              </a:rPr>
              <a:t>1,75 </a:t>
            </a:r>
            <a:r>
              <a:rPr lang="ru-RU" sz="2400" dirty="0">
                <a:solidFill>
                  <a:schemeClr val="bg1"/>
                </a:solidFill>
              </a:rPr>
              <a:t>бит</a:t>
            </a:r>
          </a:p>
        </p:txBody>
      </p:sp>
    </p:spTree>
    <p:extLst>
      <p:ext uri="{BB962C8B-B14F-4D97-AF65-F5344CB8AC3E}">
        <p14:creationId xmlns:p14="http://schemas.microsoft.com/office/powerpoint/2010/main" val="61454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4. Для ремонта школы использовали красную, зеленую и коричневую краски. Израсходовали одинаковое количество банок красной</a:t>
            </a:r>
            <a:r>
              <a:rPr lang="en-US" dirty="0"/>
              <a:t> </a:t>
            </a:r>
            <a:r>
              <a:rPr lang="ru-RU" dirty="0"/>
              <a:t>и зеленой краски. Сообщение о том, что закончилась банка красной краски несет 2 бита информации. Зеленой краски израсходовали 8 банок. Сколько банок коричневой краски израсходовали на ремонт школы?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Задания для самостоятельного решения: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7984" y="501317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Ответ: 16 банок</a:t>
            </a:r>
          </a:p>
        </p:txBody>
      </p:sp>
    </p:spTree>
    <p:extLst>
      <p:ext uri="{BB962C8B-B14F-4D97-AF65-F5344CB8AC3E}">
        <p14:creationId xmlns:p14="http://schemas.microsoft.com/office/powerpoint/2010/main" val="14698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dirty="0"/>
              <a:t>Свойств информации:</a:t>
            </a:r>
          </a:p>
          <a:p>
            <a:pPr algn="just">
              <a:buNone/>
            </a:pPr>
            <a:r>
              <a:rPr lang="ru-RU" dirty="0"/>
              <a:t>1. </a:t>
            </a:r>
            <a:r>
              <a:rPr lang="en-US" i="1" dirty="0"/>
              <a:t>I</a:t>
            </a:r>
            <a:r>
              <a:rPr lang="ru-RU" dirty="0"/>
              <a:t>(</a:t>
            </a:r>
            <a:r>
              <a:rPr lang="en-US" i="1" dirty="0"/>
              <a:t>α</a:t>
            </a:r>
            <a:r>
              <a:rPr lang="ru-RU" i="1" dirty="0"/>
              <a:t>,</a:t>
            </a:r>
            <a:r>
              <a:rPr lang="en-US" i="1" dirty="0"/>
              <a:t> β</a:t>
            </a:r>
            <a:r>
              <a:rPr lang="ru-RU" dirty="0"/>
              <a:t>) </a:t>
            </a:r>
            <a:r>
              <a:rPr lang="en-US" dirty="0"/>
              <a:t>≥</a:t>
            </a:r>
            <a:r>
              <a:rPr lang="ru-RU" dirty="0"/>
              <a:t> 0, причем </a:t>
            </a:r>
            <a:r>
              <a:rPr lang="en-US" i="1" dirty="0"/>
              <a:t>I</a:t>
            </a:r>
            <a:r>
              <a:rPr lang="ru-RU" dirty="0"/>
              <a:t>(</a:t>
            </a:r>
            <a:r>
              <a:rPr lang="en-US" i="1" dirty="0"/>
              <a:t>α</a:t>
            </a:r>
            <a:r>
              <a:rPr lang="ru-RU" i="1" dirty="0"/>
              <a:t>,</a:t>
            </a:r>
            <a:r>
              <a:rPr lang="en-US" i="1" dirty="0"/>
              <a:t> β</a:t>
            </a:r>
            <a:r>
              <a:rPr lang="ru-RU" dirty="0"/>
              <a:t>) = 0 тогда и только тогда, когда опыты </a:t>
            </a:r>
            <a:r>
              <a:rPr lang="en-US" dirty="0"/>
              <a:t>α</a:t>
            </a:r>
            <a:r>
              <a:rPr lang="ru-RU" dirty="0"/>
              <a:t> и </a:t>
            </a:r>
            <a:r>
              <a:rPr lang="en-US" dirty="0"/>
              <a:t>β</a:t>
            </a:r>
            <a:r>
              <a:rPr lang="ru-RU" dirty="0"/>
              <a:t> независимы. </a:t>
            </a:r>
          </a:p>
          <a:p>
            <a:pPr algn="just">
              <a:buNone/>
            </a:pPr>
            <a:r>
              <a:rPr lang="ru-RU" dirty="0"/>
              <a:t> 2. </a:t>
            </a:r>
            <a:r>
              <a:rPr lang="en-US" i="1" dirty="0"/>
              <a:t>I</a:t>
            </a:r>
            <a:r>
              <a:rPr lang="ru-RU" dirty="0"/>
              <a:t>(</a:t>
            </a:r>
            <a:r>
              <a:rPr lang="en-US" i="1" dirty="0"/>
              <a:t>α</a:t>
            </a:r>
            <a:r>
              <a:rPr lang="ru-RU" i="1" dirty="0"/>
              <a:t>,</a:t>
            </a:r>
            <a:r>
              <a:rPr lang="en-US" i="1" dirty="0"/>
              <a:t> β</a:t>
            </a:r>
            <a:r>
              <a:rPr lang="ru-RU" dirty="0"/>
              <a:t>) = </a:t>
            </a:r>
            <a:r>
              <a:rPr lang="en-US" i="1" dirty="0"/>
              <a:t>I</a:t>
            </a:r>
            <a:r>
              <a:rPr lang="ru-RU" dirty="0"/>
              <a:t>(</a:t>
            </a:r>
            <a:r>
              <a:rPr lang="en-US" i="1" dirty="0"/>
              <a:t>α</a:t>
            </a:r>
            <a:r>
              <a:rPr lang="ru-RU" i="1" dirty="0"/>
              <a:t>,</a:t>
            </a:r>
            <a:r>
              <a:rPr lang="en-US" i="1" dirty="0"/>
              <a:t> β</a:t>
            </a:r>
            <a:r>
              <a:rPr lang="ru-RU" dirty="0"/>
              <a:t>) , т.е. информация симметрична относительно последовательности опытов.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dirty="0"/>
              <a:t>3. </a:t>
            </a:r>
            <a:r>
              <a:rPr lang="ru-RU" i="1" dirty="0"/>
              <a:t>Информация опыта равна: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ru-RU" i="1" dirty="0"/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193" y="2952526"/>
            <a:ext cx="5733653" cy="13231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91580" y="4275677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Информация опыта равна среднему значению количества информации, содержащейся во всех отдельных его исходах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4248095"/>
            <a:ext cx="8424936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45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41844" y="388678"/>
            <a:ext cx="538377" cy="687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803" b="1" i="1" baseline="3000" dirty="0">
                <a:solidFill>
                  <a:srgbClr val="FFFFFF"/>
                </a:solidFill>
                <a:cs typeface="Calibri"/>
              </a:rPr>
              <a:t>5</a:t>
            </a:r>
            <a:endParaRPr lang="ru-RU" sz="1088" baseline="3000" dirty="0"/>
          </a:p>
        </p:txBody>
      </p:sp>
      <p:sp>
        <p:nvSpPr>
          <p:cNvPr id="25" name="object 245"/>
          <p:cNvSpPr txBox="1"/>
          <p:nvPr/>
        </p:nvSpPr>
        <p:spPr>
          <a:xfrm>
            <a:off x="1547664" y="320976"/>
            <a:ext cx="5328592" cy="936000"/>
          </a:xfrm>
          <a:prstGeom prst="rect">
            <a:avLst/>
          </a:prstGeom>
          <a:solidFill>
            <a:srgbClr val="00556D"/>
          </a:solidFill>
        </p:spPr>
        <p:txBody>
          <a:bodyPr vert="horz" wrap="square" lIns="0" tIns="0" rIns="0" bIns="0" rtlCol="0" anchor="ctr">
            <a:spAutoFit/>
          </a:bodyPr>
          <a:lstStyle/>
          <a:p>
            <a:pPr marL="615707" marR="1075185">
              <a:lnSpc>
                <a:spcPts val="1814"/>
              </a:lnSpc>
              <a:tabLst>
                <a:tab pos="1734652" algn="l"/>
                <a:tab pos="3722650" algn="l"/>
              </a:tabLst>
            </a:pPr>
            <a:r>
              <a:rPr lang="ru-RU" sz="2400" b="1" dirty="0">
                <a:solidFill>
                  <a:srgbClr val="FFFFFF"/>
                </a:solidFill>
                <a:cs typeface="Myriad Pro"/>
              </a:rPr>
              <a:t>Мера Хартли</a:t>
            </a:r>
            <a:endParaRPr sz="2400" dirty="0">
              <a:cs typeface="Myriad Pro"/>
            </a:endParaRPr>
          </a:p>
        </p:txBody>
      </p:sp>
      <p:pic>
        <p:nvPicPr>
          <p:cNvPr id="9218" name="Picture 2" descr="Hartley ralph-vinton-lyon-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44" y="1378936"/>
            <a:ext cx="1750489" cy="257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1460" y="4008365"/>
            <a:ext cx="2385589" cy="3155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51" b="1" dirty="0">
                <a:solidFill>
                  <a:srgbClr val="252525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Ральф </a:t>
            </a:r>
            <a:r>
              <a:rPr lang="ru-RU" sz="1451" b="1" dirty="0" err="1">
                <a:solidFill>
                  <a:srgbClr val="252525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Винтон</a:t>
            </a:r>
            <a:r>
              <a:rPr lang="ru-RU" sz="1451" b="1" dirty="0">
                <a:solidFill>
                  <a:srgbClr val="252525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51" b="1" dirty="0" err="1">
                <a:solidFill>
                  <a:srgbClr val="252525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Лайон</a:t>
            </a:r>
            <a:r>
              <a:rPr lang="ru-RU" sz="1451" b="1" dirty="0">
                <a:solidFill>
                  <a:srgbClr val="252525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Хартли</a:t>
            </a:r>
            <a:endParaRPr lang="en-US" sz="1451" dirty="0">
              <a:latin typeface="Arial Narrow" panose="020B060602020203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4877" y="4295135"/>
            <a:ext cx="1779280" cy="929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88" dirty="0">
                <a:hlinkClick r:id="rId4" tooltip="30 ноября"/>
              </a:rPr>
              <a:t>30 ноября</a:t>
            </a:r>
            <a:r>
              <a:rPr lang="ru-RU" sz="1088" dirty="0"/>
              <a:t> </a:t>
            </a:r>
            <a:r>
              <a:rPr lang="ru-RU" sz="1088" dirty="0">
                <a:hlinkClick r:id="rId5" tooltip="1888"/>
              </a:rPr>
              <a:t>1888</a:t>
            </a:r>
            <a:r>
              <a:rPr lang="ru-RU" sz="1088" dirty="0"/>
              <a:t>, </a:t>
            </a:r>
            <a:r>
              <a:rPr lang="ru-RU" sz="1088" dirty="0" err="1"/>
              <a:t>Спрус</a:t>
            </a:r>
            <a:r>
              <a:rPr lang="ru-RU" sz="1088" dirty="0"/>
              <a:t>, </a:t>
            </a:r>
            <a:r>
              <a:rPr lang="ru-RU" sz="1088" dirty="0">
                <a:hlinkClick r:id="rId6" tooltip="Невада"/>
              </a:rPr>
              <a:t>Невада</a:t>
            </a:r>
            <a:r>
              <a:rPr lang="ru-RU" sz="1088" dirty="0"/>
              <a:t> — </a:t>
            </a:r>
            <a:r>
              <a:rPr lang="ru-RU" sz="1088" dirty="0">
                <a:hlinkClick r:id="rId7" tooltip="1 мая"/>
              </a:rPr>
              <a:t>1 мая</a:t>
            </a:r>
            <a:r>
              <a:rPr lang="ru-RU" sz="1088" dirty="0"/>
              <a:t> </a:t>
            </a:r>
            <a:r>
              <a:rPr lang="ru-RU" sz="1088" dirty="0">
                <a:hlinkClick r:id="rId8" tooltip="1970"/>
              </a:rPr>
              <a:t>1970</a:t>
            </a:r>
            <a:r>
              <a:rPr lang="ru-RU" sz="1088" dirty="0"/>
              <a:t>, </a:t>
            </a:r>
            <a:r>
              <a:rPr lang="ru-RU" sz="1088" dirty="0">
                <a:hlinkClick r:id="rId9" tooltip="Нью-Джерси"/>
              </a:rPr>
              <a:t>Нью-Джерси</a:t>
            </a:r>
            <a:r>
              <a:rPr lang="ru-RU" sz="1088" dirty="0"/>
              <a:t>) — американский учёный-</a:t>
            </a:r>
            <a:r>
              <a:rPr lang="ru-RU" sz="1088" dirty="0">
                <a:hlinkClick r:id="rId10" tooltip="Электроника"/>
              </a:rPr>
              <a:t>электронщик</a:t>
            </a:r>
            <a:endParaRPr lang="en-US" sz="1088" dirty="0"/>
          </a:p>
        </p:txBody>
      </p:sp>
      <p:sp>
        <p:nvSpPr>
          <p:cNvPr id="27" name="Rectangle 26"/>
          <p:cNvSpPr/>
          <p:nvPr/>
        </p:nvSpPr>
        <p:spPr>
          <a:xfrm>
            <a:off x="2499053" y="1631725"/>
            <a:ext cx="6511741" cy="1096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В 1928 г. Р. </a:t>
            </a:r>
            <a:r>
              <a:rPr lang="en-US" sz="2176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Хартли</a:t>
            </a:r>
            <a:r>
              <a:rPr lang="en-US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76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предложил</a:t>
            </a:r>
            <a:r>
              <a:rPr lang="en-US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76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использовать</a:t>
            </a:r>
            <a:r>
              <a:rPr lang="en-US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76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логарифмическую</a:t>
            </a:r>
            <a:r>
              <a:rPr lang="en-US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76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функцию</a:t>
            </a:r>
            <a:r>
              <a:rPr lang="en-US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76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от</a:t>
            </a:r>
            <a:r>
              <a:rPr lang="en-US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 N в </a:t>
            </a:r>
            <a:r>
              <a:rPr lang="en-US" sz="2176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качестве</a:t>
            </a:r>
            <a:r>
              <a:rPr lang="en-US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76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количественной</a:t>
            </a:r>
            <a:r>
              <a:rPr lang="en-US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76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меры</a:t>
            </a:r>
            <a:r>
              <a:rPr lang="en-US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76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информации</a:t>
            </a:r>
            <a:r>
              <a:rPr lang="en-US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0" y="85121"/>
            <a:ext cx="111702" cy="22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5279" tIns="27639" rIns="55279" bIns="2763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088"/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0" y="85121"/>
            <a:ext cx="111702" cy="22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5279" tIns="27639" rIns="55279" bIns="2763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088"/>
          </a:p>
        </p:txBody>
      </p:sp>
      <p:sp>
        <p:nvSpPr>
          <p:cNvPr id="9216" name="Rectangle 17"/>
          <p:cNvSpPr>
            <a:spLocks noChangeArrowheads="1"/>
          </p:cNvSpPr>
          <p:nvPr/>
        </p:nvSpPr>
        <p:spPr bwMode="auto">
          <a:xfrm>
            <a:off x="0" y="85121"/>
            <a:ext cx="111702" cy="22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5279" tIns="27639" rIns="55279" bIns="2763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088"/>
          </a:p>
        </p:txBody>
      </p:sp>
      <p:graphicFrame>
        <p:nvGraphicFramePr>
          <p:cNvPr id="9217" name="Object 92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958874"/>
              </p:ext>
            </p:extLst>
          </p:nvPr>
        </p:nvGraphicFramePr>
        <p:xfrm>
          <a:off x="2987824" y="2814039"/>
          <a:ext cx="2736304" cy="729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Уравнение" r:id="rId11" imgW="634680" imgH="215640" progId="Equation.3">
                  <p:embed/>
                </p:oleObj>
              </mc:Choice>
              <mc:Fallback>
                <p:oleObj name="Уравнение" r:id="rId11" imgW="634680" imgH="215640" progId="Equation.3">
                  <p:embed/>
                  <p:pic>
                    <p:nvPicPr>
                      <p:cNvPr id="9217" name="Object 9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814039"/>
                        <a:ext cx="2736304" cy="7294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2471412" y="3629012"/>
            <a:ext cx="6511741" cy="1431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Эта мера связывает количество равновероятных исходов (n) и количество информации в </a:t>
            </a:r>
            <a:r>
              <a:rPr lang="ru-RU" sz="2176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сообще</a:t>
            </a:r>
            <a:r>
              <a:rPr lang="ru-RU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</a:p>
          <a:p>
            <a:r>
              <a:rPr lang="ru-RU" sz="2176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нии</a:t>
            </a:r>
            <a:r>
              <a:rPr lang="ru-RU" sz="2176" dirty="0">
                <a:latin typeface="Times New Roman" panose="02020603050405020304" pitchFamily="18" charset="0"/>
                <a:ea typeface="Calibri" panose="020F0502020204030204" pitchFamily="34" charset="0"/>
              </a:rPr>
              <a:t> (I) о том, что любой из этих исходов реализовался</a:t>
            </a:r>
            <a:endParaRPr lang="en-US" sz="2176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0" y="4856263"/>
            <a:ext cx="2559640" cy="73658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511479" y="5592850"/>
            <a:ext cx="5069954" cy="98712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9981" y="5314803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FF0000"/>
                </a:solidFill>
              </a:rPr>
              <a:t>информация равна убыли энтропии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>
            <a:endCxn id="3" idx="1"/>
          </p:cNvCxnSpPr>
          <p:nvPr/>
        </p:nvCxnSpPr>
        <p:spPr>
          <a:xfrm flipV="1">
            <a:off x="2987824" y="5224557"/>
            <a:ext cx="1584176" cy="4134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279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i="1" dirty="0"/>
              <a:t>Какое количество информации требуется, чтобы узнать исход броска монеты?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/>
              <a:t>В данном случае </a:t>
            </a:r>
            <a:r>
              <a:rPr lang="ru-RU" i="1" dirty="0"/>
              <a:t>n </a:t>
            </a:r>
            <a:r>
              <a:rPr lang="ru-RU" dirty="0"/>
              <a:t>= 2 и события равновероятны, т. е. </a:t>
            </a:r>
            <a:r>
              <a:rPr lang="ru-RU" i="1" dirty="0"/>
              <a:t>p</a:t>
            </a:r>
            <a:r>
              <a:rPr lang="ru-RU" baseline="-25000" dirty="0"/>
              <a:t>1</a:t>
            </a:r>
            <a:r>
              <a:rPr lang="ru-RU" dirty="0"/>
              <a:t> = </a:t>
            </a:r>
            <a:r>
              <a:rPr lang="ru-RU" i="1" dirty="0"/>
              <a:t>p</a:t>
            </a:r>
            <a:r>
              <a:rPr lang="ru-RU" baseline="-25000" dirty="0"/>
              <a:t>2</a:t>
            </a:r>
            <a:r>
              <a:rPr lang="ru-RU" dirty="0"/>
              <a:t> = 0,5.</a:t>
            </a:r>
          </a:p>
          <a:p>
            <a:pPr marL="109728" indent="0">
              <a:buNone/>
            </a:pPr>
            <a:r>
              <a:rPr lang="ru-RU" dirty="0"/>
              <a:t>Согласно формуле Хартли </a:t>
            </a:r>
          </a:p>
          <a:p>
            <a:pPr marL="109728" indent="0">
              <a:buNone/>
            </a:pPr>
            <a:r>
              <a:rPr lang="en-US" i="1" dirty="0"/>
              <a:t>I </a:t>
            </a:r>
            <a:r>
              <a:rPr lang="en-US" dirty="0"/>
              <a:t>= log</a:t>
            </a:r>
            <a:r>
              <a:rPr lang="en-US" baseline="-25000" dirty="0"/>
              <a:t>2</a:t>
            </a:r>
            <a:r>
              <a:rPr lang="en-US" dirty="0"/>
              <a:t> 2 = 1 </a:t>
            </a:r>
            <a:r>
              <a:rPr lang="ru-RU" dirty="0"/>
              <a:t>бит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/>
              <a:t>Ответ: 1 бит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1</a:t>
            </a:r>
          </a:p>
        </p:txBody>
      </p:sp>
      <p:graphicFrame>
        <p:nvGraphicFramePr>
          <p:cNvPr id="4" name="Object 92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783331"/>
              </p:ext>
            </p:extLst>
          </p:nvPr>
        </p:nvGraphicFramePr>
        <p:xfrm>
          <a:off x="4788024" y="3645024"/>
          <a:ext cx="2736304" cy="729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Уравнение" r:id="rId2" imgW="634680" imgH="215640" progId="Equation.3">
                  <p:embed/>
                </p:oleObj>
              </mc:Choice>
              <mc:Fallback>
                <p:oleObj name="Уравнение" r:id="rId2" imgW="634680" imgH="215640" progId="Equation.3">
                  <p:embed/>
                  <p:pic>
                    <p:nvPicPr>
                      <p:cNvPr id="4" name="Object 9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3645024"/>
                        <a:ext cx="2736304" cy="7294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992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i="1" dirty="0"/>
              <a:t>Игра ≪Угадай-ка-4≫</a:t>
            </a:r>
            <a:r>
              <a:rPr lang="ru-RU" dirty="0"/>
              <a:t>. </a:t>
            </a:r>
          </a:p>
          <a:p>
            <a:pPr marL="109728" indent="0">
              <a:buNone/>
            </a:pPr>
            <a:r>
              <a:rPr lang="ru-RU" b="1" dirty="0"/>
              <a:t>Некто</a:t>
            </a:r>
            <a:r>
              <a:rPr lang="ru-RU" dirty="0"/>
              <a:t> задумал целое число в интервале от 0 до 3. Наш опыт состоит в угадывании этого числа. На наши вопросы </a:t>
            </a:r>
            <a:r>
              <a:rPr lang="ru-RU" b="1" dirty="0"/>
              <a:t>Некто</a:t>
            </a:r>
            <a:r>
              <a:rPr lang="ru-RU" dirty="0"/>
              <a:t> может отвечать лишь </a:t>
            </a:r>
            <a:r>
              <a:rPr lang="ru-RU" i="1" dirty="0"/>
              <a:t>Да </a:t>
            </a:r>
            <a:r>
              <a:rPr lang="ru-RU" dirty="0"/>
              <a:t>или </a:t>
            </a:r>
            <a:r>
              <a:rPr lang="ru-RU" i="1" dirty="0"/>
              <a:t>Нет</a:t>
            </a:r>
            <a:r>
              <a:rPr lang="ru-RU" dirty="0"/>
              <a:t>. </a:t>
            </a:r>
          </a:p>
          <a:p>
            <a:pPr marL="109728" indent="0">
              <a:buNone/>
            </a:pPr>
            <a:r>
              <a:rPr lang="ru-RU" dirty="0"/>
              <a:t>Какое количество информации мы должны получить, чтобы узнать задуманное число, т. е. полностью снять начальную неопределенность? Как правильно построить процесс угадывания?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2</a:t>
            </a:r>
          </a:p>
        </p:txBody>
      </p:sp>
    </p:spTree>
    <p:extLst>
      <p:ext uri="{BB962C8B-B14F-4D97-AF65-F5344CB8AC3E}">
        <p14:creationId xmlns:p14="http://schemas.microsoft.com/office/powerpoint/2010/main" val="3309419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Исходы: </a:t>
            </a:r>
          </a:p>
          <a:p>
            <a:pPr marL="109728" indent="0">
              <a:buNone/>
            </a:pPr>
            <a:r>
              <a:rPr lang="ru-RU" i="1" dirty="0"/>
              <a:t>A</a:t>
            </a:r>
            <a:r>
              <a:rPr lang="ru-RU" baseline="-25000" dirty="0"/>
              <a:t>1</a:t>
            </a:r>
            <a:r>
              <a:rPr lang="ru-RU" dirty="0"/>
              <a:t> — ≪</a:t>
            </a:r>
            <a:r>
              <a:rPr lang="ru-RU" i="1" dirty="0"/>
              <a:t>задуман 0</a:t>
            </a:r>
            <a:r>
              <a:rPr lang="ru-RU" dirty="0"/>
              <a:t>≫, </a:t>
            </a:r>
          </a:p>
          <a:p>
            <a:pPr marL="109728" indent="0">
              <a:buNone/>
            </a:pPr>
            <a:r>
              <a:rPr lang="ru-RU" i="1" dirty="0"/>
              <a:t>A</a:t>
            </a:r>
            <a:r>
              <a:rPr lang="ru-RU" baseline="-25000" dirty="0"/>
              <a:t>2</a:t>
            </a:r>
            <a:r>
              <a:rPr lang="ru-RU" dirty="0"/>
              <a:t> — ≪</a:t>
            </a:r>
            <a:r>
              <a:rPr lang="ru-RU" i="1" dirty="0"/>
              <a:t>задумана 1</a:t>
            </a:r>
            <a:r>
              <a:rPr lang="ru-RU" dirty="0"/>
              <a:t>≫, </a:t>
            </a:r>
          </a:p>
          <a:p>
            <a:pPr marL="109728" indent="0">
              <a:buNone/>
            </a:pPr>
            <a:r>
              <a:rPr lang="ru-RU" i="1" dirty="0"/>
              <a:t>A</a:t>
            </a:r>
            <a:r>
              <a:rPr lang="ru-RU" baseline="-25000" dirty="0"/>
              <a:t>3</a:t>
            </a:r>
            <a:r>
              <a:rPr lang="ru-RU" dirty="0"/>
              <a:t> — ≪</a:t>
            </a:r>
            <a:r>
              <a:rPr lang="ru-RU" i="1" dirty="0"/>
              <a:t>задумана 2</a:t>
            </a:r>
            <a:r>
              <a:rPr lang="ru-RU" dirty="0"/>
              <a:t>≫, </a:t>
            </a:r>
          </a:p>
          <a:p>
            <a:pPr marL="109728" indent="0">
              <a:buNone/>
            </a:pPr>
            <a:r>
              <a:rPr lang="ru-RU" i="1" dirty="0"/>
              <a:t>A</a:t>
            </a:r>
            <a:r>
              <a:rPr lang="ru-RU" baseline="-25000" dirty="0"/>
              <a:t>4</a:t>
            </a:r>
            <a:r>
              <a:rPr lang="ru-RU" dirty="0"/>
              <a:t> — ≪</a:t>
            </a:r>
            <a:r>
              <a:rPr lang="ru-RU" i="1" dirty="0"/>
              <a:t>задумана 3</a:t>
            </a:r>
            <a:r>
              <a:rPr lang="ru-RU" dirty="0"/>
              <a:t>≫. </a:t>
            </a:r>
          </a:p>
          <a:p>
            <a:pPr marL="109728" indent="0">
              <a:buNone/>
            </a:pPr>
            <a:r>
              <a:rPr lang="ru-RU" dirty="0"/>
              <a:t>Поскольку </a:t>
            </a:r>
            <a:r>
              <a:rPr lang="ru-RU" i="1" dirty="0"/>
              <a:t>n </a:t>
            </a:r>
            <a:r>
              <a:rPr lang="ru-RU" dirty="0"/>
              <a:t>= 4, следовательно, </a:t>
            </a:r>
            <a:r>
              <a:rPr lang="ru-RU" i="1" dirty="0"/>
              <a:t>p</a:t>
            </a:r>
            <a:r>
              <a:rPr lang="ru-RU" dirty="0"/>
              <a:t>(</a:t>
            </a:r>
            <a:r>
              <a:rPr lang="ru-RU" i="1" dirty="0" err="1"/>
              <a:t>A</a:t>
            </a:r>
            <a:r>
              <a:rPr lang="ru-RU" i="1" baseline="-25000" dirty="0" err="1"/>
              <a:t>i</a:t>
            </a:r>
            <a:r>
              <a:rPr lang="ru-RU" dirty="0"/>
              <a:t>) = 1/4, </a:t>
            </a:r>
          </a:p>
          <a:p>
            <a:pPr marL="109728" indent="0">
              <a:buNone/>
            </a:pPr>
            <a:r>
              <a:rPr lang="ru-RU" dirty="0"/>
              <a:t>log</a:t>
            </a:r>
            <a:r>
              <a:rPr lang="ru-RU" baseline="-25000" dirty="0"/>
              <a:t>2</a:t>
            </a:r>
            <a:r>
              <a:rPr lang="ru-RU" dirty="0"/>
              <a:t> </a:t>
            </a:r>
            <a:r>
              <a:rPr lang="ru-RU" i="1" dirty="0"/>
              <a:t>p</a:t>
            </a:r>
            <a:r>
              <a:rPr lang="ru-RU" dirty="0"/>
              <a:t>(</a:t>
            </a:r>
            <a:r>
              <a:rPr lang="ru-RU" i="1" dirty="0" err="1"/>
              <a:t>A</a:t>
            </a:r>
            <a:r>
              <a:rPr lang="ru-RU" i="1" baseline="-25000" dirty="0" err="1"/>
              <a:t>i</a:t>
            </a:r>
            <a:r>
              <a:rPr lang="ru-RU" dirty="0"/>
              <a:t>) = </a:t>
            </a:r>
            <a:r>
              <a:rPr lang="ru-RU" i="1" dirty="0"/>
              <a:t>-</a:t>
            </a:r>
            <a:r>
              <a:rPr lang="ru-RU" dirty="0"/>
              <a:t>2 и </a:t>
            </a:r>
            <a:r>
              <a:rPr lang="ru-RU" i="1" dirty="0"/>
              <a:t>I </a:t>
            </a:r>
            <a:r>
              <a:rPr lang="ru-RU" dirty="0"/>
              <a:t>= 2 бита. 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/>
              <a:t>Ответ: 2 бита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2</a:t>
            </a:r>
          </a:p>
        </p:txBody>
      </p:sp>
    </p:spTree>
    <p:extLst>
      <p:ext uri="{BB962C8B-B14F-4D97-AF65-F5344CB8AC3E}">
        <p14:creationId xmlns:p14="http://schemas.microsoft.com/office/powerpoint/2010/main" val="3961817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340768"/>
            <a:ext cx="4176464" cy="15121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i="1" dirty="0">
                <a:solidFill>
                  <a:srgbClr val="0070C0"/>
                </a:solidFill>
              </a:rPr>
              <a:t>метод половинного деления</a:t>
            </a:r>
            <a:r>
              <a:rPr lang="ru-RU" dirty="0">
                <a:solidFill>
                  <a:srgbClr val="0070C0"/>
                </a:solidFill>
              </a:rPr>
              <a:t> или </a:t>
            </a:r>
            <a:r>
              <a:rPr lang="ru-RU" i="1" dirty="0">
                <a:solidFill>
                  <a:srgbClr val="0070C0"/>
                </a:solidFill>
              </a:rPr>
              <a:t>выборочный каскад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2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8281" y="404664"/>
            <a:ext cx="4648200" cy="2647950"/>
          </a:xfrm>
          <a:prstGeom prst="rect">
            <a:avLst/>
          </a:prstGeom>
        </p:spPr>
      </p:pic>
      <p:sp>
        <p:nvSpPr>
          <p:cNvPr id="5" name="Объект 1"/>
          <p:cNvSpPr txBox="1">
            <a:spLocks/>
          </p:cNvSpPr>
          <p:nvPr/>
        </p:nvSpPr>
        <p:spPr>
          <a:xfrm>
            <a:off x="133164" y="3052614"/>
            <a:ext cx="8445624" cy="204585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ru-RU" sz="2000" dirty="0"/>
              <a:t>Совпадение между количеством информации и числом вопросов с бинарными ответами не случайно.</a:t>
            </a:r>
          </a:p>
          <a:p>
            <a:pPr marL="109728" indent="0">
              <a:buFont typeface="Wingdings 3"/>
              <a:buNone/>
            </a:pPr>
            <a:r>
              <a:rPr lang="ru-RU" sz="2000" i="1" dirty="0">
                <a:solidFill>
                  <a:srgbClr val="0070C0"/>
                </a:solidFill>
              </a:rPr>
              <a:t>Подобная процедура позволяет определить количество информации в любой задаче, интерпретация которой может быть сведена к парному выбору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4687590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0070C0"/>
                </a:solidFill>
              </a:rPr>
              <a:t>Количество информации численно равно числу вопросов с равновероятными бинарными вариантами ответов, которые необходимо задать, чтобы полностью снять неопределенность задачи</a:t>
            </a:r>
          </a:p>
        </p:txBody>
      </p:sp>
    </p:spTree>
    <p:extLst>
      <p:ext uri="{BB962C8B-B14F-4D97-AF65-F5344CB8AC3E}">
        <p14:creationId xmlns:p14="http://schemas.microsoft.com/office/powerpoint/2010/main" val="1022120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803656"/>
          </a:xfrm>
        </p:spPr>
        <p:txBody>
          <a:bodyPr/>
          <a:lstStyle/>
          <a:p>
            <a:pPr marL="109728" indent="0">
              <a:buNone/>
            </a:pPr>
            <a:r>
              <a:rPr lang="ru-RU" i="1" dirty="0"/>
              <a:t>Случайным образом вынимается карта из колоды в 32 карты. Какое количество информации требуется, чтобы угадать, что это за карта?</a:t>
            </a:r>
            <a:endParaRPr lang="en-US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3 (самостоятельно)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1720" y="414908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Ответ: </a:t>
            </a:r>
            <a:r>
              <a:rPr lang="ru-RU" sz="2800" i="1" dirty="0"/>
              <a:t>I </a:t>
            </a:r>
            <a:r>
              <a:rPr lang="ru-RU" sz="2800" dirty="0"/>
              <a:t>= 5 бит</a:t>
            </a:r>
          </a:p>
        </p:txBody>
      </p:sp>
    </p:spTree>
    <p:extLst>
      <p:ext uri="{BB962C8B-B14F-4D97-AF65-F5344CB8AC3E}">
        <p14:creationId xmlns:p14="http://schemas.microsoft.com/office/powerpoint/2010/main" val="14597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3115" y="1417638"/>
            <a:ext cx="8507288" cy="4525963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ru-RU" i="1" dirty="0"/>
              <a:t>В некоторой местности имеются две близкорасположенные деревни: A или B. Известно, что жители A всегда говорят правду, а жители B — всегда лгут. Известно также, что жители обеих деревень любят ходить друг к другу в гости, поэтому в каждой из деревень можно встретить жителя соседней деревни. Путешественник, сбившись ночью с пути оказался в одной из двух деревень и, заговорив с первым встречным, захотел выяснить, в какой деревне он находится и откуда его собеседник. </a:t>
            </a:r>
          </a:p>
          <a:p>
            <a:pPr marL="109728" indent="0">
              <a:buNone/>
            </a:pPr>
            <a:r>
              <a:rPr lang="ru-RU" dirty="0"/>
              <a:t>Какое минимальное количество вопросов с бинарными ответами требуется задать путешественнику?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4 (самостоятельно)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9619" y="2420888"/>
            <a:ext cx="71647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ru-RU" sz="2400" dirty="0"/>
              <a:t>Количество возможных комбинаций, равно 4 (путешественник в A, собеседник из A; путешественник в A, собеседник из B; и т. д.), т. е. </a:t>
            </a:r>
            <a:r>
              <a:rPr lang="ru-RU" sz="2400" i="1" dirty="0"/>
              <a:t>n </a:t>
            </a:r>
            <a:r>
              <a:rPr lang="ru-RU" sz="2400" dirty="0"/>
              <a:t>= 2</a:t>
            </a:r>
            <a:r>
              <a:rPr lang="ru-RU" sz="2400" baseline="30000" dirty="0"/>
              <a:t>2</a:t>
            </a:r>
            <a:r>
              <a:rPr lang="ru-RU" sz="2400" dirty="0"/>
              <a:t> и, следовательно, </a:t>
            </a:r>
            <a:r>
              <a:rPr lang="ru-RU" sz="2400" i="1" dirty="0"/>
              <a:t>k </a:t>
            </a:r>
            <a:r>
              <a:rPr lang="ru-RU" sz="2400" dirty="0"/>
              <a:t>= 2. </a:t>
            </a:r>
          </a:p>
        </p:txBody>
      </p:sp>
    </p:spTree>
    <p:extLst>
      <p:ext uri="{BB962C8B-B14F-4D97-AF65-F5344CB8AC3E}">
        <p14:creationId xmlns:p14="http://schemas.microsoft.com/office/powerpoint/2010/main" val="293554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2548</TotalTime>
  <Words>1126</Words>
  <Application>Microsoft Office PowerPoint</Application>
  <PresentationFormat>Экран (4:3)</PresentationFormat>
  <Paragraphs>115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Теоретические основы школьного курса информатики</vt:lpstr>
      <vt:lpstr>Презентация PowerPoint</vt:lpstr>
      <vt:lpstr>Презентация PowerPoint</vt:lpstr>
      <vt:lpstr>Пример 1</vt:lpstr>
      <vt:lpstr>Пример 2</vt:lpstr>
      <vt:lpstr>Пример 2</vt:lpstr>
      <vt:lpstr>Пример 2</vt:lpstr>
      <vt:lpstr>Пример 3 (самостоятельно)</vt:lpstr>
      <vt:lpstr>Пример 4 (самостоятельно)</vt:lpstr>
      <vt:lpstr>Легкие задачи:</vt:lpstr>
      <vt:lpstr>Презентация PowerPoint</vt:lpstr>
      <vt:lpstr>Пример 5</vt:lpstr>
      <vt:lpstr>Пример 5</vt:lpstr>
      <vt:lpstr>Пример 5</vt:lpstr>
      <vt:lpstr>Пример 6</vt:lpstr>
      <vt:lpstr>Пример 7</vt:lpstr>
      <vt:lpstr>Задания для самостоятельного решения:</vt:lpstr>
      <vt:lpstr>Задания для самостоятельного решения:</vt:lpstr>
      <vt:lpstr>Задания для самостоятельного решения: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166</cp:revision>
  <dcterms:created xsi:type="dcterms:W3CDTF">2019-09-22T17:32:46Z</dcterms:created>
  <dcterms:modified xsi:type="dcterms:W3CDTF">2025-04-07T10:23:45Z</dcterms:modified>
</cp:coreProperties>
</file>