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4" r:id="rId13"/>
    <p:sldMasterId id="2147483676" r:id="rId14"/>
    <p:sldMasterId id="2147483678" r:id="rId15"/>
    <p:sldMasterId id="2147483680" r:id="rId16"/>
    <p:sldMasterId id="2147483682" r:id="rId17"/>
    <p:sldMasterId id="2147483684" r:id="rId18"/>
    <p:sldMasterId id="2147483686" r:id="rId19"/>
    <p:sldMasterId id="2147483688" r:id="rId20"/>
    <p:sldMasterId id="2147483690" r:id="rId21"/>
    <p:sldMasterId id="2147483692" r:id="rId22"/>
    <p:sldMasterId id="2147483694" r:id="rId23"/>
    <p:sldMasterId id="2147483696" r:id="rId24"/>
  </p:sldMasterIdLst>
  <p:sldIdLst>
    <p:sldId id="256" r:id="rId25"/>
    <p:sldId id="257" r:id="rId26"/>
    <p:sldId id="258" r:id="rId27"/>
    <p:sldId id="259" r:id="rId28"/>
    <p:sldId id="260" r:id="rId29"/>
    <p:sldId id="261" r:id="rId30"/>
    <p:sldId id="262" r:id="rId31"/>
    <p:sldId id="263" r:id="rId32"/>
    <p:sldId id="264" r:id="rId33"/>
    <p:sldId id="265" r:id="rId34"/>
    <p:sldId id="266" r:id="rId3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-322" y="2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9" Type="http://schemas.openxmlformats.org/officeDocument/2006/relationships/tableStyles" Target="tableStyles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slide" Target="slides/slide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8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slide" Target="slides/slide6.xml"/><Relationship Id="rId35" Type="http://schemas.openxmlformats.org/officeDocument/2006/relationships/slide" Target="slides/slide1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2836440" cy="785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2836440" cy="785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2836440" cy="785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2836440" cy="785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fr-FR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mple-ligh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2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USTO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_ONLY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9;p2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7320" cy="9068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5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86;p19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/>
    <p:bodyStyle/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89;p20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/>
    <p:bodyStyle/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13;p3"/>
          <p:cNvPicPr/>
          <p:nvPr/>
        </p:nvPicPr>
        <p:blipFill>
          <a:blip r:embed="rId3"/>
          <a:srcRect t="31118" r="31120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13160" y="3585240"/>
            <a:ext cx="7717320" cy="10184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5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1" name="PlaceHolder 2"/>
          <p:cNvSpPr>
            <a:spLocks noGrp="1"/>
          </p:cNvSpPr>
          <p:nvPr>
            <p:ph type="title"/>
          </p:nvPr>
        </p:nvSpPr>
        <p:spPr>
          <a:xfrm>
            <a:off x="713160" y="499680"/>
            <a:ext cx="1267200" cy="6843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xx%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/>
    <p:bodyStyle/>
    <p:otherStyle/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109;p22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/>
    <p:bodyStyle/>
    <p:otherStyle/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111;p23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/>
    <p:bodyStyle/>
    <p:otherStyle/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17;p4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20000" y="1215720"/>
            <a:ext cx="7703640" cy="3416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/>
    <p:bodyStyle/>
    <p:otherStyle/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21;p5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20000" y="3644280"/>
            <a:ext cx="2954880" cy="959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/>
    <p:bodyStyle/>
    <p:otherStyle/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28;p6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/>
    <p:bodyStyle/>
    <p:otherStyle/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31;p7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11800" y="539640"/>
            <a:ext cx="42944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0" y="1476720"/>
            <a:ext cx="4294440" cy="3666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/>
    <p:bodyStyle/>
    <p:otherStyle/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36;p8"/>
          <p:cNvPicPr/>
          <p:nvPr/>
        </p:nvPicPr>
        <p:blipFill>
          <a:blip r:embed="rId3"/>
          <a:srcRect t="31118" r="31120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318040" y="1307160"/>
            <a:ext cx="4507920" cy="2529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46;p11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6575760" cy="9295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xx%</a:t>
            </a:r>
            <a:endParaRPr lang="fr-FR" sz="60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39;p9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135520" y="1189080"/>
            <a:ext cx="4872600" cy="196416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6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/>
    <p:bodyStyle/>
    <p:otherStyle/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title"/>
          </p:nvPr>
        </p:nvSpPr>
        <p:spPr>
          <a:xfrm>
            <a:off x="720000" y="4014360"/>
            <a:ext cx="7703640" cy="57240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/>
    <p:bodyStyle/>
    <p:otherStyle/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/>
    <p:bodyStyle/>
    <p:otherStyle/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117;p26"/>
          <p:cNvSpPr/>
          <p:nvPr/>
        </p:nvSpPr>
        <p:spPr>
          <a:xfrm>
            <a:off x="0" y="-10440"/>
            <a:ext cx="9143640" cy="11804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771732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/>
    <p:bodyStyle/>
    <p:otherStyle/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120;p27"/>
          <p:cNvSpPr/>
          <p:nvPr/>
        </p:nvSpPr>
        <p:spPr>
          <a:xfrm>
            <a:off x="0" y="-10440"/>
            <a:ext cx="9143640" cy="11804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000000"/>
              </a:solidFill>
              <a:latin typeface="OpenSymbo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728640" y="539640"/>
            <a:ext cx="334728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5" name="PlaceHolder 2"/>
          <p:cNvSpPr>
            <a:spLocks noGrp="1"/>
          </p:cNvSpPr>
          <p:nvPr>
            <p:ph type="title"/>
          </p:nvPr>
        </p:nvSpPr>
        <p:spPr>
          <a:xfrm>
            <a:off x="4977720" y="539640"/>
            <a:ext cx="3458160" cy="482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2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1;p13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13160" y="539640"/>
            <a:ext cx="3686040" cy="61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3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title"/>
          </p:nvPr>
        </p:nvSpPr>
        <p:spPr>
          <a:xfrm>
            <a:off x="4494600" y="1951200"/>
            <a:ext cx="1013040" cy="61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r">
              <a:lnSpc>
                <a:spcPct val="100000"/>
              </a:lnSpc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Syne Medium"/>
                <a:ea typeface="Syne Medium"/>
              </a:rPr>
              <a:t>xx%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title"/>
          </p:nvPr>
        </p:nvSpPr>
        <p:spPr>
          <a:xfrm>
            <a:off x="4494600" y="3306240"/>
            <a:ext cx="1013040" cy="61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r">
              <a:lnSpc>
                <a:spcPct val="100000"/>
              </a:lnSpc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Syne Medium"/>
                <a:ea typeface="Syne Medium"/>
              </a:rPr>
              <a:t>xx%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title"/>
          </p:nvPr>
        </p:nvSpPr>
        <p:spPr>
          <a:xfrm>
            <a:off x="4494600" y="2628720"/>
            <a:ext cx="1013040" cy="61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r">
              <a:lnSpc>
                <a:spcPct val="100000"/>
              </a:lnSpc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Syne Medium"/>
                <a:ea typeface="Syne Medium"/>
              </a:rPr>
              <a:t>xx%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title"/>
          </p:nvPr>
        </p:nvSpPr>
        <p:spPr>
          <a:xfrm>
            <a:off x="4494600" y="3983760"/>
            <a:ext cx="1013040" cy="6199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ctr">
            <a:noAutofit/>
          </a:bodyPr>
          <a:lstStyle/>
          <a:p>
            <a:pPr indent="0" algn="r">
              <a:lnSpc>
                <a:spcPct val="100000"/>
              </a:lnSpc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Syne Medium"/>
                <a:ea typeface="Syne Medium"/>
              </a:rPr>
              <a:t>xx%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62;p14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11800" y="539640"/>
            <a:ext cx="761832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0" y="1476720"/>
            <a:ext cx="4294440" cy="3666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67;p15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62840" y="794520"/>
            <a:ext cx="7618320" cy="6980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40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184920" y="2398680"/>
            <a:ext cx="5195880" cy="19501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/>
    <p:bodyStyle/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71;p16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/>
    <p:bodyStyle/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80;p17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/>
    <p:bodyStyle/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83;p18"/>
          <p:cNvPicPr/>
          <p:nvPr/>
        </p:nvPicPr>
        <p:blipFill>
          <a:blip r:embed="rId3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9525">
            <a:solidFill>
              <a:srgbClr val="FFFFFF"/>
            </a:solidFill>
            <a:round/>
          </a:ln>
        </p:spPr>
      </p:pic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0000" y="444960"/>
            <a:ext cx="7703640" cy="5724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Autofit/>
          </a:bodyPr>
          <a:lstStyle/>
          <a:p>
            <a:pPr indent="0">
              <a:buNone/>
            </a:pPr>
            <a:r>
              <a:rPr lang="fr-FR" sz="26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5391000" y="3943440"/>
            <a:ext cx="3038040" cy="6570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2500"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en" sz="16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Как технологии могут помочь в борьбе за сохранение планеты</a:t>
            </a:r>
            <a:endParaRPr lang="en-US" sz="1600" b="0" strike="noStrike" spc="-1">
              <a:solidFill>
                <a:srgbClr val="FFFFFF"/>
              </a:solidFill>
              <a:latin typeface="OpenSymbo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title"/>
          </p:nvPr>
        </p:nvSpPr>
        <p:spPr>
          <a:xfrm>
            <a:off x="714240" y="542880"/>
            <a:ext cx="7714800" cy="9046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Экология и технологии</a:t>
            </a:r>
            <a:endParaRPr lang="fr-FR" sz="5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8" name="Google Shape;129;p28"/>
          <p:cNvSpPr/>
          <p:nvPr/>
        </p:nvSpPr>
        <p:spPr>
          <a:xfrm>
            <a:off x="304920" y="4600440"/>
            <a:ext cx="1123560" cy="366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0823080" tIns="916200" rIns="870823080" bIns="9162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" sz="1000" b="0" strike="noStrike" spc="-1">
                <a:solidFill>
                  <a:schemeClr val="dk1"/>
                </a:solidFill>
                <a:latin typeface="Arial"/>
              </a:rPr>
              <a:t>Company name</a:t>
            </a:r>
            <a:endParaRPr lang="en-US" sz="1000" b="0" strike="noStrike" spc="-1">
              <a:solidFill>
                <a:srgbClr val="FFFFFF"/>
              </a:solidFill>
              <a:latin typeface="OpenSymbol"/>
            </a:endParaRPr>
          </a:p>
        </p:txBody>
      </p:sp>
      <p:cxnSp>
        <p:nvCxnSpPr>
          <p:cNvPr id="69" name="Google Shape;130;p28"/>
          <p:cNvCxnSpPr/>
          <p:nvPr/>
        </p:nvCxnSpPr>
        <p:spPr>
          <a:xfrm>
            <a:off x="1430640" y="4799880"/>
            <a:ext cx="8245800" cy="360"/>
          </a:xfrm>
          <a:prstGeom prst="straightConnector1">
            <a:avLst/>
          </a:prstGeom>
          <a:ln w="9525">
            <a:solidFill>
              <a:srgbClr val="FFFFFF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62120" y="790560"/>
            <a:ext cx="7619760" cy="694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Умные технологии в городах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3181320" y="2400480"/>
            <a:ext cx="5200200" cy="1952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Интеграция умных технологий в городской инфраструктуре позволяет повысить эффективность использования ресурсов, улучшить качество жизни горожан и сократить углеродные выбросы. Умные транспортные системы, умные сети воды и энергоэффективные здания — всё это способствует созданию более устойчивых и комфортных городов.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157;p31"/>
          <p:cNvPicPr/>
          <p:nvPr/>
        </p:nvPicPr>
        <p:blipFill>
          <a:blip r:embed="rId2"/>
          <a:srcRect l="16565" r="16573"/>
          <a:stretch/>
        </p:blipFill>
        <p:spPr>
          <a:xfrm>
            <a:off x="0" y="1476720"/>
            <a:ext cx="4294440" cy="3666240"/>
          </a:xfrm>
          <a:prstGeom prst="rect">
            <a:avLst/>
          </a:prstGeom>
          <a:ln w="0">
            <a:noFill/>
          </a:ln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09640" y="542880"/>
            <a:ext cx="761976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26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Заключение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924440" y="1476360"/>
            <a:ext cx="3504960" cy="21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Взаимодействие экологии и технологий является ключом к устойчивому будущему нашей планеты. Объединяя усилия в этой области, мы можем сделать значительные шаги к созданию более здоровой и устойчивой среды для всех живых существ.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157;p31"/>
          <p:cNvPicPr/>
          <p:nvPr/>
        </p:nvPicPr>
        <p:blipFill>
          <a:blip r:embed="rId2"/>
          <a:srcRect l="16565" r="16573"/>
          <a:stretch/>
        </p:blipFill>
        <p:spPr>
          <a:xfrm>
            <a:off x="0" y="1476720"/>
            <a:ext cx="4294440" cy="3666240"/>
          </a:xfrm>
          <a:prstGeom prst="rect">
            <a:avLst/>
          </a:prstGeom>
          <a:ln w="0">
            <a:noFill/>
          </a:ln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09640" y="542880"/>
            <a:ext cx="761976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26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Введение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ubTitle"/>
          </p:nvPr>
        </p:nvSpPr>
        <p:spPr>
          <a:xfrm>
            <a:off x="4924440" y="1476360"/>
            <a:ext cx="3504960" cy="21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Этот доклад исследует взаимодействие между экологией и технологиями и показывает, как современные технологии могут способствовать сохранению нашей планеты для будущих поколений.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714240" y="3581280"/>
            <a:ext cx="7714800" cy="1018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Экология</a:t>
            </a:r>
            <a:endParaRPr lang="fr-FR" sz="5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title"/>
          </p:nvPr>
        </p:nvSpPr>
        <p:spPr>
          <a:xfrm>
            <a:off x="714240" y="495360"/>
            <a:ext cx="1266480" cy="6854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84006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01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5" name="Google Shape;166;p32"/>
          <p:cNvSpPr/>
          <p:nvPr/>
        </p:nvSpPr>
        <p:spPr>
          <a:xfrm>
            <a:off x="304920" y="4600440"/>
            <a:ext cx="1123560" cy="39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0823080" tIns="195120" rIns="870823080" bIns="195120" anchor="t">
            <a:norm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cxnSp>
        <p:nvCxnSpPr>
          <p:cNvPr id="76" name="Google Shape;167;p32"/>
          <p:cNvCxnSpPr/>
          <p:nvPr/>
        </p:nvCxnSpPr>
        <p:spPr>
          <a:xfrm>
            <a:off x="1430640" y="4799880"/>
            <a:ext cx="8245800" cy="360"/>
          </a:xfrm>
          <a:prstGeom prst="straightConnector1">
            <a:avLst/>
          </a:prstGeom>
          <a:ln w="9525">
            <a:solidFill>
              <a:srgbClr val="FFFFFF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62120" y="790560"/>
            <a:ext cx="7619760" cy="694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4006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Загрязнение окружающей среды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3181320" y="2400480"/>
            <a:ext cx="5200200" cy="1952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Загрязнение воздуха, воды и почвы стало одной из главных угроз для здоровья нашей планеты. Применение технологий для очистки воды, разработки устойчивых производственных процессов и мониторинга загрязнений может существенно улучшить состояние окружающей среды и здоровье людей.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762120" y="790560"/>
            <a:ext cx="7619760" cy="694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84006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Сохранение биоразнообразия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181320" y="2400480"/>
            <a:ext cx="5200200" cy="1952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Сохранение различных видов растений и животных является критически важным для экосистем. Технологии, такие как генетическая инженерия и спутниковые технологии, помогают в создании заповедников, отслеживании исчезающих видов и внедрении программ по восстановлению природной среды.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157;p31"/>
          <p:cNvPicPr/>
          <p:nvPr/>
        </p:nvPicPr>
        <p:blipFill>
          <a:blip r:embed="rId2"/>
          <a:srcRect l="16565" r="16573"/>
          <a:stretch/>
        </p:blipFill>
        <p:spPr>
          <a:xfrm>
            <a:off x="0" y="1476720"/>
            <a:ext cx="4294440" cy="3666240"/>
          </a:xfrm>
          <a:prstGeom prst="rect">
            <a:avLst/>
          </a:prstGeom>
          <a:ln w="0"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09640" y="542880"/>
            <a:ext cx="761976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26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Устойчивое развитие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4924440" y="1476360"/>
            <a:ext cx="3504960" cy="21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Устойчивое развитие подразумевает баланс между экономическим ростом и сохранением окружающей среды. Применение технологий в области строительных материалов, минимизация отходов и оптимизация ресурсопользования помогают достигать повышения экологической устойчивости, что, в свою очередь, обеспечивает лучшее качество жизни для будущих поколений.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714240" y="3581280"/>
            <a:ext cx="7714800" cy="1018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5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Технологии</a:t>
            </a:r>
            <a:endParaRPr lang="fr-FR" sz="5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714240" y="495360"/>
            <a:ext cx="1266480" cy="6854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02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6" name="Google Shape;166;p32"/>
          <p:cNvSpPr/>
          <p:nvPr/>
        </p:nvSpPr>
        <p:spPr>
          <a:xfrm>
            <a:off x="304920" y="4600440"/>
            <a:ext cx="1123560" cy="39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0823080" tIns="195120" rIns="870823080" bIns="195120" anchor="t">
            <a:normAutofit fontScale="25000" lnSpcReduction="20000"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endParaRPr lang="en-US" sz="1800" b="0" strike="noStrike" spc="-1">
              <a:solidFill>
                <a:srgbClr val="FFFFFF"/>
              </a:solidFill>
              <a:latin typeface="OpenSymbol"/>
            </a:endParaRPr>
          </a:p>
        </p:txBody>
      </p:sp>
      <p:cxnSp>
        <p:nvCxnSpPr>
          <p:cNvPr id="87" name="Google Shape;167;p32"/>
          <p:cNvCxnSpPr/>
          <p:nvPr/>
        </p:nvCxnSpPr>
        <p:spPr>
          <a:xfrm>
            <a:off x="1430640" y="4799880"/>
            <a:ext cx="8245800" cy="360"/>
          </a:xfrm>
          <a:prstGeom prst="straightConnector1">
            <a:avLst/>
          </a:prstGeom>
          <a:ln w="9525">
            <a:solidFill>
              <a:srgbClr val="FFFFFF"/>
            </a:solidFill>
            <a:round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62120" y="790560"/>
            <a:ext cx="7619760" cy="69480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40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Возобновляемые источники энергии</a:t>
            </a:r>
            <a:endParaRPr lang="fr-FR" sz="4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3181320" y="2400480"/>
            <a:ext cx="5200200" cy="195228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Использование солнечной, ветерной и гидроэнергии позволяет значительно сократить углеродный след и зависимость от ископаемых видов топлива. Эти технологии уже сегодня становятся доступнее и эффективнее, что открывает новые перспективы для перехода на чистую энергетику и борьбы с глобальным потеплением.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157;p31"/>
          <p:cNvPicPr/>
          <p:nvPr/>
        </p:nvPicPr>
        <p:blipFill>
          <a:blip r:embed="rId2"/>
          <a:srcRect l="16565" r="16573"/>
          <a:stretch/>
        </p:blipFill>
        <p:spPr>
          <a:xfrm>
            <a:off x="0" y="1476720"/>
            <a:ext cx="4294440" cy="3666240"/>
          </a:xfrm>
          <a:prstGeom prst="rect">
            <a:avLst/>
          </a:prstGeom>
          <a:ln w="0">
            <a:noFill/>
          </a:ln>
        </p:spPr>
      </p:pic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09640" y="542880"/>
            <a:ext cx="7619760" cy="57132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b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2600" b="0" strike="noStrike" spc="-1">
                <a:solidFill>
                  <a:schemeClr val="dk1"/>
                </a:solidFill>
                <a:latin typeface="Syne SemiBold"/>
                <a:ea typeface="Syne SemiBold"/>
              </a:rPr>
              <a:t>Инновационные решения в сельском хозяйстве</a:t>
            </a:r>
            <a:endParaRPr lang="fr-FR" sz="2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924440" y="1476360"/>
            <a:ext cx="3504960" cy="2190240"/>
          </a:xfrm>
          <a:prstGeom prst="rect">
            <a:avLst/>
          </a:prstGeom>
          <a:noFill/>
          <a:ln w="0">
            <a:noFill/>
          </a:ln>
        </p:spPr>
        <p:txBody>
          <a:bodyPr lIns="91440" tIns="91440" rIns="9144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" sz="1200" b="0" strike="noStrike" spc="-1">
                <a:solidFill>
                  <a:schemeClr val="dk1"/>
                </a:solidFill>
                <a:latin typeface="Albert Sans"/>
                <a:ea typeface="Albert Sans"/>
              </a:rPr>
              <a:t>Современные технологии, такие как прецизионное земледелие и вертикальные фермы, позволяют значительно увеличить эффективность производства продуктов питания, минимизируя при этом использование ресурсов, таких как вода и удобрения. Это не только улучшает экологическую ситуацию, но и гарантирует продовольственную безопасность.</a:t>
            </a:r>
            <a:endParaRPr lang="en-US" sz="1200" b="0" strike="noStrike" spc="-1">
              <a:solidFill>
                <a:srgbClr val="FFFFFF"/>
              </a:solidFill>
              <a:latin typeface="OpenSymbo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Slidesgo Final Pages">
  <a:themeElements>
    <a:clrScheme name="Simple Light">
      <a:dk1>
        <a:srgbClr val="FFFFFF"/>
      </a:dk1>
      <a:lt1>
        <a:srgbClr val="22244E"/>
      </a:lt1>
      <a:dk2>
        <a:srgbClr val="503259"/>
      </a:dk2>
      <a:lt2>
        <a:srgbClr val="765186"/>
      </a:lt2>
      <a:accent1>
        <a:srgbClr val="B07CC6"/>
      </a:accent1>
      <a:accent2>
        <a:srgbClr val="FAF6E7"/>
      </a:accent2>
      <a:accent3>
        <a:srgbClr val="E3DFD2"/>
      </a:accent3>
      <a:accent4>
        <a:srgbClr val="FFFFFF"/>
      </a:accent4>
      <a:accent5>
        <a:srgbClr val="FFFFFF"/>
      </a:accent5>
      <a:accent6>
        <a:srgbClr val="FFFFFF"/>
      </a:accent6>
      <a:hlink>
        <a:srgbClr val="76518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Slidesgo Final Pages">
  <a:themeElements>
    <a:clrScheme name="Simple Light">
      <a:dk1>
        <a:srgbClr val="FFFFFF"/>
      </a:dk1>
      <a:lt1>
        <a:srgbClr val="22244E"/>
      </a:lt1>
      <a:dk2>
        <a:srgbClr val="503259"/>
      </a:dk2>
      <a:lt2>
        <a:srgbClr val="765186"/>
      </a:lt2>
      <a:accent1>
        <a:srgbClr val="B07CC6"/>
      </a:accent1>
      <a:accent2>
        <a:srgbClr val="FAF6E7"/>
      </a:accent2>
      <a:accent3>
        <a:srgbClr val="E3DFD2"/>
      </a:accent3>
      <a:accent4>
        <a:srgbClr val="FFFFFF"/>
      </a:accent4>
      <a:accent5>
        <a:srgbClr val="FFFFFF"/>
      </a:accent5>
      <a:accent6>
        <a:srgbClr val="FFFFFF"/>
      </a:accent6>
      <a:hlink>
        <a:srgbClr val="76518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Slidesgo Final Pages">
  <a:themeElements>
    <a:clrScheme name="Simple Light">
      <a:dk1>
        <a:srgbClr val="FFFFFF"/>
      </a:dk1>
      <a:lt1>
        <a:srgbClr val="22244E"/>
      </a:lt1>
      <a:dk2>
        <a:srgbClr val="503259"/>
      </a:dk2>
      <a:lt2>
        <a:srgbClr val="765186"/>
      </a:lt2>
      <a:accent1>
        <a:srgbClr val="B07CC6"/>
      </a:accent1>
      <a:accent2>
        <a:srgbClr val="FAF6E7"/>
      </a:accent2>
      <a:accent3>
        <a:srgbClr val="E3DFD2"/>
      </a:accent3>
      <a:accent4>
        <a:srgbClr val="FFFFFF"/>
      </a:accent4>
      <a:accent5>
        <a:srgbClr val="FFFFFF"/>
      </a:accent5>
      <a:accent6>
        <a:srgbClr val="FFFFFF"/>
      </a:accent6>
      <a:hlink>
        <a:srgbClr val="765186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ch Startup by Slidesgo">
  <a:themeElements>
    <a:clrScheme name="Simple Light">
      <a:dk1>
        <a:srgbClr val="FFFFFF"/>
      </a:dk1>
      <a:lt1>
        <a:srgbClr val="091060"/>
      </a:lt1>
      <a:dk2>
        <a:srgbClr val="7247B8"/>
      </a:dk2>
      <a:lt2>
        <a:srgbClr val="0DEEE7"/>
      </a:lt2>
      <a:accent1>
        <a:srgbClr val="01507C"/>
      </a:accent1>
      <a:accent2>
        <a:srgbClr val="15D2C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346</Words>
  <Application>Microsoft Office PowerPoint</Application>
  <PresentationFormat>Экран (16:9)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24</vt:i4>
      </vt:variant>
      <vt:variant>
        <vt:lpstr>Заголовки слайдов</vt:lpstr>
      </vt:variant>
      <vt:variant>
        <vt:i4>11</vt:i4>
      </vt:variant>
    </vt:vector>
  </HeadingPairs>
  <TitlesOfParts>
    <vt:vector size="35" baseType="lpstr"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Tech Startup by Slidesgo</vt:lpstr>
      <vt:lpstr>Slidesgo Final Pages</vt:lpstr>
      <vt:lpstr>Slidesgo Final Pages</vt:lpstr>
      <vt:lpstr>Slidesgo Final Pages</vt:lpstr>
      <vt:lpstr>Экология и технологии</vt:lpstr>
      <vt:lpstr>Введение</vt:lpstr>
      <vt:lpstr>Экология</vt:lpstr>
      <vt:lpstr>Загрязнение окружающей среды</vt:lpstr>
      <vt:lpstr>Сохранение биоразнообразия</vt:lpstr>
      <vt:lpstr>Устойчивое развитие</vt:lpstr>
      <vt:lpstr>Технологии</vt:lpstr>
      <vt:lpstr>Возобновляемые источники энергии</vt:lpstr>
      <vt:lpstr>Инновационные решения в сельском хозяйстве</vt:lpstr>
      <vt:lpstr>Умные технологии в городах</vt:lpstr>
      <vt:lpstr>Заключение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и технологии</dc:title>
  <dc:creator>Виктория Махно</dc:creator>
  <cp:lastModifiedBy>Виктория Махно</cp:lastModifiedBy>
  <cp:revision>1</cp:revision>
  <dcterms:modified xsi:type="dcterms:W3CDTF">2025-04-09T20:42:20Z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2025-04-09T09:41:29Z</dcterms:created>
  <dc:creator>Unknown Creator</dc:creator>
  <dc:description/>
  <dc:language>en-US</dc:language>
  <cp:lastModifiedBy>Unknown Creator</cp:lastModifiedBy>
  <dcterms:modified xsi:type="dcterms:W3CDTF">2025-04-09T09:41:29Z</dcterms:modified>
  <cp:revision>0</cp:revision>
  <dc:subject/>
  <dc:title>Untitled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es">
    <vt:r8>12</vt:r8>
  </property>
</Properties>
</file>