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5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9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7" r:id="rId12"/>
    <p:sldId id="318" r:id="rId13"/>
    <p:sldId id="322" r:id="rId14"/>
    <p:sldId id="323" r:id="rId15"/>
    <p:sldId id="325" r:id="rId16"/>
    <p:sldId id="321" r:id="rId17"/>
    <p:sldId id="316" r:id="rId18"/>
    <p:sldId id="315" r:id="rId19"/>
    <p:sldId id="320" r:id="rId20"/>
    <p:sldId id="326" r:id="rId21"/>
    <p:sldId id="319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78623E"/>
    <a:srgbClr val="B2B2B2"/>
    <a:srgbClr val="FFFFFF"/>
    <a:srgbClr val="FF9900"/>
    <a:srgbClr val="0033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151" d="100"/>
          <a:sy n="151" d="100"/>
        </p:scale>
        <p:origin x="201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4A9487-CF7D-40B4-A39A-C50AD6D37E1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A5C707-557D-4B35-9505-2DA1FD2A2656}">
      <dgm:prSet phldrT="[Текст]"/>
      <dgm:spPr/>
      <dgm:t>
        <a:bodyPr/>
        <a:lstStyle/>
        <a:p>
          <a:r>
            <a:rPr lang="ru-RU" dirty="0" smtClean="0"/>
            <a:t>порождение (создание) новой информации</a:t>
          </a:r>
          <a:endParaRPr lang="ru-RU" dirty="0"/>
        </a:p>
      </dgm:t>
    </dgm:pt>
    <dgm:pt modelId="{8174A2FB-DF38-43C8-A328-BB522233F897}" type="parTrans" cxnId="{FC1DDD9B-3BDF-4D3C-A22F-57558877CA80}">
      <dgm:prSet/>
      <dgm:spPr/>
      <dgm:t>
        <a:bodyPr/>
        <a:lstStyle/>
        <a:p>
          <a:endParaRPr lang="ru-RU"/>
        </a:p>
      </dgm:t>
    </dgm:pt>
    <dgm:pt modelId="{F50782BE-4388-40FE-BE4A-039B7E984740}" type="sibTrans" cxnId="{FC1DDD9B-3BDF-4D3C-A22F-57558877CA80}">
      <dgm:prSet/>
      <dgm:spPr/>
      <dgm:t>
        <a:bodyPr/>
        <a:lstStyle/>
        <a:p>
          <a:endParaRPr lang="ru-RU"/>
        </a:p>
      </dgm:t>
    </dgm:pt>
    <dgm:pt modelId="{F69501FF-0865-400A-9FA6-4AE37091155A}">
      <dgm:prSet phldrT="[Текст]"/>
      <dgm:spPr/>
      <dgm:t>
        <a:bodyPr/>
        <a:lstStyle/>
        <a:p>
          <a:r>
            <a:rPr lang="ru-RU" dirty="0" smtClean="0"/>
            <a:t>преобразование информации</a:t>
          </a:r>
          <a:endParaRPr lang="ru-RU" dirty="0"/>
        </a:p>
      </dgm:t>
    </dgm:pt>
    <dgm:pt modelId="{88F28EE5-7611-4631-AA3E-492DEB29D8CC}" type="parTrans" cxnId="{2520D436-DC7F-41D8-A822-1319037511A1}">
      <dgm:prSet/>
      <dgm:spPr/>
      <dgm:t>
        <a:bodyPr/>
        <a:lstStyle/>
        <a:p>
          <a:endParaRPr lang="ru-RU"/>
        </a:p>
      </dgm:t>
    </dgm:pt>
    <dgm:pt modelId="{2A2ABB7F-A26D-4147-A8F0-DAB726724A8B}" type="sibTrans" cxnId="{2520D436-DC7F-41D8-A822-1319037511A1}">
      <dgm:prSet/>
      <dgm:spPr/>
      <dgm:t>
        <a:bodyPr/>
        <a:lstStyle/>
        <a:p>
          <a:endParaRPr lang="ru-RU"/>
        </a:p>
      </dgm:t>
    </dgm:pt>
    <dgm:pt modelId="{4335E00C-F543-4367-913D-28A1F986F0E5}">
      <dgm:prSet phldrT="[Текст]"/>
      <dgm:spPr/>
      <dgm:t>
        <a:bodyPr/>
        <a:lstStyle/>
        <a:p>
          <a:r>
            <a:rPr lang="ru-RU" dirty="0" smtClean="0"/>
            <a:t>уничтожение информации</a:t>
          </a:r>
          <a:endParaRPr lang="ru-RU" dirty="0"/>
        </a:p>
      </dgm:t>
    </dgm:pt>
    <dgm:pt modelId="{CA3C3B97-8383-478C-9BA2-C5B38F2DEC91}" type="parTrans" cxnId="{8A696987-6B75-46A9-8580-EF6FF50C684D}">
      <dgm:prSet/>
      <dgm:spPr/>
      <dgm:t>
        <a:bodyPr/>
        <a:lstStyle/>
        <a:p>
          <a:endParaRPr lang="ru-RU"/>
        </a:p>
      </dgm:t>
    </dgm:pt>
    <dgm:pt modelId="{8ADF646C-045B-4254-A781-0B51E4B8AF25}" type="sibTrans" cxnId="{8A696987-6B75-46A9-8580-EF6FF50C684D}">
      <dgm:prSet/>
      <dgm:spPr/>
      <dgm:t>
        <a:bodyPr/>
        <a:lstStyle/>
        <a:p>
          <a:endParaRPr lang="ru-RU"/>
        </a:p>
      </dgm:t>
    </dgm:pt>
    <dgm:pt modelId="{7D806A04-4041-46AD-AD6B-DA8B7D16EEC6}">
      <dgm:prSet phldrT="[Текст]"/>
      <dgm:spPr/>
      <dgm:t>
        <a:bodyPr/>
        <a:lstStyle/>
        <a:p>
          <a:r>
            <a:rPr lang="ru-RU" dirty="0" smtClean="0"/>
            <a:t>передача информации (распространение в пространстве)</a:t>
          </a:r>
          <a:endParaRPr lang="ru-RU" dirty="0"/>
        </a:p>
      </dgm:t>
    </dgm:pt>
    <dgm:pt modelId="{C846271A-0ABD-47F7-81CD-8741EBE1B523}" type="parTrans" cxnId="{BFA64F1B-A2C6-4AF0-BE7E-B18DBEDBBEA2}">
      <dgm:prSet/>
      <dgm:spPr/>
      <dgm:t>
        <a:bodyPr/>
        <a:lstStyle/>
        <a:p>
          <a:endParaRPr lang="ru-RU"/>
        </a:p>
      </dgm:t>
    </dgm:pt>
    <dgm:pt modelId="{734C88FE-D5B7-4BD9-AF15-49EA547F0609}" type="sibTrans" cxnId="{BFA64F1B-A2C6-4AF0-BE7E-B18DBEDBBEA2}">
      <dgm:prSet/>
      <dgm:spPr/>
      <dgm:t>
        <a:bodyPr/>
        <a:lstStyle/>
        <a:p>
          <a:endParaRPr lang="ru-RU"/>
        </a:p>
      </dgm:t>
    </dgm:pt>
    <dgm:pt modelId="{3A87124A-27A0-47BA-8560-3CFEAA04BA11}" type="pres">
      <dgm:prSet presAssocID="{B14A9487-CF7D-40B4-A39A-C50AD6D37E1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2B8FA2-4AE0-4AFC-B94B-E18933E55177}" type="pres">
      <dgm:prSet presAssocID="{36A5C707-557D-4B35-9505-2DA1FD2A2656}" presName="composite" presStyleCnt="0"/>
      <dgm:spPr/>
    </dgm:pt>
    <dgm:pt modelId="{6BEEF82B-2480-445D-BAD6-C8DBF7270356}" type="pres">
      <dgm:prSet presAssocID="{36A5C707-557D-4B35-9505-2DA1FD2A2656}" presName="imgShp" presStyleLbl="fgImgPlace1" presStyleIdx="0" presStyleCnt="4"/>
      <dgm:spPr/>
    </dgm:pt>
    <dgm:pt modelId="{A0041FC3-8E60-4F59-ACB7-C6080D3C4280}" type="pres">
      <dgm:prSet presAssocID="{36A5C707-557D-4B35-9505-2DA1FD2A265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CE7BC-E481-4FBF-8317-039FBCB079C6}" type="pres">
      <dgm:prSet presAssocID="{F50782BE-4388-40FE-BE4A-039B7E984740}" presName="spacing" presStyleCnt="0"/>
      <dgm:spPr/>
    </dgm:pt>
    <dgm:pt modelId="{D713441D-3435-4500-A6DC-6A04474943D0}" type="pres">
      <dgm:prSet presAssocID="{F69501FF-0865-400A-9FA6-4AE37091155A}" presName="composite" presStyleCnt="0"/>
      <dgm:spPr/>
    </dgm:pt>
    <dgm:pt modelId="{22FD3153-D640-4C1A-8CB8-4B1FA691629A}" type="pres">
      <dgm:prSet presAssocID="{F69501FF-0865-400A-9FA6-4AE37091155A}" presName="imgShp" presStyleLbl="fgImgPlace1" presStyleIdx="1" presStyleCnt="4"/>
      <dgm:spPr/>
    </dgm:pt>
    <dgm:pt modelId="{0D925ABF-FBFF-4FCF-98CA-0632E3317005}" type="pres">
      <dgm:prSet presAssocID="{F69501FF-0865-400A-9FA6-4AE37091155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0BE28-EBE2-4B9A-B49F-0D112A06231F}" type="pres">
      <dgm:prSet presAssocID="{2A2ABB7F-A26D-4147-A8F0-DAB726724A8B}" presName="spacing" presStyleCnt="0"/>
      <dgm:spPr/>
    </dgm:pt>
    <dgm:pt modelId="{C523EC67-0F30-4C8C-B7D0-8A02B794DB18}" type="pres">
      <dgm:prSet presAssocID="{4335E00C-F543-4367-913D-28A1F986F0E5}" presName="composite" presStyleCnt="0"/>
      <dgm:spPr/>
    </dgm:pt>
    <dgm:pt modelId="{51578E21-AB9D-4D5D-946F-7148C584034A}" type="pres">
      <dgm:prSet presAssocID="{4335E00C-F543-4367-913D-28A1F986F0E5}" presName="imgShp" presStyleLbl="fgImgPlace1" presStyleIdx="2" presStyleCnt="4"/>
      <dgm:spPr/>
    </dgm:pt>
    <dgm:pt modelId="{2718564C-27FC-444B-99A2-F4A830B54096}" type="pres">
      <dgm:prSet presAssocID="{4335E00C-F543-4367-913D-28A1F986F0E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40021-1E74-41D9-A5C6-DFC2E3F3D1CB}" type="pres">
      <dgm:prSet presAssocID="{8ADF646C-045B-4254-A781-0B51E4B8AF25}" presName="spacing" presStyleCnt="0"/>
      <dgm:spPr/>
    </dgm:pt>
    <dgm:pt modelId="{F4F01F31-A325-415E-A9B5-BD182F719DA0}" type="pres">
      <dgm:prSet presAssocID="{7D806A04-4041-46AD-AD6B-DA8B7D16EEC6}" presName="composite" presStyleCnt="0"/>
      <dgm:spPr/>
    </dgm:pt>
    <dgm:pt modelId="{821E00F0-AE16-47DB-A69C-D7723F7AE473}" type="pres">
      <dgm:prSet presAssocID="{7D806A04-4041-46AD-AD6B-DA8B7D16EEC6}" presName="imgShp" presStyleLbl="fgImgPlace1" presStyleIdx="3" presStyleCnt="4"/>
      <dgm:spPr/>
    </dgm:pt>
    <dgm:pt modelId="{30054926-9DBC-4C73-B6A9-086B32375030}" type="pres">
      <dgm:prSet presAssocID="{7D806A04-4041-46AD-AD6B-DA8B7D16EEC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1DDD9B-3BDF-4D3C-A22F-57558877CA80}" srcId="{B14A9487-CF7D-40B4-A39A-C50AD6D37E16}" destId="{36A5C707-557D-4B35-9505-2DA1FD2A2656}" srcOrd="0" destOrd="0" parTransId="{8174A2FB-DF38-43C8-A328-BB522233F897}" sibTransId="{F50782BE-4388-40FE-BE4A-039B7E984740}"/>
    <dgm:cxn modelId="{5B08023D-765B-4283-8A02-B441BD0C7160}" type="presOf" srcId="{B14A9487-CF7D-40B4-A39A-C50AD6D37E16}" destId="{3A87124A-27A0-47BA-8560-3CFEAA04BA11}" srcOrd="0" destOrd="0" presId="urn:microsoft.com/office/officeart/2005/8/layout/vList3"/>
    <dgm:cxn modelId="{8A696987-6B75-46A9-8580-EF6FF50C684D}" srcId="{B14A9487-CF7D-40B4-A39A-C50AD6D37E16}" destId="{4335E00C-F543-4367-913D-28A1F986F0E5}" srcOrd="2" destOrd="0" parTransId="{CA3C3B97-8383-478C-9BA2-C5B38F2DEC91}" sibTransId="{8ADF646C-045B-4254-A781-0B51E4B8AF25}"/>
    <dgm:cxn modelId="{DE8EEC41-26AB-4792-9F50-F89997171D8F}" type="presOf" srcId="{7D806A04-4041-46AD-AD6B-DA8B7D16EEC6}" destId="{30054926-9DBC-4C73-B6A9-086B32375030}" srcOrd="0" destOrd="0" presId="urn:microsoft.com/office/officeart/2005/8/layout/vList3"/>
    <dgm:cxn modelId="{2520D436-DC7F-41D8-A822-1319037511A1}" srcId="{B14A9487-CF7D-40B4-A39A-C50AD6D37E16}" destId="{F69501FF-0865-400A-9FA6-4AE37091155A}" srcOrd="1" destOrd="0" parTransId="{88F28EE5-7611-4631-AA3E-492DEB29D8CC}" sibTransId="{2A2ABB7F-A26D-4147-A8F0-DAB726724A8B}"/>
    <dgm:cxn modelId="{003F04AB-54BF-4165-891D-90B4F88E3AB4}" type="presOf" srcId="{36A5C707-557D-4B35-9505-2DA1FD2A2656}" destId="{A0041FC3-8E60-4F59-ACB7-C6080D3C4280}" srcOrd="0" destOrd="0" presId="urn:microsoft.com/office/officeart/2005/8/layout/vList3"/>
    <dgm:cxn modelId="{BFA64F1B-A2C6-4AF0-BE7E-B18DBEDBBEA2}" srcId="{B14A9487-CF7D-40B4-A39A-C50AD6D37E16}" destId="{7D806A04-4041-46AD-AD6B-DA8B7D16EEC6}" srcOrd="3" destOrd="0" parTransId="{C846271A-0ABD-47F7-81CD-8741EBE1B523}" sibTransId="{734C88FE-D5B7-4BD9-AF15-49EA547F0609}"/>
    <dgm:cxn modelId="{76E3FE18-9331-4078-B6BD-64F9996FED30}" type="presOf" srcId="{F69501FF-0865-400A-9FA6-4AE37091155A}" destId="{0D925ABF-FBFF-4FCF-98CA-0632E3317005}" srcOrd="0" destOrd="0" presId="urn:microsoft.com/office/officeart/2005/8/layout/vList3"/>
    <dgm:cxn modelId="{90DC4CA5-77D9-4DDD-A81A-CC15BC6BF8AC}" type="presOf" srcId="{4335E00C-F543-4367-913D-28A1F986F0E5}" destId="{2718564C-27FC-444B-99A2-F4A830B54096}" srcOrd="0" destOrd="0" presId="urn:microsoft.com/office/officeart/2005/8/layout/vList3"/>
    <dgm:cxn modelId="{7244BA89-0829-4C79-A2BE-3BA9CCA832DE}" type="presParOf" srcId="{3A87124A-27A0-47BA-8560-3CFEAA04BA11}" destId="{AA2B8FA2-4AE0-4AFC-B94B-E18933E55177}" srcOrd="0" destOrd="0" presId="urn:microsoft.com/office/officeart/2005/8/layout/vList3"/>
    <dgm:cxn modelId="{C6084D2F-B275-4288-B203-DC1DCFFE20D0}" type="presParOf" srcId="{AA2B8FA2-4AE0-4AFC-B94B-E18933E55177}" destId="{6BEEF82B-2480-445D-BAD6-C8DBF7270356}" srcOrd="0" destOrd="0" presId="urn:microsoft.com/office/officeart/2005/8/layout/vList3"/>
    <dgm:cxn modelId="{DB94C335-ACD3-4C98-8830-61B1D945B58F}" type="presParOf" srcId="{AA2B8FA2-4AE0-4AFC-B94B-E18933E55177}" destId="{A0041FC3-8E60-4F59-ACB7-C6080D3C4280}" srcOrd="1" destOrd="0" presId="urn:microsoft.com/office/officeart/2005/8/layout/vList3"/>
    <dgm:cxn modelId="{649EC609-C5AA-4DA2-945B-9E2953DB702B}" type="presParOf" srcId="{3A87124A-27A0-47BA-8560-3CFEAA04BA11}" destId="{FBACE7BC-E481-4FBF-8317-039FBCB079C6}" srcOrd="1" destOrd="0" presId="urn:microsoft.com/office/officeart/2005/8/layout/vList3"/>
    <dgm:cxn modelId="{CAEE6DED-7FEA-4546-B822-D53651D65931}" type="presParOf" srcId="{3A87124A-27A0-47BA-8560-3CFEAA04BA11}" destId="{D713441D-3435-4500-A6DC-6A04474943D0}" srcOrd="2" destOrd="0" presId="urn:microsoft.com/office/officeart/2005/8/layout/vList3"/>
    <dgm:cxn modelId="{FB4B15B9-9515-42FA-A82B-8A840A545E79}" type="presParOf" srcId="{D713441D-3435-4500-A6DC-6A04474943D0}" destId="{22FD3153-D640-4C1A-8CB8-4B1FA691629A}" srcOrd="0" destOrd="0" presId="urn:microsoft.com/office/officeart/2005/8/layout/vList3"/>
    <dgm:cxn modelId="{835F165B-E544-4BBE-813B-5B23007C7093}" type="presParOf" srcId="{D713441D-3435-4500-A6DC-6A04474943D0}" destId="{0D925ABF-FBFF-4FCF-98CA-0632E3317005}" srcOrd="1" destOrd="0" presId="urn:microsoft.com/office/officeart/2005/8/layout/vList3"/>
    <dgm:cxn modelId="{07DC4E77-7478-4E81-9866-BB9984BD14E5}" type="presParOf" srcId="{3A87124A-27A0-47BA-8560-3CFEAA04BA11}" destId="{3170BE28-EBE2-4B9A-B49F-0D112A06231F}" srcOrd="3" destOrd="0" presId="urn:microsoft.com/office/officeart/2005/8/layout/vList3"/>
    <dgm:cxn modelId="{087F7313-9D92-4408-B96F-6BC2F4F199F4}" type="presParOf" srcId="{3A87124A-27A0-47BA-8560-3CFEAA04BA11}" destId="{C523EC67-0F30-4C8C-B7D0-8A02B794DB18}" srcOrd="4" destOrd="0" presId="urn:microsoft.com/office/officeart/2005/8/layout/vList3"/>
    <dgm:cxn modelId="{CB4C5B83-4C55-44DD-9044-9C9075A4FB12}" type="presParOf" srcId="{C523EC67-0F30-4C8C-B7D0-8A02B794DB18}" destId="{51578E21-AB9D-4D5D-946F-7148C584034A}" srcOrd="0" destOrd="0" presId="urn:microsoft.com/office/officeart/2005/8/layout/vList3"/>
    <dgm:cxn modelId="{6145EB47-BD57-4847-B6B9-248F0230405A}" type="presParOf" srcId="{C523EC67-0F30-4C8C-B7D0-8A02B794DB18}" destId="{2718564C-27FC-444B-99A2-F4A830B54096}" srcOrd="1" destOrd="0" presId="urn:microsoft.com/office/officeart/2005/8/layout/vList3"/>
    <dgm:cxn modelId="{B52670D0-E7D1-46C5-A291-FD22FDB9E77A}" type="presParOf" srcId="{3A87124A-27A0-47BA-8560-3CFEAA04BA11}" destId="{EA340021-1E74-41D9-A5C6-DFC2E3F3D1CB}" srcOrd="5" destOrd="0" presId="urn:microsoft.com/office/officeart/2005/8/layout/vList3"/>
    <dgm:cxn modelId="{D888DC8F-A9DD-4E50-82FD-9C391AD3A863}" type="presParOf" srcId="{3A87124A-27A0-47BA-8560-3CFEAA04BA11}" destId="{F4F01F31-A325-415E-A9B5-BD182F719DA0}" srcOrd="6" destOrd="0" presId="urn:microsoft.com/office/officeart/2005/8/layout/vList3"/>
    <dgm:cxn modelId="{A9167714-7F98-43B1-BCA3-F15B4464A47A}" type="presParOf" srcId="{F4F01F31-A325-415E-A9B5-BD182F719DA0}" destId="{821E00F0-AE16-47DB-A69C-D7723F7AE473}" srcOrd="0" destOrd="0" presId="urn:microsoft.com/office/officeart/2005/8/layout/vList3"/>
    <dgm:cxn modelId="{AC7C5CDC-5327-4E6C-A1D4-8FCA22BF493F}" type="presParOf" srcId="{F4F01F31-A325-415E-A9B5-BD182F719DA0}" destId="{30054926-9DBC-4C73-B6A9-086B3237503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41FC3-8E60-4F59-ACB7-C6080D3C4280}">
      <dsp:nvSpPr>
        <dsp:cNvPr id="0" name=""/>
        <dsp:cNvSpPr/>
      </dsp:nvSpPr>
      <dsp:spPr>
        <a:xfrm rot="10800000">
          <a:off x="1595433" y="1408"/>
          <a:ext cx="5510727" cy="8295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1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порождение (создание) новой информации</a:t>
          </a:r>
          <a:endParaRPr lang="ru-RU" sz="2400" kern="1200" dirty="0"/>
        </a:p>
      </dsp:txBody>
      <dsp:txXfrm rot="10800000">
        <a:off x="1802825" y="1408"/>
        <a:ext cx="5303335" cy="829570"/>
      </dsp:txXfrm>
    </dsp:sp>
    <dsp:sp modelId="{6BEEF82B-2480-445D-BAD6-C8DBF7270356}">
      <dsp:nvSpPr>
        <dsp:cNvPr id="0" name=""/>
        <dsp:cNvSpPr/>
      </dsp:nvSpPr>
      <dsp:spPr>
        <a:xfrm>
          <a:off x="1180647" y="1408"/>
          <a:ext cx="829570" cy="8295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25ABF-FBFF-4FCF-98CA-0632E3317005}">
      <dsp:nvSpPr>
        <dsp:cNvPr id="0" name=""/>
        <dsp:cNvSpPr/>
      </dsp:nvSpPr>
      <dsp:spPr>
        <a:xfrm rot="10800000">
          <a:off x="1595433" y="1078612"/>
          <a:ext cx="5510727" cy="8295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1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преобразование информации</a:t>
          </a:r>
          <a:endParaRPr lang="ru-RU" sz="2400" kern="1200" dirty="0"/>
        </a:p>
      </dsp:txBody>
      <dsp:txXfrm rot="10800000">
        <a:off x="1802825" y="1078612"/>
        <a:ext cx="5303335" cy="829570"/>
      </dsp:txXfrm>
    </dsp:sp>
    <dsp:sp modelId="{22FD3153-D640-4C1A-8CB8-4B1FA691629A}">
      <dsp:nvSpPr>
        <dsp:cNvPr id="0" name=""/>
        <dsp:cNvSpPr/>
      </dsp:nvSpPr>
      <dsp:spPr>
        <a:xfrm>
          <a:off x="1180647" y="1078612"/>
          <a:ext cx="829570" cy="8295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8564C-27FC-444B-99A2-F4A830B54096}">
      <dsp:nvSpPr>
        <dsp:cNvPr id="0" name=""/>
        <dsp:cNvSpPr/>
      </dsp:nvSpPr>
      <dsp:spPr>
        <a:xfrm rot="10800000">
          <a:off x="1595433" y="2155816"/>
          <a:ext cx="5510727" cy="8295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1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уничтожение информации</a:t>
          </a:r>
          <a:endParaRPr lang="ru-RU" sz="2400" kern="1200" dirty="0"/>
        </a:p>
      </dsp:txBody>
      <dsp:txXfrm rot="10800000">
        <a:off x="1802825" y="2155816"/>
        <a:ext cx="5303335" cy="829570"/>
      </dsp:txXfrm>
    </dsp:sp>
    <dsp:sp modelId="{51578E21-AB9D-4D5D-946F-7148C584034A}">
      <dsp:nvSpPr>
        <dsp:cNvPr id="0" name=""/>
        <dsp:cNvSpPr/>
      </dsp:nvSpPr>
      <dsp:spPr>
        <a:xfrm>
          <a:off x="1180647" y="2155816"/>
          <a:ext cx="829570" cy="8295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54926-9DBC-4C73-B6A9-086B32375030}">
      <dsp:nvSpPr>
        <dsp:cNvPr id="0" name=""/>
        <dsp:cNvSpPr/>
      </dsp:nvSpPr>
      <dsp:spPr>
        <a:xfrm rot="10800000">
          <a:off x="1595433" y="3233020"/>
          <a:ext cx="5510727" cy="8295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1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передача информации (распространение в пространстве)</a:t>
          </a:r>
          <a:endParaRPr lang="ru-RU" sz="2400" kern="1200" dirty="0"/>
        </a:p>
      </dsp:txBody>
      <dsp:txXfrm rot="10800000">
        <a:off x="1802825" y="3233020"/>
        <a:ext cx="5303335" cy="829570"/>
      </dsp:txXfrm>
    </dsp:sp>
    <dsp:sp modelId="{821E00F0-AE16-47DB-A69C-D7723F7AE473}">
      <dsp:nvSpPr>
        <dsp:cNvPr id="0" name=""/>
        <dsp:cNvSpPr/>
      </dsp:nvSpPr>
      <dsp:spPr>
        <a:xfrm>
          <a:off x="1180647" y="3233020"/>
          <a:ext cx="829570" cy="8295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2ACCF58-D914-48AE-8FC3-470D73D18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FDBBD64-6F9D-4555-8245-5E6BCB8B1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9563F-2D9F-4A23-A23D-A3AD7CB9BDFA}" type="slidenum">
              <a:rPr lang="ru-RU"/>
              <a:pPr/>
              <a:t>1</a:t>
            </a:fld>
            <a:endParaRPr 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0F67A93-9459-4470-9532-39F5530DED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7B712-ACDD-460D-8AA8-7F0B64A7D9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3FA87-D159-4D6A-B167-060AFA5656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A5E0D-16A9-4172-87A3-02E031CDCE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95DE4-8E0F-4036-9AD4-0A860EB03A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17D96-4AD3-49FF-9E62-AA9B4F7F24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A8686-B0DB-4928-823B-ABFA125BE5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E1960-8179-4CB4-9F49-3A4117B062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570E7-7D28-4499-A222-827A6E5D27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A2CA6-B61A-457D-88B2-D157ED72AE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D908501-0D57-4940-BCA0-1C46911EB1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92B27B0-0D3E-47F1-8DF1-1CD60BC800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7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9.jpeg"/><Relationship Id="rId10" Type="http://schemas.openxmlformats.org/officeDocument/2006/relationships/image" Target="../media/image20.jpeg"/><Relationship Id="rId4" Type="http://schemas.openxmlformats.org/officeDocument/2006/relationships/image" Target="../media/image18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8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0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alleng.ru/d_images/comp/33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2005_%D0%B3%D0%BE%D0%B4" TargetMode="External"/><Relationship Id="rId13" Type="http://schemas.openxmlformats.org/officeDocument/2006/relationships/hyperlink" Target="https://ru.wikipedia.org/wiki/%D0%A0%D0%BE%D1%81%D1%81%D0%B8%D0%B9%D1%81%D0%BA%D0%B0%D1%8F_%D0%B0%D0%BA%D0%B0%D0%B4%D0%B5%D0%BC%D0%B8%D1%8F_%D0%BD%D0%B0%D1%83%D0%BA" TargetMode="External"/><Relationship Id="rId3" Type="http://schemas.openxmlformats.org/officeDocument/2006/relationships/hyperlink" Target="https://ru.wikipedia.org/wiki/6_%D1%81%D0%B5%D0%BD%D1%82%D1%8F%D0%B1%D1%80%D1%8F" TargetMode="External"/><Relationship Id="rId7" Type="http://schemas.openxmlformats.org/officeDocument/2006/relationships/hyperlink" Target="https://ru.wikipedia.org/wiki/11_%D1%84%D0%B5%D0%B2%D1%80%D0%B0%D0%BB%D1%8F" TargetMode="External"/><Relationship Id="rId12" Type="http://schemas.openxmlformats.org/officeDocument/2006/relationships/hyperlink" Target="https://ru.wikipedia.org/wiki/%D0%90%D0%BA%D0%B0%D0%B4%D0%B5%D0%BC%D0%B8%D1%8F_%D0%BD%D0%B0%D1%83%D0%BA_%D0%A1%D0%A1%D0%A1%D0%A0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0%D0%BE%D1%81%D1%81%D0%B8%D0%B9%D1%81%D0%BA%D0%B0%D1%8F_%D0%B8%D0%BC%D0%BF%D0%B5%D1%80%D0%B8%D1%8F" TargetMode="External"/><Relationship Id="rId11" Type="http://schemas.openxmlformats.org/officeDocument/2006/relationships/hyperlink" Target="https://ru.wikipedia.org/wiki/%D0%A0%D0%B0%D0%B4%D0%B8%D0%BE%D0%BB%D0%BE%D0%BA%D0%B0%D1%86%D0%B8%D0%BE%D0%BD%D0%BD%D0%B0%D1%8F_%D0%B0%D1%81%D1%82%D1%80%D0%BE%D0%BD%D0%BE%D0%BC%D0%B8%D1%8F" TargetMode="External"/><Relationship Id="rId5" Type="http://schemas.openxmlformats.org/officeDocument/2006/relationships/hyperlink" Target="https://ru.wikipedia.org/wiki/%D0%9A%D0%B0%D0%B7%D0%B0%D0%BD%D1%8C" TargetMode="External"/><Relationship Id="rId15" Type="http://schemas.openxmlformats.org/officeDocument/2006/relationships/hyperlink" Target="https://ru.wikipedia.org/wiki/%D0%92%D0%B5%D1%80%D1%85%D0%BE%D0%B2%D0%BD%D1%8B%D0%B9_%D1%81%D0%BE%D0%B2%D0%B5%D1%82_%D0%A0%D0%BE%D1%81%D1%81%D0%B8%D0%B8" TargetMode="External"/><Relationship Id="rId10" Type="http://schemas.openxmlformats.org/officeDocument/2006/relationships/hyperlink" Target="https://ru.wikipedia.org/wiki/%D0%A0%D0%BE%D1%81%D1%81%D0%B8%D1%8F" TargetMode="External"/><Relationship Id="rId4" Type="http://schemas.openxmlformats.org/officeDocument/2006/relationships/hyperlink" Target="https://ru.wikipedia.org/wiki/1908_%D0%B3%D0%BE%D0%B4" TargetMode="External"/><Relationship Id="rId9" Type="http://schemas.openxmlformats.org/officeDocument/2006/relationships/hyperlink" Target="https://ru.wikipedia.org/wiki/%D0%9C%D0%BE%D1%81%D0%BA%D0%B2%D0%B0" TargetMode="External"/><Relationship Id="rId14" Type="http://schemas.openxmlformats.org/officeDocument/2006/relationships/hyperlink" Target="https://ru.wikipedia.org/wiki/%D0%93%D0%B5%D1%80%D0%BE%D0%B9_%D0%A1%D0%BE%D1%86%D0%B8%D0%B0%D0%BB%D0%B8%D1%81%D1%82%D0%B8%D1%87%D0%B5%D1%81%D0%BA%D0%BE%D0%B3%D0%BE_%D0%A2%D1%80%D1%83%D0%B4%D0%B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3000372"/>
            <a:ext cx="8064500" cy="8667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Теоретические основы информатики</a:t>
            </a:r>
            <a:endParaRPr lang="nl-NL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48" y="4071942"/>
            <a:ext cx="8064500" cy="885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Информация. Свойства информации.</a:t>
            </a:r>
            <a:endParaRPr lang="nl-NL" sz="2400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435600" y="1268413"/>
            <a:ext cx="3455988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>
                <a:latin typeface="Monotype Corsiva" pitchFamily="66" charset="0"/>
              </a:rPr>
              <a:t>Лекция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500042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00FF"/>
                </a:solidFill>
              </a:rPr>
              <a:t>«</a:t>
            </a:r>
            <a:r>
              <a:rPr lang="ru-RU" sz="5400" b="1" i="1" dirty="0" smtClean="0">
                <a:solidFill>
                  <a:srgbClr val="0000FF"/>
                </a:solidFill>
              </a:rPr>
              <a:t>информация</a:t>
            </a:r>
            <a:r>
              <a:rPr lang="ru-RU" sz="5400" dirty="0" smtClean="0">
                <a:solidFill>
                  <a:srgbClr val="0000FF"/>
                </a:solidFill>
              </a:rPr>
              <a:t>»: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857364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сведения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2714620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знания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357686" y="2000240"/>
            <a:ext cx="3786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данные</a:t>
            </a:r>
            <a:endParaRPr lang="ru-RU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000504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известие</a:t>
            </a: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4357686" y="3357562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управление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786182" y="4572008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400" dirty="0" smtClean="0"/>
              <a:t>сообщение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500298" y="5500702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400" dirty="0" smtClean="0"/>
              <a:t>……………</a:t>
            </a:r>
            <a:endParaRPr lang="ru-RU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/>
        </p:nvSpPr>
        <p:spPr>
          <a:xfrm>
            <a:off x="214282" y="428604"/>
            <a:ext cx="8536017" cy="1163628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lvl="0" indent="185737" algn="just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400"/>
            </a:pPr>
            <a:r>
              <a:rPr lang="ru-RU" b="1" i="1" dirty="0" smtClean="0">
                <a:solidFill>
                  <a:srgbClr val="0000FF"/>
                </a:solidFill>
              </a:rPr>
              <a:t>Материальный носитель информации -  материальный объект или среда, которые служат для представления или передачи информации</a:t>
            </a:r>
            <a:endParaRPr b="1" i="1">
              <a:solidFill>
                <a:srgbClr val="0000FF"/>
              </a:solidFill>
            </a:endParaRPr>
          </a:p>
        </p:txBody>
      </p:sp>
      <p:pic>
        <p:nvPicPr>
          <p:cNvPr id="202" name="Google Shape;202;p22" descr="http://media2.24aul.ru/prv/220x165/51419b374ffdaa1044d502e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5157787"/>
            <a:ext cx="1951037" cy="146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 descr="http://www.specural.com/sites/default/files/styles/slovar_max/public/images/slovar/fotoplenki3.jpg?itok=pZIdX1_1"/>
          <p:cNvPicPr preferRelativeResize="0"/>
          <p:nvPr/>
        </p:nvPicPr>
        <p:blipFill rotWithShape="1">
          <a:blip r:embed="rId4">
            <a:alphaModFix/>
          </a:blip>
          <a:srcRect l="7499" t="9082" r="13081" b="4989"/>
          <a:stretch/>
        </p:blipFill>
        <p:spPr>
          <a:xfrm>
            <a:off x="4356100" y="5157787"/>
            <a:ext cx="1512887" cy="136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 descr="http://kino-aktiv.ru/uploads/posts/2012-12/1355777053_kino19.jpg"/>
          <p:cNvPicPr preferRelativeResize="0"/>
          <p:nvPr/>
        </p:nvPicPr>
        <p:blipFill rotWithShape="1">
          <a:blip r:embed="rId5">
            <a:alphaModFix/>
          </a:blip>
          <a:srcRect b="26717"/>
          <a:stretch/>
        </p:blipFill>
        <p:spPr>
          <a:xfrm>
            <a:off x="5940425" y="4941887"/>
            <a:ext cx="2946400" cy="17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 descr="http://fi-com.ru/technics/images/smd2.jpeg"/>
          <p:cNvPicPr preferRelativeResize="0"/>
          <p:nvPr/>
        </p:nvPicPr>
        <p:blipFill rotWithShape="1">
          <a:blip r:embed="rId6">
            <a:alphaModFix/>
          </a:blip>
          <a:srcRect l="15328" t="6594" r="26109" b="21086"/>
          <a:stretch/>
        </p:blipFill>
        <p:spPr>
          <a:xfrm>
            <a:off x="7164387" y="3213100"/>
            <a:ext cx="1655762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 descr="http://brucofalla.altervista.org/wp-content/uploads/2011/04/cd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35600" y="1773237"/>
            <a:ext cx="180022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2" descr="http://spas-info.ru/images/04_20_1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92500" y="2997200"/>
            <a:ext cx="2409825" cy="192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2" descr="http://www.simplyscience.ch/system/html/DNA_modell_shutterstock_93597241-ce5e4ed6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24075" y="1844675"/>
            <a:ext cx="2232025" cy="160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2" descr="http://peremeny.ru/UserFiles/Image/narrativ/Push/RodDerPu1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9387" y="2133600"/>
            <a:ext cx="1720850" cy="26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>
            <a:spLocks noGrp="1"/>
          </p:cNvSpPr>
          <p:nvPr>
            <p:ph type="title"/>
          </p:nvPr>
        </p:nvSpPr>
        <p:spPr>
          <a:xfrm>
            <a:off x="0" y="285728"/>
            <a:ext cx="9001125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Arial"/>
              <a:buNone/>
            </a:pP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  <a:sym typeface="Arial"/>
              </a:rPr>
              <a:t>Материальная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  <a:sym typeface="Arial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  <a:sym typeface="Arial"/>
              </a:rPr>
              <a:t>природа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  <a:sym typeface="Arial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  <a:sym typeface="Arial"/>
              </a:rPr>
              <a:t>носителей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  <a:sym typeface="Arial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  <a:sym typeface="Arial"/>
              </a:rPr>
              <a:t>информации</a:t>
            </a:r>
            <a:endParaRPr lang="ru-RU" sz="3600" i="1" dirty="0">
              <a:solidFill>
                <a:srgbClr val="0000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142844" y="1142984"/>
            <a:ext cx="18716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Молекула</a:t>
            </a:r>
            <a:endParaRPr lang="ru-RU" sz="1800" b="0" i="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ДНК</a:t>
            </a:r>
            <a:endParaRPr/>
          </a:p>
        </p:txBody>
      </p:sp>
      <p:sp>
        <p:nvSpPr>
          <p:cNvPr id="216" name="Google Shape;216;p23"/>
          <p:cNvSpPr txBox="1"/>
          <p:nvPr/>
        </p:nvSpPr>
        <p:spPr>
          <a:xfrm>
            <a:off x="4714876" y="2428868"/>
            <a:ext cx="4248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Магнитные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оптические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диски</a:t>
            </a:r>
            <a:endParaRPr/>
          </a:p>
        </p:txBody>
      </p:sp>
      <p:sp>
        <p:nvSpPr>
          <p:cNvPr id="217" name="Google Shape;217;p23"/>
          <p:cNvSpPr txBox="1"/>
          <p:nvPr/>
        </p:nvSpPr>
        <p:spPr>
          <a:xfrm>
            <a:off x="5580062" y="4724400"/>
            <a:ext cx="24479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Фото- и кинопленка</a:t>
            </a:r>
            <a:endParaRPr/>
          </a:p>
        </p:txBody>
      </p:sp>
      <p:sp>
        <p:nvSpPr>
          <p:cNvPr id="218" name="Google Shape;218;p23"/>
          <p:cNvSpPr txBox="1"/>
          <p:nvPr/>
        </p:nvSpPr>
        <p:spPr>
          <a:xfrm>
            <a:off x="5940425" y="3429000"/>
            <a:ext cx="25193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Микросхемы памяти</a:t>
            </a:r>
            <a:endParaRPr/>
          </a:p>
        </p:txBody>
      </p:sp>
      <p:sp>
        <p:nvSpPr>
          <p:cNvPr id="219" name="Google Shape;219;p23"/>
          <p:cNvSpPr txBox="1"/>
          <p:nvPr/>
        </p:nvSpPr>
        <p:spPr>
          <a:xfrm>
            <a:off x="684212" y="5157787"/>
            <a:ext cx="10080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Бумага</a:t>
            </a:r>
            <a:endParaRPr/>
          </a:p>
        </p:txBody>
      </p:sp>
      <p:sp>
        <p:nvSpPr>
          <p:cNvPr id="220" name="Google Shape;220;p23"/>
          <p:cNvSpPr txBox="1"/>
          <p:nvPr/>
        </p:nvSpPr>
        <p:spPr>
          <a:xfrm>
            <a:off x="2339975" y="2708275"/>
            <a:ext cx="23034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Магнитная лента</a:t>
            </a:r>
            <a:endParaRPr/>
          </a:p>
        </p:txBody>
      </p:sp>
      <p:pic>
        <p:nvPicPr>
          <p:cNvPr id="221" name="Google Shape;221;p23" descr="http://brucofalla.altervista.org/wp-content/uploads/2011/04/c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454" y="714356"/>
            <a:ext cx="1674796" cy="1635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3" descr="http://spas-info.ru/images/04_20_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7555" y="1285860"/>
            <a:ext cx="1928826" cy="1498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3" descr="http://www.simplyscience.ch/system/html/DNA_modell_shutterstock_93597241-ce5e4ed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00166" y="857232"/>
            <a:ext cx="1428761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3" descr="http://fi-com.ru/technics/images/smd2.jpeg"/>
          <p:cNvPicPr preferRelativeResize="0"/>
          <p:nvPr/>
        </p:nvPicPr>
        <p:blipFill rotWithShape="1">
          <a:blip r:embed="rId6">
            <a:alphaModFix/>
          </a:blip>
          <a:srcRect l="15328" t="6594" r="26109" b="21086"/>
          <a:stretch/>
        </p:blipFill>
        <p:spPr>
          <a:xfrm>
            <a:off x="4284662" y="2924175"/>
            <a:ext cx="1655762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3" descr="http://media2.24aul.ru/prv/220x165/51419b374ffdaa1044d502e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387" y="2276475"/>
            <a:ext cx="1951037" cy="146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 descr="http://kino-aktiv.ru/uploads/posts/2012-12/1355777053_kino19.jpg"/>
          <p:cNvPicPr preferRelativeResize="0"/>
          <p:nvPr/>
        </p:nvPicPr>
        <p:blipFill rotWithShape="1">
          <a:blip r:embed="rId8">
            <a:alphaModFix/>
          </a:blip>
          <a:srcRect b="26717"/>
          <a:stretch/>
        </p:blipFill>
        <p:spPr>
          <a:xfrm>
            <a:off x="6429387" y="5286387"/>
            <a:ext cx="2457437" cy="138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3" descr="http://www.specural.com/sites/default/files/styles/slovar_max/public/images/slovar/fotoplenki3.jpg?itok=pZIdX1_1"/>
          <p:cNvPicPr preferRelativeResize="0"/>
          <p:nvPr/>
        </p:nvPicPr>
        <p:blipFill rotWithShape="1">
          <a:blip r:embed="rId9">
            <a:alphaModFix/>
          </a:blip>
          <a:srcRect l="7499" t="9082" r="13081" b="4989"/>
          <a:stretch/>
        </p:blipFill>
        <p:spPr>
          <a:xfrm>
            <a:off x="4356100" y="5157787"/>
            <a:ext cx="1512887" cy="136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3" descr="http://peremeny.ru/UserFiles/Image/narrativ/Push/RodDerPu1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78037" y="3789362"/>
            <a:ext cx="1982787" cy="3068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>
            <a:spLocks noGrp="1"/>
          </p:cNvSpPr>
          <p:nvPr>
            <p:ph type="title" idx="4294967295"/>
          </p:nvPr>
        </p:nvSpPr>
        <p:spPr>
          <a:xfrm>
            <a:off x="0" y="188912"/>
            <a:ext cx="9144000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600"/>
              <a:buFont typeface="Arial"/>
              <a:buNone/>
            </a:pPr>
            <a:r>
              <a:rPr lang="en-US" sz="2600" b="1" i="0" u="none" strike="noStrike" cap="none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Информационная</a:t>
            </a:r>
            <a:r>
              <a:rPr lang="en-US" sz="2600" b="1" i="0" u="none" strike="noStrike" cap="none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емкость</a:t>
            </a:r>
            <a:r>
              <a:rPr lang="en-US" sz="2600" b="1" i="0" u="none" strike="noStrike" cap="none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носителей</a:t>
            </a:r>
            <a:r>
              <a:rPr lang="en-US" sz="2600" b="1" i="0" u="none" strike="noStrike" cap="none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информации</a:t>
            </a:r>
            <a:endParaRPr/>
          </a:p>
        </p:txBody>
      </p:sp>
      <p:sp>
        <p:nvSpPr>
          <p:cNvPr id="234" name="Google Shape;234;p24"/>
          <p:cNvSpPr txBox="1"/>
          <p:nvPr/>
        </p:nvSpPr>
        <p:spPr>
          <a:xfrm>
            <a:off x="250825" y="908050"/>
            <a:ext cx="8713787" cy="12446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bg2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571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Носители</a:t>
            </a:r>
            <a:r>
              <a:rPr lang="en-US" sz="2400" b="0" i="0" u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информации</a:t>
            </a:r>
            <a:r>
              <a:rPr lang="en-US" sz="2400" b="0" i="0" u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характеризует</a:t>
            </a:r>
            <a:r>
              <a:rPr lang="en-US" sz="2400" b="0" i="0" u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n-lt"/>
                <a:ea typeface="Arial"/>
                <a:cs typeface="Arial"/>
                <a:sym typeface="Arial"/>
              </a:rPr>
              <a:t>информационная</a:t>
            </a:r>
            <a:r>
              <a:rPr lang="en-US" sz="2400" b="0" i="0" u="none" dirty="0">
                <a:solidFill>
                  <a:srgbClr val="0000CC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+mn-lt"/>
                <a:ea typeface="Arial"/>
                <a:cs typeface="Arial"/>
                <a:sym typeface="Arial"/>
              </a:rPr>
              <a:t>емкость</a:t>
            </a:r>
            <a:r>
              <a:rPr lang="en-US" sz="2400" b="0" i="0" u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т.е</a:t>
            </a:r>
            <a:r>
              <a:rPr lang="en-US" sz="2400" b="0" i="0" u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количество</a:t>
            </a:r>
            <a:r>
              <a:rPr lang="en-US" sz="2400" b="0" i="0" u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информации</a:t>
            </a:r>
            <a:r>
              <a:rPr lang="en-US" sz="2400" b="0" i="0" u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которое</a:t>
            </a:r>
            <a:r>
              <a:rPr lang="en-US" sz="2400" b="0" i="0" u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они</a:t>
            </a:r>
            <a:r>
              <a:rPr lang="en-US" sz="2400" b="0" i="0" u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могут</a:t>
            </a:r>
            <a:r>
              <a:rPr lang="en-US" sz="2400" b="0" i="0" u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хранить</a:t>
            </a:r>
            <a:r>
              <a:rPr lang="en-US" sz="1800" b="0" i="0" u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>
              <a:latin typeface="+mn-lt"/>
            </a:endParaRPr>
          </a:p>
        </p:txBody>
      </p:sp>
      <p:sp>
        <p:nvSpPr>
          <p:cNvPr id="235" name="Google Shape;235;p24"/>
          <p:cNvSpPr txBox="1"/>
          <p:nvPr/>
        </p:nvSpPr>
        <p:spPr>
          <a:xfrm>
            <a:off x="3851275" y="2492375"/>
            <a:ext cx="5041900" cy="329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8573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Наиболее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информационно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ёмкими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являются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молекулы</a:t>
            </a:r>
            <a:r>
              <a:rPr lang="en-US" sz="2000" b="0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ДНК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которые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имеют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очень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малый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размер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плотно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упакованы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185737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позволяет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хранить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огромное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количество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10</a:t>
            </a:r>
            <a:r>
              <a:rPr lang="en-US" sz="2000" b="0" i="0" u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бит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1 см</a:t>
            </a:r>
            <a:r>
              <a:rPr lang="en-US" sz="2000" b="0" i="0" u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дает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возможность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организму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развиваться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одной-единственной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клетки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содержащей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всю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необходимую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генетическую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информацию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236" name="Google Shape;236;p24" descr="http://www.simplyscience.ch/system/html/DNA_modell_shutterstock_93597241-ce5e4ed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928934"/>
            <a:ext cx="3428992" cy="2581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 txBox="1">
            <a:spLocks noGrp="1"/>
          </p:cNvSpPr>
          <p:nvPr>
            <p:ph type="title" idx="4294967295"/>
          </p:nvPr>
        </p:nvSpPr>
        <p:spPr>
          <a:xfrm>
            <a:off x="0" y="188912"/>
            <a:ext cx="9144000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Информационная емкость носителей информации</a:t>
            </a:r>
            <a:endParaRPr/>
          </a:p>
        </p:txBody>
      </p:sp>
      <p:sp>
        <p:nvSpPr>
          <p:cNvPr id="243" name="Google Shape;243;p25"/>
          <p:cNvSpPr txBox="1"/>
          <p:nvPr/>
        </p:nvSpPr>
        <p:spPr>
          <a:xfrm>
            <a:off x="3643306" y="857232"/>
            <a:ext cx="4608512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857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Современные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микросхемы</a:t>
            </a:r>
            <a:r>
              <a:rPr lang="en-US" sz="2000" b="0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памяти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позволяют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хранить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1 см</a:t>
            </a:r>
            <a:r>
              <a:rPr lang="en-US" sz="2000" b="0" i="0" u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10</a:t>
            </a:r>
            <a:r>
              <a:rPr lang="en-US" sz="2000" b="0" i="0" u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битов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однако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100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миллиардов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меньше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чем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ДНК.</a:t>
            </a:r>
            <a:endParaRPr/>
          </a:p>
        </p:txBody>
      </p:sp>
      <p:pic>
        <p:nvPicPr>
          <p:cNvPr id="244" name="Google Shape;244;p25" descr="http://fi-com.ru/technics/images/smd2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34" y="785794"/>
            <a:ext cx="2190739" cy="19145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49;p26"/>
          <p:cNvSpPr txBox="1"/>
          <p:nvPr/>
        </p:nvSpPr>
        <p:spPr>
          <a:xfrm>
            <a:off x="5072034" y="2357430"/>
            <a:ext cx="3214742" cy="17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857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гибком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магнитном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диске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может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храниться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книга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объемом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около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600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страниц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7" name="Google Shape;250;p26"/>
          <p:cNvSpPr txBox="1"/>
          <p:nvPr/>
        </p:nvSpPr>
        <p:spPr>
          <a:xfrm>
            <a:off x="428596" y="4143356"/>
            <a:ext cx="3214710" cy="271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8573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жестком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магнитном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диске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DVD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можно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сохранить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целую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библиотеку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включающую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десятки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тысяч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книг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8" name="Google Shape;253;p26" descr="http://i046.radikal.ru/0908/2e/4e2b713ea63f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488" y="2214554"/>
            <a:ext cx="1762124" cy="183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54;p26" descr="http://spas-info.ru/images/04_20_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57620" y="4643446"/>
            <a:ext cx="2409825" cy="192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55;p26" descr="http://brucofalla.altervista.org/wp-content/uploads/2011/04/cd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72264" y="4429132"/>
            <a:ext cx="2192337" cy="2192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/>
          <p:nvPr/>
        </p:nvSpPr>
        <p:spPr>
          <a:xfrm>
            <a:off x="3132137" y="1052512"/>
            <a:ext cx="5761037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8573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Молекулы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ДНК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имеют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большую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устойчивость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возможным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повреждениям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так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существует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механизм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обнаружения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повреждений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структуры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мутаций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и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самовосстановление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61" name="Google Shape;261;p27"/>
          <p:cNvSpPr txBox="1"/>
          <p:nvPr/>
        </p:nvSpPr>
        <p:spPr>
          <a:xfrm>
            <a:off x="179387" y="2997200"/>
            <a:ext cx="5508625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2714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аналоговых 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носителей, </a:t>
            </a:r>
            <a:r>
              <a:rPr lang="en-US" sz="2000" b="0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надежность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(устойчивость к повреждениям) </a:t>
            </a:r>
            <a:r>
              <a:rPr lang="en-US" sz="2000" b="0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достаточно высока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(так, поврежденная часть записи не лишает возможности видеть оставшуюся часть).</a:t>
            </a:r>
            <a:endParaRPr/>
          </a:p>
        </p:txBody>
      </p:sp>
      <p:sp>
        <p:nvSpPr>
          <p:cNvPr id="262" name="Google Shape;262;p27"/>
          <p:cNvSpPr txBox="1"/>
          <p:nvPr/>
        </p:nvSpPr>
        <p:spPr>
          <a:xfrm>
            <a:off x="3419475" y="4724400"/>
            <a:ext cx="5545137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8573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Цифровые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носители гораздо </a:t>
            </a:r>
            <a:r>
              <a:rPr lang="en-US" sz="2000" b="0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более чувствительны к повреждениям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даже утеря одного бита данных на магнитном или оптическом дисках может привести к невозможности считать файл.</a:t>
            </a:r>
            <a:endParaRPr/>
          </a:p>
        </p:txBody>
      </p:sp>
      <p:sp>
        <p:nvSpPr>
          <p:cNvPr id="263" name="Google Shape;263;p27"/>
          <p:cNvSpPr txBox="1"/>
          <p:nvPr/>
        </p:nvSpPr>
        <p:spPr>
          <a:xfrm>
            <a:off x="0" y="188912"/>
            <a:ext cx="9144000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600"/>
              <a:buFont typeface="Arial"/>
              <a:buNone/>
            </a:pPr>
            <a:r>
              <a:rPr lang="en-US" sz="2600" b="1" i="0" u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Надежность хранения информации</a:t>
            </a:r>
            <a:endParaRPr/>
          </a:p>
        </p:txBody>
      </p:sp>
      <p:pic>
        <p:nvPicPr>
          <p:cNvPr id="264" name="Google Shape;264;p27" descr="http://www.simplyscience.ch/system/html/DNA_modell_shutterstock_93597241-ce5e4ed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14356"/>
            <a:ext cx="2916237" cy="209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7" descr="http://peremeny.ru/UserFiles/Image/narrativ/Push/RodDerPu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0650" y="2708275"/>
            <a:ext cx="1163637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7" descr="http://spas-info.ru/images/04_20_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387" y="5013325"/>
            <a:ext cx="1544637" cy="123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7" descr="http://kino-aktiv.ru/uploads/posts/2012-12/1355777053_kino19.jpg"/>
          <p:cNvPicPr preferRelativeResize="0"/>
          <p:nvPr/>
        </p:nvPicPr>
        <p:blipFill rotWithShape="1">
          <a:blip r:embed="rId6">
            <a:alphaModFix/>
          </a:blip>
          <a:srcRect b="26717"/>
          <a:stretch/>
        </p:blipFill>
        <p:spPr>
          <a:xfrm>
            <a:off x="5580062" y="2924175"/>
            <a:ext cx="2089150" cy="122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7" descr="http://brucofalla.altervista.org/wp-content/uploads/2011/04/cd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63712" y="4652962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8"/>
          <p:cNvSpPr txBox="1"/>
          <p:nvPr/>
        </p:nvSpPr>
        <p:spPr>
          <a:xfrm>
            <a:off x="3276600" y="1052512"/>
            <a:ext cx="5867400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857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Молекулы ДНК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000" b="0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наиболее долговременный носитель информации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Они </a:t>
            </a:r>
            <a:r>
              <a:rPr lang="en-US" sz="2000" b="0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десятки тысяч лет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0" i="0" u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человек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и </a:t>
            </a:r>
            <a:r>
              <a:rPr lang="en-US" sz="2000" b="0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миллионов лет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0" i="0" u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некоторые живые организмы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сохраняют генетическую информацию данного вида.</a:t>
            </a:r>
            <a:endParaRPr/>
          </a:p>
        </p:txBody>
      </p:sp>
      <p:sp>
        <p:nvSpPr>
          <p:cNvPr id="274" name="Google Shape;274;p28"/>
          <p:cNvSpPr txBox="1"/>
          <p:nvPr/>
        </p:nvSpPr>
        <p:spPr>
          <a:xfrm>
            <a:off x="179387" y="2924175"/>
            <a:ext cx="5329237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8573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Аналоговые 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носители способны сохранять информацию в течение </a:t>
            </a:r>
            <a:r>
              <a:rPr lang="en-US" sz="2000" b="0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тысяч лет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0" i="0" u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египетские папирусы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2000" b="0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сотен лет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0" i="0" u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бумага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и </a:t>
            </a:r>
            <a:r>
              <a:rPr lang="en-US" sz="2000" b="0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десятков лет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0" i="0" u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магнитная лента, фото- и кинопленка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</p:txBody>
      </p:sp>
      <p:sp>
        <p:nvSpPr>
          <p:cNvPr id="275" name="Google Shape;275;p28"/>
          <p:cNvSpPr txBox="1"/>
          <p:nvPr/>
        </p:nvSpPr>
        <p:spPr>
          <a:xfrm>
            <a:off x="3635375" y="4724400"/>
            <a:ext cx="5508625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8573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Цифровые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носители. При правильном хранении </a:t>
            </a:r>
            <a:r>
              <a:rPr lang="en-US" sz="2000" b="0" i="0" u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оптические носители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способны хранить информацию </a:t>
            </a:r>
            <a:r>
              <a:rPr lang="en-US" sz="2000" b="0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сотни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лет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US" sz="2000" b="0" i="0" u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магнитные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000" b="0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десятки лет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76" name="Google Shape;276;p28"/>
          <p:cNvSpPr txBox="1"/>
          <p:nvPr/>
        </p:nvSpPr>
        <p:spPr>
          <a:xfrm>
            <a:off x="0" y="188912"/>
            <a:ext cx="9144000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600"/>
              <a:buFont typeface="Arial"/>
              <a:buNone/>
            </a:pPr>
            <a:r>
              <a:rPr lang="en-US" sz="2600" b="1" i="0" u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Долговечность хранения информации</a:t>
            </a:r>
            <a:endParaRPr/>
          </a:p>
        </p:txBody>
      </p:sp>
      <p:pic>
        <p:nvPicPr>
          <p:cNvPr id="277" name="Google Shape;277;p28" descr="http://www.simplyscience.ch/system/html/DNA_modell_shutterstock_93597241-ce5e4ed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765175"/>
            <a:ext cx="2700337" cy="194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8" descr="http://kino-aktiv.ru/uploads/posts/2012-12/1355777053_kino19.jpg"/>
          <p:cNvPicPr preferRelativeResize="0"/>
          <p:nvPr/>
        </p:nvPicPr>
        <p:blipFill rotWithShape="1">
          <a:blip r:embed="rId4">
            <a:alphaModFix/>
          </a:blip>
          <a:srcRect b="26717"/>
          <a:stretch/>
        </p:blipFill>
        <p:spPr>
          <a:xfrm>
            <a:off x="5651500" y="2924175"/>
            <a:ext cx="2089150" cy="122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8" descr="http://peremeny.ru/UserFiles/Image/narrativ/Push/RodDerPu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2087" y="2708275"/>
            <a:ext cx="1163637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8" descr="http://spas-info.ru/images/04_20_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387" y="5013325"/>
            <a:ext cx="1544637" cy="123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8" descr="http://brucofalla.altervista.org/wp-content/uploads/2011/04/cd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63712" y="4652962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571480"/>
            <a:ext cx="7429552" cy="193899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0000FF"/>
                </a:solidFill>
              </a:rPr>
              <a:t>Изменение характеристики носителя, которое используется для представления информации, называется сигналом, а значение этой характеристики, отнесенное к некоторой шкале измерений, называется параметром сигнала</a:t>
            </a:r>
            <a:endParaRPr lang="ru-RU" b="1" i="1" dirty="0">
              <a:solidFill>
                <a:srgbClr val="0000FF"/>
              </a:solidFill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7886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8001056" cy="954107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</a:rPr>
              <a:t>Последовательность сигналов называется сообщением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143116"/>
            <a:ext cx="8001056" cy="1384995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</a:rPr>
              <a:t>Соответствие между сообщением и содержащейся в нем информацией называется правилом интерпретации сообщения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4286256"/>
            <a:ext cx="7929618" cy="1384995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</a:rPr>
              <a:t>Информационный процесс — это изменение с течением времени содержания информации или представляющего его сообщения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428604"/>
            <a:ext cx="8280400" cy="874713"/>
          </a:xfrm>
        </p:spPr>
        <p:txBody>
          <a:bodyPr/>
          <a:lstStyle/>
          <a:p>
            <a:r>
              <a:rPr lang="ru-RU" b="0" dirty="0" smtClean="0"/>
              <a:t>Информационные процессы -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1428736"/>
            <a:ext cx="7858148" cy="13715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 - любые процессы, связанные с определенными операциями (действиями) над информацией: </a:t>
            </a:r>
            <a:endParaRPr lang="ru-RU" i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i="1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2428868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5113337" cy="4824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Информатика. </a:t>
            </a:r>
            <a:r>
              <a:rPr lang="en-US" sz="2800" b="1" dirty="0" smtClean="0"/>
              <a:t> </a:t>
            </a:r>
            <a:r>
              <a:rPr lang="ru-RU" sz="2800" b="1" i="1" dirty="0" smtClean="0"/>
              <a:t>Могилев А.В., Пак Н.И., </a:t>
            </a:r>
            <a:r>
              <a:rPr lang="ru-RU" sz="2800" b="1" i="1" dirty="0" err="1" smtClean="0"/>
              <a:t>Хённер</a:t>
            </a:r>
            <a:r>
              <a:rPr lang="ru-RU" sz="2800" b="1" i="1" dirty="0" smtClean="0"/>
              <a:t> Е.К. </a:t>
            </a:r>
            <a:r>
              <a:rPr lang="ru-RU" sz="2800" dirty="0" smtClean="0"/>
              <a:t>М.: Академия, 2012 г. — 848 с. 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Информатика. Базовый курс.  </a:t>
            </a:r>
            <a:r>
              <a:rPr lang="ru-RU" sz="2800" b="1" i="1" dirty="0" smtClean="0"/>
              <a:t>Симонович С.В. </a:t>
            </a:r>
            <a:r>
              <a:rPr lang="ru-RU" sz="2800" dirty="0" smtClean="0"/>
              <a:t>2-е изд. - СПб.: Питер, 2011. — 640 с. 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Информатика. </a:t>
            </a:r>
            <a:r>
              <a:rPr lang="en-US" sz="2800" b="1" dirty="0" smtClean="0"/>
              <a:t> </a:t>
            </a:r>
            <a:r>
              <a:rPr lang="ru-RU" sz="2800" b="1" i="1" dirty="0" smtClean="0"/>
              <a:t>Степанов А.Н. </a:t>
            </a:r>
            <a:r>
              <a:rPr lang="ru-RU" sz="2800" dirty="0" smtClean="0"/>
              <a:t>4-е изд. - СПб.: Питер, 2010. — 684 с.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Литература:</a:t>
            </a:r>
          </a:p>
        </p:txBody>
      </p:sp>
      <p:pic>
        <p:nvPicPr>
          <p:cNvPr id="156677" name="Picture 5" descr="Информатика. Базовый курс. Гриф МО Р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357562"/>
            <a:ext cx="1738313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9" name="Picture 7" descr="33_smal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28604"/>
            <a:ext cx="1839912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1" name="Picture 9" descr="31_sm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286124"/>
            <a:ext cx="18748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7"/>
          <a:srcRect l="29765" t="12347" r="46422" b="27680"/>
          <a:stretch>
            <a:fillRect/>
          </a:stretch>
        </p:blipFill>
        <p:spPr bwMode="auto">
          <a:xfrm>
            <a:off x="7143768" y="428604"/>
            <a:ext cx="18153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/>
          <p:nvPr/>
        </p:nvSpPr>
        <p:spPr>
          <a:xfrm>
            <a:off x="395287" y="620712"/>
            <a:ext cx="8280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0"/>
          <p:cNvSpPr txBox="1"/>
          <p:nvPr/>
        </p:nvSpPr>
        <p:spPr>
          <a:xfrm>
            <a:off x="323850" y="908050"/>
            <a:ext cx="8569325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27146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любом процессе передачи или обмене информацией существует ее </a:t>
            </a: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источник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получатель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а сама информация передается по </a:t>
            </a: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каналу связи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 помощью </a:t>
            </a: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сигналов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механических, тепловых, электрических, звуковых и др.</a:t>
            </a:r>
            <a:endParaRPr/>
          </a:p>
        </p:txBody>
      </p:sp>
      <p:sp>
        <p:nvSpPr>
          <p:cNvPr id="298" name="Google Shape;298;p30"/>
          <p:cNvSpPr txBox="1"/>
          <p:nvPr/>
        </p:nvSpPr>
        <p:spPr>
          <a:xfrm>
            <a:off x="1763712" y="188912"/>
            <a:ext cx="5886450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Arial"/>
              <a:buNone/>
            </a:pPr>
            <a:r>
              <a:rPr lang="en-US" sz="3600" b="1" i="0" u="none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Передача</a:t>
            </a:r>
            <a:r>
              <a:rPr lang="en-US" sz="3600" b="1" i="0" u="none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dirty="0" err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информации</a:t>
            </a:r>
            <a:endParaRPr/>
          </a:p>
        </p:txBody>
      </p:sp>
      <p:sp>
        <p:nvSpPr>
          <p:cNvPr id="299" name="Google Shape;299;p30"/>
          <p:cNvSpPr txBox="1"/>
          <p:nvPr/>
        </p:nvSpPr>
        <p:spPr>
          <a:xfrm>
            <a:off x="250825" y="2708275"/>
            <a:ext cx="2303462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Источник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информации</a:t>
            </a:r>
            <a:endParaRPr/>
          </a:p>
        </p:txBody>
      </p:sp>
      <p:sp>
        <p:nvSpPr>
          <p:cNvPr id="300" name="Google Shape;300;p30"/>
          <p:cNvSpPr txBox="1"/>
          <p:nvPr/>
        </p:nvSpPr>
        <p:spPr>
          <a:xfrm>
            <a:off x="6372225" y="2708275"/>
            <a:ext cx="2303462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Приёмник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информации</a:t>
            </a:r>
            <a:endParaRPr/>
          </a:p>
        </p:txBody>
      </p:sp>
      <p:sp>
        <p:nvSpPr>
          <p:cNvPr id="301" name="Google Shape;301;p30"/>
          <p:cNvSpPr/>
          <p:nvPr/>
        </p:nvSpPr>
        <p:spPr>
          <a:xfrm>
            <a:off x="2843212" y="2492375"/>
            <a:ext cx="3455987" cy="129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Информационный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канал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920000" cy="1200329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Источник информации — это субъект, процесс или устройство, порождающие информацию и представляющие ее в виде сообщения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2428868"/>
            <a:ext cx="7920000" cy="1200329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Приемник информации — это субъект или устройство, принимающие сообщение и способные правильно его интерпретировать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4357694"/>
            <a:ext cx="7920000" cy="1200329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средства связи — устройства, осуществляющие преобразование сообщения из одной формы представления в другую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40768"/>
            <a:ext cx="7924800" cy="504056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ru-RU" sz="2400" dirty="0" smtClean="0"/>
              <a:t>	Принципиальным </a:t>
            </a:r>
            <a:r>
              <a:rPr lang="ru-RU" sz="2400" dirty="0"/>
              <a:t>и важнейшим различием непрерывных и дискретных сигналов является то, что дискретные сигналы можно обозначить, т. е. приписать каждому из конечного числа возможных значений сигнала знак, который будет отличать данный сигнал от </a:t>
            </a:r>
            <a:r>
              <a:rPr lang="ru-RU" sz="2400" dirty="0" smtClean="0"/>
              <a:t>другого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2400" b="1" dirty="0"/>
              <a:t>Знак — это элемент некоторого конечного* множества отличных друг от друга </a:t>
            </a:r>
            <a:r>
              <a:rPr lang="ru-RU" sz="2400" b="1" dirty="0" smtClean="0"/>
              <a:t>сущностей</a:t>
            </a:r>
          </a:p>
          <a:p>
            <a:pPr algn="ctr">
              <a:lnSpc>
                <a:spcPct val="90000"/>
              </a:lnSpc>
              <a:buNone/>
            </a:pPr>
            <a:endParaRPr lang="ru-RU" sz="2400" b="1" dirty="0" smtClean="0"/>
          </a:p>
          <a:p>
            <a:pPr algn="just">
              <a:lnSpc>
                <a:spcPct val="90000"/>
              </a:lnSpc>
              <a:buNone/>
            </a:pPr>
            <a:r>
              <a:rPr lang="ru-RU" sz="2400" b="1" dirty="0"/>
              <a:t>Набор знаков, в котором установлен порядок их следования, называется алфавитом</a:t>
            </a:r>
            <a:r>
              <a:rPr lang="ru-RU" sz="2400" b="1" dirty="0" smtClean="0"/>
              <a:t>.</a:t>
            </a:r>
          </a:p>
          <a:p>
            <a:pPr algn="just">
              <a:lnSpc>
                <a:spcPct val="90000"/>
              </a:lnSpc>
              <a:buNone/>
            </a:pPr>
            <a:endParaRPr lang="ru-RU" sz="2400" b="1" dirty="0" smtClean="0"/>
          </a:p>
          <a:p>
            <a:pPr algn="just">
              <a:lnSpc>
                <a:spcPct val="90000"/>
              </a:lnSpc>
              <a:buNone/>
            </a:pPr>
            <a:r>
              <a:rPr lang="ru-RU" sz="2400" b="1" dirty="0"/>
              <a:t>алфавит — это упорядоченная совокупность знаков.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3718" y="404664"/>
            <a:ext cx="5076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ТЕОРИЯ ИНФОРМАЦИИ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096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468313" y="681940"/>
            <a:ext cx="82819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знака - жест, рисунок, буква, сигнал светофора, определенный звук и т.д. </a:t>
            </a:r>
          </a:p>
          <a:p>
            <a:pPr algn="just" eaLnBrk="1" hangingPunct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знака определяется носителем сообщения и формой представления информации в сообщении.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539750" y="3567103"/>
            <a:ext cx="828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знаков, в котором установлен порядок их следования, называется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алфавитом.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1428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имеются два типа сообщений, между ними, очевидно, возможны четыре варианта преобразований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2993785"/>
            <a:ext cx="7920000" cy="150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29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 smtClean="0"/>
              <a:t>Преобразование типа  </a:t>
            </a:r>
            <a:r>
              <a:rPr lang="en-US" sz="3600" i="1" dirty="0" smtClean="0"/>
              <a:t>N</a:t>
            </a:r>
            <a:r>
              <a:rPr lang="ru-RU" sz="3600" dirty="0" smtClean="0"/>
              <a:t>1 → </a:t>
            </a:r>
            <a:r>
              <a:rPr lang="en-US" sz="3600" i="1" dirty="0" smtClean="0"/>
              <a:t>N</a:t>
            </a:r>
            <a:r>
              <a:rPr lang="ru-RU" sz="3600" dirty="0" smtClean="0"/>
              <a:t>2</a:t>
            </a:r>
            <a:r>
              <a:rPr lang="ru-RU" dirty="0" smtClean="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anose="02020603050405020304" pitchFamily="18" charset="0"/>
              </a:rPr>
              <a:t>Примерами устройств</a:t>
            </a:r>
            <a:r>
              <a:rPr lang="en-US" sz="2800" dirty="0" smtClean="0">
                <a:latin typeface="Times New Roman" panose="02020603050405020304" pitchFamily="18" charset="0"/>
              </a:rPr>
              <a:t>:</a:t>
            </a:r>
            <a:r>
              <a:rPr lang="ru-RU" sz="2800" dirty="0" smtClean="0">
                <a:latin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</a:rPr>
              <a:t>микрофон</a:t>
            </a:r>
            <a:r>
              <a:rPr lang="ru-RU" sz="2800" dirty="0" smtClean="0">
                <a:latin typeface="Times New Roman" panose="02020603050405020304" pitchFamily="18" charset="0"/>
              </a:rPr>
              <a:t> (звук преобразуется в электрические сигналы); </a:t>
            </a:r>
            <a:r>
              <a:rPr lang="ru-RU" sz="2800" b="1" dirty="0" smtClean="0">
                <a:latin typeface="Times New Roman" panose="02020603050405020304" pitchFamily="18" charset="0"/>
              </a:rPr>
              <a:t>магнитофон и видеомагнитофон</a:t>
            </a:r>
            <a:r>
              <a:rPr lang="ru-RU" sz="2800" dirty="0" smtClean="0">
                <a:latin typeface="Times New Roman" panose="02020603050405020304" pitchFamily="18" charset="0"/>
              </a:rPr>
              <a:t> (чередование областей намагничения ленты превращается в электрические сигналы, которые затем преобразуются в звук и изображение); и др. </a:t>
            </a:r>
            <a:endParaRPr lang="en-US" sz="2800" dirty="0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anose="02020603050405020304" pitchFamily="18" charset="0"/>
              </a:rPr>
              <a:t>Особенностью - всегда сопровождается частичной потерей информации. Потери связаны с помехами (шумами), которые порождает само информационное техническое устройство и шумы извне. </a:t>
            </a:r>
          </a:p>
        </p:txBody>
      </p:sp>
    </p:spTree>
    <p:extLst>
      <p:ext uri="{BB962C8B-B14F-4D97-AF65-F5344CB8AC3E}">
        <p14:creationId xmlns:p14="http://schemas.microsoft.com/office/powerpoint/2010/main" val="3810579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 smtClean="0"/>
              <a:t>Преобразованию типа </a:t>
            </a:r>
            <a:r>
              <a:rPr lang="en-US" sz="3600" i="1" dirty="0" smtClean="0"/>
              <a:t>N</a:t>
            </a:r>
            <a:r>
              <a:rPr lang="ru-RU" sz="3600" i="1" dirty="0" smtClean="0"/>
              <a:t>1</a:t>
            </a:r>
            <a:r>
              <a:rPr lang="en-US" sz="3600" i="1" dirty="0" smtClean="0"/>
              <a:t> </a:t>
            </a:r>
            <a:r>
              <a:rPr lang="ru-RU" sz="3600" i="1" dirty="0" smtClean="0"/>
              <a:t>→ </a:t>
            </a:r>
            <a:r>
              <a:rPr lang="en-US" sz="3600" i="1" dirty="0" smtClean="0"/>
              <a:t>D</a:t>
            </a:r>
            <a:r>
              <a:rPr lang="ru-RU" sz="3600" i="1" dirty="0" smtClean="0"/>
              <a:t>2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Необходимо заменить  непрерывную функцию времени </a:t>
            </a:r>
            <a:r>
              <a:rPr lang="en-US" sz="2800" i="1" smtClean="0"/>
              <a:t>Z</a:t>
            </a:r>
            <a:r>
              <a:rPr lang="ru-RU" sz="2800" i="1" smtClean="0"/>
              <a:t>(</a:t>
            </a:r>
            <a:r>
              <a:rPr lang="en-US" sz="2800" i="1" smtClean="0"/>
              <a:t>t</a:t>
            </a:r>
            <a:r>
              <a:rPr lang="ru-RU" sz="2800" i="1" smtClean="0"/>
              <a:t>) </a:t>
            </a:r>
            <a:r>
              <a:rPr lang="ru-RU" sz="2800" smtClean="0"/>
              <a:t>на некотором отрезке [</a:t>
            </a:r>
            <a:r>
              <a:rPr lang="en-US" sz="2800" i="1" smtClean="0"/>
              <a:t>t</a:t>
            </a:r>
            <a:r>
              <a:rPr lang="ru-RU" sz="2800" smtClean="0"/>
              <a:t>1, </a:t>
            </a:r>
            <a:r>
              <a:rPr lang="en-US" sz="2800" i="1" smtClean="0"/>
              <a:t>t</a:t>
            </a:r>
            <a:r>
              <a:rPr lang="ru-RU" sz="2800" i="1" smtClean="0"/>
              <a:t>2</a:t>
            </a:r>
            <a:r>
              <a:rPr lang="ru-RU" sz="2800" smtClean="0"/>
              <a:t>]</a:t>
            </a:r>
            <a:r>
              <a:rPr lang="ru-RU" sz="2800" i="1" smtClean="0"/>
              <a:t> </a:t>
            </a:r>
            <a:r>
              <a:rPr lang="ru-RU" sz="2800" smtClean="0"/>
              <a:t>конечным множеством (массивом) </a:t>
            </a:r>
            <a:r>
              <a:rPr lang="ru-RU" sz="2800" i="1" smtClean="0"/>
              <a:t>{</a:t>
            </a:r>
            <a:r>
              <a:rPr lang="en-US" sz="2800" i="1" smtClean="0"/>
              <a:t>Zi</a:t>
            </a:r>
            <a:r>
              <a:rPr lang="ru-RU" sz="2800" i="1" smtClean="0"/>
              <a:t>, ti}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(</a:t>
            </a:r>
            <a:r>
              <a:rPr lang="en-US" sz="2800" i="1" smtClean="0"/>
              <a:t>i</a:t>
            </a:r>
            <a:r>
              <a:rPr lang="ru-RU" sz="2800" smtClean="0"/>
              <a:t> - 0...</a:t>
            </a:r>
            <a:r>
              <a:rPr lang="en-US" sz="2800" i="1" smtClean="0"/>
              <a:t>n</a:t>
            </a:r>
            <a:r>
              <a:rPr lang="ru-RU" sz="2800" smtClean="0"/>
              <a:t>, где </a:t>
            </a:r>
            <a:r>
              <a:rPr lang="en-US" sz="2800" smtClean="0"/>
              <a:t>n</a:t>
            </a:r>
            <a:r>
              <a:rPr lang="ru-RU" sz="2800" i="1" smtClean="0"/>
              <a:t> - </a:t>
            </a:r>
            <a:r>
              <a:rPr lang="ru-RU" sz="2800" smtClean="0"/>
              <a:t>количество точек разбиения временного интервала). </a:t>
            </a: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Подобное преобразование – </a:t>
            </a:r>
            <a:r>
              <a:rPr lang="ru-RU" sz="2800" i="1" smtClean="0"/>
              <a:t>дискретизация </a:t>
            </a:r>
            <a:r>
              <a:rPr lang="ru-RU" sz="2800" smtClean="0"/>
              <a:t>непрерывного сигнала.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Осуществляется посредством двух операций: 1) </a:t>
            </a:r>
            <a:r>
              <a:rPr lang="ru-RU" sz="2800" i="1" smtClean="0"/>
              <a:t>развертки по времени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smtClean="0"/>
              <a:t>   2) квантования по величине </a:t>
            </a:r>
            <a:r>
              <a:rPr lang="ru-RU" sz="2800" smtClean="0"/>
              <a:t>сигнала.</a:t>
            </a:r>
          </a:p>
        </p:txBody>
      </p:sp>
    </p:spTree>
    <p:extLst>
      <p:ext uri="{BB962C8B-B14F-4D97-AF65-F5344CB8AC3E}">
        <p14:creationId xmlns:p14="http://schemas.microsoft.com/office/powerpoint/2010/main" val="1294577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755650" y="3409950"/>
            <a:ext cx="7704138" cy="1800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180975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Определение: Развертка по времени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 определенные моменты времени с интервалом ∆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производится наблюдение за значением величины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400" dirty="0">
                <a:latin typeface="DFKai-SB" pitchFamily="65" charset="-12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084763"/>
            <a:ext cx="266541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7885113" y="5084763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900113" y="549275"/>
            <a:ext cx="7273925" cy="2654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Квантование по величине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отображение вещественных значений параметра сигнала в конечное множество чисел. </a:t>
            </a:r>
          </a:p>
          <a:p>
            <a:pPr algn="just" eaLnBrk="1" hangingPunct="1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квантования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998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755576" y="4548029"/>
            <a:ext cx="813683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дискретизации может происходить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информации, связанной с особенностями функции </a:t>
            </a:r>
            <a:r>
              <a:rPr lang="en-US" sz="2800" i="1" dirty="0">
                <a:latin typeface="+mn-lt"/>
                <a:cs typeface="Times New Roman" panose="02020603050405020304" pitchFamily="18" charset="0"/>
              </a:rPr>
              <a:t>Z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+mn-lt"/>
                <a:cs typeface="Times New Roman" panose="02020603050405020304" pitchFamily="18" charset="0"/>
              </a:rPr>
              <a:t>t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), поскольку </a:t>
            </a:r>
            <a:r>
              <a:rPr lang="en-US" sz="2800" i="1" dirty="0">
                <a:latin typeface="+mn-lt"/>
                <a:cs typeface="Times New Roman" panose="02020603050405020304" pitchFamily="18" charset="0"/>
              </a:rPr>
              <a:t>n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- величина конечная.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6632"/>
            <a:ext cx="7291547" cy="3667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371703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Дискретизация аналогового сигнала за счет операций развертки по времени и квантования по величине</a:t>
            </a:r>
          </a:p>
        </p:txBody>
      </p:sp>
    </p:spTree>
    <p:extLst>
      <p:ext uri="{BB962C8B-B14F-4D97-AF65-F5344CB8AC3E}">
        <p14:creationId xmlns:p14="http://schemas.microsoft.com/office/powerpoint/2010/main" val="3333768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Vladimir Kotelnikov, October 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95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4427538" y="493217"/>
            <a:ext cx="4392612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Влади́мир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Алекса́ндрович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Коте́льников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(24 августа [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6 сентября"/>
              </a:rPr>
              <a:t>6 сентября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1908 год"/>
              </a:rPr>
              <a:t>1908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Казань"/>
              </a:rPr>
              <a:t>Казань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Российская империя"/>
              </a:rPr>
              <a:t>Российская империя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11 февраля"/>
              </a:rPr>
              <a:t>11 февраля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2005 год"/>
              </a:rPr>
              <a:t>2005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Москва"/>
              </a:rPr>
              <a:t>Москва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Россия"/>
              </a:rPr>
              <a:t>Россия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советский и российский учёный в области радиотехники, радиосвязи и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Радиолокационная астрономия"/>
              </a:rPr>
              <a:t>радиолокации планет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академик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Академия наук СССР"/>
              </a:rPr>
              <a:t>Академии наук СССР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(1953) и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Российская академия наук"/>
              </a:rPr>
              <a:t>Российской академии наук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дважды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Герой Социалистического Труда"/>
              </a:rPr>
              <a:t>Герой Социалистического Труда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(1969, 1978), председатель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 tooltip="Верховный совет России"/>
              </a:rPr>
              <a:t>Верховного совета РСФСР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(1973—1980). Один из основоположников советской секретной радио- и телефонной связи. </a:t>
            </a:r>
          </a:p>
        </p:txBody>
      </p:sp>
    </p:spTree>
    <p:extLst>
      <p:ext uri="{BB962C8B-B14F-4D97-AF65-F5344CB8AC3E}">
        <p14:creationId xmlns:p14="http://schemas.microsoft.com/office/powerpoint/2010/main" val="73017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-6350">
              <a:buNone/>
            </a:pPr>
            <a:r>
              <a:rPr lang="ru-RU" dirty="0" smtClean="0"/>
              <a:t>как самостоятельная дисциплина возникла в ходе решения следующей задачи: </a:t>
            </a:r>
          </a:p>
          <a:p>
            <a:pPr marL="365125" indent="-635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b="1" dirty="0" smtClean="0"/>
              <a:t>	обеспечить надежную и эффективную передачу информации от источника к приемнику при условии, что передаче этой препятствуют помехи		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Теория информации 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smtClean="0"/>
              <a:t>Теорема отсчетов. Теорема Котельникова 1933 г. (формулировка 1)</a:t>
            </a:r>
            <a:r>
              <a:rPr lang="ru-RU" sz="4000" smtClean="0"/>
              <a:t> 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468313" y="2259241"/>
            <a:ext cx="8064500" cy="26776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Непрерывный сигнал можно полностью отобразить и точно воссоздать по последовательности измерений или отсчетов величины этого сигнала через одинаковые интервалы времени, меньшие или равные половине периода максимальной частоты, имеющейся в сигнале.</a:t>
            </a:r>
          </a:p>
        </p:txBody>
      </p:sp>
    </p:spTree>
    <p:extLst>
      <p:ext uri="{BB962C8B-B14F-4D97-AF65-F5344CB8AC3E}">
        <p14:creationId xmlns:p14="http://schemas.microsoft.com/office/powerpoint/2010/main" val="882722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042988" y="463104"/>
            <a:ext cx="7704137" cy="35394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800" b="1" dirty="0">
                <a:cs typeface="Times New Roman" panose="02020603050405020304" pitchFamily="18" charset="0"/>
              </a:rPr>
              <a:t>Теорема отсчетов (Котельникова) (формулировка 2).</a:t>
            </a:r>
            <a:r>
              <a:rPr lang="ru-RU" sz="2800" dirty="0">
                <a:cs typeface="Times New Roman" panose="02020603050405020304" pitchFamily="18" charset="0"/>
              </a:rPr>
              <a:t> Развертка по времени может быть осуществлена без потери информации, связанной с особенностями непрерывного (аналогового) сигнала, если шаг развертки не будет превышать ∆</a:t>
            </a:r>
            <a:r>
              <a:rPr lang="en-US" sz="2800" i="1" dirty="0">
                <a:cs typeface="Times New Roman" panose="02020603050405020304" pitchFamily="18" charset="0"/>
              </a:rPr>
              <a:t>t</a:t>
            </a:r>
            <a:r>
              <a:rPr lang="ru-RU" sz="2800" dirty="0">
                <a:cs typeface="Times New Roman" panose="02020603050405020304" pitchFamily="18" charset="0"/>
              </a:rPr>
              <a:t>, определяемый в соответствии с (2).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492500" y="4292600"/>
          <a:ext cx="2447925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3" imgW="685800" imgH="431640" progId="Equation.3">
                  <p:embed/>
                </p:oleObj>
              </mc:Choice>
              <mc:Fallback>
                <p:oleObj name="Формула" r:id="rId3" imgW="685800" imgH="431640" progId="Equation.3">
                  <p:embed/>
                  <p:pic>
                    <p:nvPicPr>
                      <p:cNvPr id="10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292600"/>
                        <a:ext cx="2447925" cy="154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8027988" y="4797425"/>
            <a:ext cx="620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133798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684213" y="476250"/>
            <a:ext cx="7993062" cy="3508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800" dirty="0">
                <a:cs typeface="Times New Roman" panose="02020603050405020304" pitchFamily="18" charset="0"/>
              </a:rPr>
              <a:t>Например, для точной передачи речевого сигнала с частотой до </a:t>
            </a:r>
            <a:r>
              <a:rPr lang="en-US" sz="2800" i="1" dirty="0" err="1">
                <a:cs typeface="Times New Roman" panose="02020603050405020304" pitchFamily="18" charset="0"/>
              </a:rPr>
              <a:t>Vm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ru-RU" sz="2800" dirty="0">
                <a:cs typeface="Times New Roman" panose="02020603050405020304" pitchFamily="18" charset="0"/>
              </a:rPr>
              <a:t>= 4000 Гц при дискретной записи должно производиться не менее </a:t>
            </a:r>
            <a:r>
              <a:rPr lang="en-US" sz="2800" dirty="0">
                <a:cs typeface="Times New Roman" panose="02020603050405020304" pitchFamily="18" charset="0"/>
              </a:rPr>
              <a:t>n=</a:t>
            </a:r>
            <a:r>
              <a:rPr lang="ru-RU" sz="2800" dirty="0">
                <a:cs typeface="Times New Roman" panose="02020603050405020304" pitchFamily="18" charset="0"/>
              </a:rPr>
              <a:t>8000 отсчетов в секунду; в телевизионном сигнале </a:t>
            </a:r>
            <a:r>
              <a:rPr lang="en-US" sz="2800" i="1" dirty="0" err="1">
                <a:cs typeface="Times New Roman" panose="02020603050405020304" pitchFamily="18" charset="0"/>
              </a:rPr>
              <a:t>Vm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ru-RU" sz="2800" dirty="0">
                <a:cs typeface="Times New Roman" panose="02020603050405020304" pitchFamily="18" charset="0"/>
              </a:rPr>
              <a:t>= 4 МГц, следовательно, для его точной передачи потребуется около </a:t>
            </a:r>
            <a:r>
              <a:rPr lang="en-US" sz="2800" dirty="0">
                <a:cs typeface="Times New Roman" panose="02020603050405020304" pitchFamily="18" charset="0"/>
              </a:rPr>
              <a:t>n=</a:t>
            </a:r>
            <a:r>
              <a:rPr lang="ru-RU" sz="2800" dirty="0">
                <a:cs typeface="Times New Roman" panose="02020603050405020304" pitchFamily="18" charset="0"/>
              </a:rPr>
              <a:t>8000000 отсчетов в секунду.</a:t>
            </a: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755650" y="4283978"/>
            <a:ext cx="8064500" cy="18158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800" dirty="0">
                <a:cs typeface="Times New Roman" panose="02020603050405020304" pitchFamily="18" charset="0"/>
              </a:rPr>
              <a:t>Преобразование сигналов типа </a:t>
            </a:r>
            <a:r>
              <a:rPr lang="en-US" sz="2800" i="1" dirty="0">
                <a:cs typeface="Times New Roman" panose="02020603050405020304" pitchFamily="18" charset="0"/>
              </a:rPr>
              <a:t>N1 </a:t>
            </a:r>
            <a:r>
              <a:rPr lang="ru-RU" sz="2800" dirty="0">
                <a:cs typeface="Times New Roman" panose="02020603050405020304" pitchFamily="18" charset="0"/>
              </a:rPr>
              <a:t>→ </a:t>
            </a:r>
            <a:r>
              <a:rPr lang="en-US" sz="2800" i="1" dirty="0">
                <a:cs typeface="Times New Roman" panose="02020603050405020304" pitchFamily="18" charset="0"/>
              </a:rPr>
              <a:t>D2</a:t>
            </a:r>
            <a:r>
              <a:rPr lang="ru-RU" sz="2800" dirty="0">
                <a:cs typeface="Times New Roman" panose="02020603050405020304" pitchFamily="18" charset="0"/>
              </a:rPr>
              <a:t>, как и обратное </a:t>
            </a:r>
            <a:r>
              <a:rPr lang="en-US" sz="2800" i="1" dirty="0">
                <a:cs typeface="Times New Roman" panose="02020603050405020304" pitchFamily="18" charset="0"/>
              </a:rPr>
              <a:t>D1</a:t>
            </a:r>
            <a:r>
              <a:rPr lang="ru-RU" sz="2800" dirty="0">
                <a:cs typeface="Times New Roman" panose="02020603050405020304" pitchFamily="18" charset="0"/>
              </a:rPr>
              <a:t> → </a:t>
            </a:r>
            <a:r>
              <a:rPr lang="en-US" sz="2800" i="1" dirty="0">
                <a:cs typeface="Times New Roman" panose="02020603050405020304" pitchFamily="18" charset="0"/>
              </a:rPr>
              <a:t>N2</a:t>
            </a:r>
            <a:r>
              <a:rPr lang="ru-RU" sz="2800" dirty="0">
                <a:cs typeface="Times New Roman" panose="02020603050405020304" pitchFamily="18" charset="0"/>
              </a:rPr>
              <a:t>, может осуществляться без потери содержащейся в них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852267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smtClean="0"/>
              <a:t>Преобразованиетипа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i="1" smtClean="0"/>
              <a:t>D</a:t>
            </a:r>
            <a:r>
              <a:rPr lang="ru-RU" sz="3600" smtClean="0"/>
              <a:t>1 → </a:t>
            </a:r>
            <a:r>
              <a:rPr lang="en-US" sz="3600" i="1" smtClean="0"/>
              <a:t>D</a:t>
            </a:r>
            <a:r>
              <a:rPr lang="ru-RU" sz="3600" smtClean="0"/>
              <a:t>2</a:t>
            </a:r>
            <a:r>
              <a:rPr lang="ru-RU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i="1" smtClean="0"/>
              <a:t>Перекодировка </a:t>
            </a:r>
            <a:r>
              <a:rPr lang="ru-RU" smtClean="0"/>
              <a:t>и может осуществляться без потерь.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39750" y="2414479"/>
            <a:ext cx="80645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преобразование сообщений без потерь информации возможно только в том случае, если хотя бы одно из них является дискретным.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приоритетность дискретной формы представления информации по отношению к непрерывной в решении глобальной задачи автоматизации обработки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09537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721563"/>
          </a:xfrm>
        </p:spPr>
        <p:txBody>
          <a:bodyPr>
            <a:normAutofit/>
          </a:bodyPr>
          <a:lstStyle/>
          <a:p>
            <a:r>
              <a:rPr lang="ru-RU" dirty="0" smtClean="0"/>
              <a:t>«. . . </a:t>
            </a:r>
            <a:r>
              <a:rPr lang="ru-RU" b="1" i="1" dirty="0" smtClean="0"/>
              <a:t>передачу информации</a:t>
            </a:r>
            <a:r>
              <a:rPr lang="ru-RU" dirty="0" smtClean="0"/>
              <a:t>. . . » предполагает, что информация должна быть каким-то образом оценена количественно; </a:t>
            </a:r>
          </a:p>
          <a:p>
            <a:r>
              <a:rPr lang="ru-RU" dirty="0" smtClean="0"/>
              <a:t>«. . . </a:t>
            </a:r>
            <a:r>
              <a:rPr lang="ru-RU" b="1" i="1" dirty="0" smtClean="0"/>
              <a:t>надежную</a:t>
            </a:r>
            <a:r>
              <a:rPr lang="ru-RU" dirty="0" smtClean="0"/>
              <a:t> . . . » означает, что в процессе передачи не должно происходить потери информации; </a:t>
            </a:r>
          </a:p>
          <a:p>
            <a:r>
              <a:rPr lang="ru-RU" dirty="0" smtClean="0"/>
              <a:t>«. . . </a:t>
            </a:r>
            <a:r>
              <a:rPr lang="ru-RU" b="1" i="1" dirty="0" smtClean="0"/>
              <a:t>эффективную</a:t>
            </a:r>
            <a:r>
              <a:rPr lang="ru-RU" dirty="0" smtClean="0"/>
              <a:t> . . . » означает, что передача должна осуществляться наиболее быстрым способом;</a:t>
            </a:r>
          </a:p>
          <a:p>
            <a:r>
              <a:rPr lang="ru-RU" dirty="0" smtClean="0"/>
              <a:t> </a:t>
            </a:r>
            <a:r>
              <a:rPr lang="ru-RU" b="1" i="1" dirty="0" smtClean="0"/>
              <a:t>помехи</a:t>
            </a:r>
            <a:r>
              <a:rPr lang="ru-RU" dirty="0" smtClean="0"/>
              <a:t> присутствуют в любой реальной линии связи.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50019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Решение этой задачи ведется по двум направлениям, которые условно можно назвать </a:t>
            </a:r>
          </a:p>
          <a:p>
            <a:pPr algn="ctr">
              <a:buNone/>
            </a:pPr>
            <a:r>
              <a:rPr lang="ru-RU" b="1" i="1" dirty="0" smtClean="0"/>
              <a:t>техническим</a:t>
            </a:r>
            <a:r>
              <a:rPr lang="ru-RU" dirty="0" smtClean="0"/>
              <a:t> и </a:t>
            </a:r>
            <a:r>
              <a:rPr lang="ru-RU" b="1" i="1" dirty="0" smtClean="0"/>
              <a:t>математическим: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928802"/>
            <a:ext cx="3857652" cy="304698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практическая разработкой высокоскоростных линий связи;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обеспечение помехоустойчивости;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создание технических устройств для быстрой и надежной связи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1928802"/>
            <a:ext cx="4214842" cy="23083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количественное описание информационных процессов;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разработка способов кодирования информации;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описание условий надежной передачи информации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5000636"/>
            <a:ext cx="350046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содержательная основа теории информации</a:t>
            </a:r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6357950" y="4500570"/>
            <a:ext cx="500066" cy="285752"/>
          </a:xfrm>
          <a:prstGeom prst="upArrow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143108" y="1571612"/>
            <a:ext cx="1785950" cy="2857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86314" y="1571612"/>
            <a:ext cx="1785950" cy="2857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3372" y="285728"/>
            <a:ext cx="47863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Основатель теории информации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Предоставил фундаментальные понятия, идеи и их математические формулировки, которые в настоящее время формируют основу для современных коммуникационных технологий. </a:t>
            </a:r>
          </a:p>
          <a:p>
            <a:r>
              <a:rPr lang="ru-RU" dirty="0" smtClean="0"/>
              <a:t>В 1948 году предложил использовать слово «бит» для обозначения наименьшей единицы информации. Сформулировал, что </a:t>
            </a:r>
            <a:r>
              <a:rPr lang="ru-RU" b="1" dirty="0" smtClean="0"/>
              <a:t>энтропия эквивалентна мере неопределённости информации в передаваемом сообщении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8" name="Picture 4" descr="https://www.peoples.ru/science/mathematics/claude_shannon/shannon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3176992" cy="45155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514351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Клод </a:t>
            </a:r>
            <a:r>
              <a:rPr lang="ru-RU" b="1" dirty="0" err="1" smtClean="0"/>
              <a:t>Элвуд</a:t>
            </a:r>
            <a:r>
              <a:rPr lang="ru-RU" b="1" dirty="0" smtClean="0"/>
              <a:t> Шеннон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231573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14290"/>
            <a:ext cx="296387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14290"/>
            <a:ext cx="275482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143248"/>
            <a:ext cx="2419327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143248"/>
            <a:ext cx="250434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подходы к определению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090680"/>
          </a:xfrm>
        </p:spPr>
        <p:txBody>
          <a:bodyPr/>
          <a:lstStyle/>
          <a:p>
            <a:r>
              <a:rPr lang="ru-RU" dirty="0" err="1" smtClean="0"/>
              <a:t>энтропийный</a:t>
            </a:r>
            <a:r>
              <a:rPr lang="ru-RU" dirty="0" smtClean="0"/>
              <a:t> подход - количество информации в сообщении определяется тем, насколько уменьшается неопределенность исхода случайного события после получения сообщения</a:t>
            </a:r>
          </a:p>
          <a:p>
            <a:r>
              <a:rPr lang="ru-RU" dirty="0" smtClean="0"/>
              <a:t>объемный подход - способ оценки количества информации, основанный на простом подсчете числа знаков в сообщении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4786322"/>
            <a:ext cx="735811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Теория информации имеет дело не со смыслом информации, а лишь с ее количеством</a:t>
            </a:r>
            <a:endParaRPr lang="ru-RU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s://neuronus.com/images/biography/hammin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810000" cy="4762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28574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«Теория информации устанавливает границы того, что можно сделать, однако мало помогает при проектировании конкретных систем».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528638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Ричард </a:t>
            </a:r>
            <a:r>
              <a:rPr lang="ru-RU" b="1" dirty="0" err="1" smtClean="0"/>
              <a:t>Уэсли</a:t>
            </a:r>
            <a:r>
              <a:rPr lang="ru-RU" b="1" dirty="0" smtClean="0"/>
              <a:t> Хэмминг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3501</TotalTime>
  <Words>1240</Words>
  <Application>Microsoft Office PowerPoint</Application>
  <PresentationFormat>Экран (4:3)</PresentationFormat>
  <Paragraphs>127</Paragraphs>
  <Slides>33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Arial</vt:lpstr>
      <vt:lpstr>DFKai-SB</vt:lpstr>
      <vt:lpstr>Monotype Corsiva</vt:lpstr>
      <vt:lpstr>Times New Roman</vt:lpstr>
      <vt:lpstr>Verdana</vt:lpstr>
      <vt:lpstr>Wingdings</vt:lpstr>
      <vt:lpstr>Wingdings 2</vt:lpstr>
      <vt:lpstr>Wingdings 3</vt:lpstr>
      <vt:lpstr>Открытая</vt:lpstr>
      <vt:lpstr>Формула</vt:lpstr>
      <vt:lpstr>Теоретические основы информатики</vt:lpstr>
      <vt:lpstr>Литература:</vt:lpstr>
      <vt:lpstr>Теория информации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подходы к определению информации</vt:lpstr>
      <vt:lpstr>Презентация PowerPoint</vt:lpstr>
      <vt:lpstr>Презентация PowerPoint</vt:lpstr>
      <vt:lpstr>Презентация PowerPoint</vt:lpstr>
      <vt:lpstr>Материальная природа носителей информации</vt:lpstr>
      <vt:lpstr>Информационная емкость носителей информации</vt:lpstr>
      <vt:lpstr>Информационная емкость носителей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процессы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Преобразование сообщений</vt:lpstr>
      <vt:lpstr>Преобразование типа  N1 → N2 </vt:lpstr>
      <vt:lpstr>Преобразованию типа N1 → D2</vt:lpstr>
      <vt:lpstr>Презентация PowerPoint</vt:lpstr>
      <vt:lpstr>Презентация PowerPoint</vt:lpstr>
      <vt:lpstr>Презентация PowerPoint</vt:lpstr>
      <vt:lpstr>Теорема отсчетов. Теорема Котельникова 1933 г. (формулировка 1) </vt:lpstr>
      <vt:lpstr>Презентация PowerPoint</vt:lpstr>
      <vt:lpstr>Презентация PowerPoint</vt:lpstr>
      <vt:lpstr>Преобразованиетипа D1 → D2 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</dc:title>
  <dc:creator>Пользователь</dc:creator>
  <cp:lastModifiedBy>Пользователь</cp:lastModifiedBy>
  <cp:revision>70</cp:revision>
  <dcterms:created xsi:type="dcterms:W3CDTF">1999-12-02T05:36:26Z</dcterms:created>
  <dcterms:modified xsi:type="dcterms:W3CDTF">2025-09-10T20:58:50Z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TC011408051049</vt:lpwstr>
  </property>
</Properties>
</file>