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307" r:id="rId4"/>
    <p:sldId id="321" r:id="rId5"/>
    <p:sldId id="309" r:id="rId6"/>
    <p:sldId id="323" r:id="rId7"/>
    <p:sldId id="311" r:id="rId8"/>
    <p:sldId id="313" r:id="rId9"/>
    <p:sldId id="324" r:id="rId10"/>
    <p:sldId id="316" r:id="rId11"/>
    <p:sldId id="317" r:id="rId12"/>
    <p:sldId id="272" r:id="rId13"/>
    <p:sldId id="325" r:id="rId14"/>
    <p:sldId id="326" r:id="rId15"/>
    <p:sldId id="277" r:id="rId16"/>
    <p:sldId id="279" r:id="rId17"/>
    <p:sldId id="327" r:id="rId18"/>
    <p:sldId id="328" r:id="rId19"/>
    <p:sldId id="330" r:id="rId20"/>
    <p:sldId id="332" r:id="rId21"/>
    <p:sldId id="262" r:id="rId22"/>
    <p:sldId id="334" r:id="rId23"/>
    <p:sldId id="335" r:id="rId24"/>
    <p:sldId id="34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4C6AF3-1954-46BE-B425-2F353A0CC3FD}" v="61" dt="2023-02-13T10:15:22.6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2107FB-AB90-4E2F-8937-ECDCA1F615BC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BA7C6B-C18D-4CF9-8874-51E6A56EF7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90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26696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3818687-3D2D-4977-A5F8-892D7CD1F580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5A0BDE5-75CC-4653-9234-A71087BFB3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18687-3D2D-4977-A5F8-892D7CD1F580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0BDE5-75CC-4653-9234-A71087BFB3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18687-3D2D-4977-A5F8-892D7CD1F580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0BDE5-75CC-4653-9234-A71087BFB3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18687-3D2D-4977-A5F8-892D7CD1F580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0BDE5-75CC-4653-9234-A71087BFB3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18687-3D2D-4977-A5F8-892D7CD1F580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0BDE5-75CC-4653-9234-A71087BFB3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18687-3D2D-4977-A5F8-892D7CD1F580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0BDE5-75CC-4653-9234-A71087BFB3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18687-3D2D-4977-A5F8-892D7CD1F580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0BDE5-75CC-4653-9234-A71087BFB3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18687-3D2D-4977-A5F8-892D7CD1F580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0BDE5-75CC-4653-9234-A71087BFB3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18687-3D2D-4977-A5F8-892D7CD1F580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0BDE5-75CC-4653-9234-A71087BFB3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43818687-3D2D-4977-A5F8-892D7CD1F580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0BDE5-75CC-4653-9234-A71087BFB3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3818687-3D2D-4977-A5F8-892D7CD1F580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5A0BDE5-75CC-4653-9234-A71087BFB3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3818687-3D2D-4977-A5F8-892D7CD1F580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5A0BDE5-75CC-4653-9234-A71087BFB3E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1_%D0%BC%D0%B0%D1%8F" TargetMode="External"/><Relationship Id="rId13" Type="http://schemas.openxmlformats.org/officeDocument/2006/relationships/image" Target="../media/image25.wmf"/><Relationship Id="rId3" Type="http://schemas.openxmlformats.org/officeDocument/2006/relationships/notesSlide" Target="../notesSlides/notesSlide1.xml"/><Relationship Id="rId7" Type="http://schemas.openxmlformats.org/officeDocument/2006/relationships/hyperlink" Target="https://ru.wikipedia.org/wiki/%D0%9D%D0%B5%D0%B2%D0%B0%D0%B4%D0%B0" TargetMode="Externa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hyperlink" Target="https://ru.wikipedia.org/wiki/1888" TargetMode="External"/><Relationship Id="rId11" Type="http://schemas.openxmlformats.org/officeDocument/2006/relationships/hyperlink" Target="https://ru.wikipedia.org/wiki/%D0%AD%D0%BB%D0%B5%D0%BA%D1%82%D1%80%D0%BE%D0%BD%D0%B8%D0%BA%D0%B0" TargetMode="External"/><Relationship Id="rId5" Type="http://schemas.openxmlformats.org/officeDocument/2006/relationships/hyperlink" Target="https://ru.wikipedia.org/wiki/30_%D0%BD%D0%BE%D1%8F%D0%B1%D1%80%D1%8F" TargetMode="External"/><Relationship Id="rId15" Type="http://schemas.openxmlformats.org/officeDocument/2006/relationships/image" Target="../media/image28.png"/><Relationship Id="rId10" Type="http://schemas.openxmlformats.org/officeDocument/2006/relationships/hyperlink" Target="https://ru.wikipedia.org/wiki/%D0%9D%D1%8C%D1%8E-%D0%94%D0%B6%D0%B5%D1%80%D1%81%D0%B8" TargetMode="External"/><Relationship Id="rId4" Type="http://schemas.openxmlformats.org/officeDocument/2006/relationships/image" Target="../media/image26.jpeg"/><Relationship Id="rId9" Type="http://schemas.openxmlformats.org/officeDocument/2006/relationships/hyperlink" Target="https://ru.wikipedia.org/wiki/1970" TargetMode="External"/><Relationship Id="rId14" Type="http://schemas.openxmlformats.org/officeDocument/2006/relationships/image" Target="../media/image2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Теоретические основы школьного курса информатики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Понятие энтропии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15008" y="357166"/>
            <a:ext cx="2857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4000" dirty="0">
                <a:solidFill>
                  <a:srgbClr val="0070C0"/>
                </a:solidFill>
                <a:latin typeface="Monotype Corsiva" pitchFamily="66" charset="0"/>
              </a:rPr>
              <a:t>Лекция </a:t>
            </a:r>
            <a:r>
              <a:rPr lang="ru-RU" sz="4000" dirty="0" smtClean="0">
                <a:solidFill>
                  <a:srgbClr val="0070C0"/>
                </a:solidFill>
                <a:latin typeface="Monotype Corsiva" pitchFamily="66" charset="0"/>
              </a:rPr>
              <a:t>2</a:t>
            </a:r>
            <a:endParaRPr lang="ru-RU" sz="4000" dirty="0">
              <a:solidFill>
                <a:srgbClr val="0070C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229600" cy="5826125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dirty="0"/>
              <a:t>Пусть исходы опытов </a:t>
            </a:r>
            <a:r>
              <a:rPr lang="ru-RU" i="1" dirty="0"/>
              <a:t>независимы</a:t>
            </a:r>
            <a:r>
              <a:rPr lang="ru-RU" dirty="0"/>
              <a:t>, но </a:t>
            </a:r>
            <a:r>
              <a:rPr lang="ru-RU" i="1" dirty="0" err="1"/>
              <a:t>неравновероятны</a:t>
            </a:r>
            <a:r>
              <a:rPr lang="ru-RU" i="1" dirty="0"/>
              <a:t>, р(А</a:t>
            </a:r>
            <a:r>
              <a:rPr lang="ru-RU" dirty="0"/>
              <a:t>1</a:t>
            </a:r>
            <a:r>
              <a:rPr lang="ru-RU" i="1" dirty="0"/>
              <a:t>) </a:t>
            </a:r>
            <a:r>
              <a:rPr lang="ru-RU" dirty="0"/>
              <a:t>и </a:t>
            </a:r>
            <a:r>
              <a:rPr lang="ru-RU" i="1" dirty="0"/>
              <a:t>р(А</a:t>
            </a:r>
            <a:r>
              <a:rPr lang="ru-RU" dirty="0"/>
              <a:t>2</a:t>
            </a:r>
            <a:r>
              <a:rPr lang="ru-RU" i="1" dirty="0"/>
              <a:t>) – вероятности исходов.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ru-RU" i="1" dirty="0"/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ru-RU" i="1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ru-RU" i="1" dirty="0"/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r="50429"/>
          <a:stretch/>
        </p:blipFill>
        <p:spPr>
          <a:xfrm>
            <a:off x="2596145" y="2503159"/>
            <a:ext cx="4104456" cy="74934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l="49485"/>
          <a:stretch/>
        </p:blipFill>
        <p:spPr>
          <a:xfrm>
            <a:off x="2671658" y="1772816"/>
            <a:ext cx="4000809" cy="71676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/>
          <a:srcRect r="68706"/>
          <a:stretch/>
        </p:blipFill>
        <p:spPr>
          <a:xfrm>
            <a:off x="1547664" y="3356992"/>
            <a:ext cx="3096344" cy="72008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3"/>
          <a:srcRect l="26927"/>
          <a:stretch/>
        </p:blipFill>
        <p:spPr>
          <a:xfrm>
            <a:off x="1259632" y="4181556"/>
            <a:ext cx="7014114" cy="69856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5736" y="4963752"/>
            <a:ext cx="5625840" cy="130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648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1"/>
            <a:ext cx="8229600" cy="4348336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dirty="0"/>
              <a:t>Используя формулу для среднего значения дискретных случайных величин</a:t>
            </a:r>
            <a:r>
              <a:rPr lang="en-US" dirty="0"/>
              <a:t>:</a:t>
            </a:r>
            <a:r>
              <a:rPr lang="ru-RU" dirty="0"/>
              <a:t> </a:t>
            </a:r>
            <a:endParaRPr lang="en-US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i="1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i="1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i="1" dirty="0"/>
              <a:t>А</a:t>
            </a:r>
            <a:r>
              <a:rPr lang="ru-RU" i="1" baseline="30000" dirty="0"/>
              <a:t>(</a:t>
            </a:r>
            <a:r>
              <a:rPr lang="en-US" i="1" baseline="30000" dirty="0"/>
              <a:t>α)</a:t>
            </a:r>
            <a:r>
              <a:rPr lang="ru-RU" i="1" dirty="0"/>
              <a:t> - </a:t>
            </a:r>
            <a:r>
              <a:rPr lang="ru-RU" dirty="0"/>
              <a:t>обозначает исходы, возможные в опыте </a:t>
            </a:r>
            <a:r>
              <a:rPr lang="en-US" dirty="0"/>
              <a:t>α</a:t>
            </a:r>
            <a:r>
              <a:rPr lang="ru-RU" dirty="0"/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40768"/>
            <a:ext cx="2390375" cy="137559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2837240"/>
            <a:ext cx="7920000" cy="76124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27584" y="4748682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>
                <a:solidFill>
                  <a:srgbClr val="0070C0"/>
                </a:solidFill>
              </a:rPr>
              <a:t>Энтропия является мерой неопределенности опыта,</a:t>
            </a:r>
          </a:p>
          <a:p>
            <a:r>
              <a:rPr lang="ru-RU" sz="2400" i="1" dirty="0">
                <a:solidFill>
                  <a:srgbClr val="0070C0"/>
                </a:solidFill>
              </a:rPr>
              <a:t>который реализуется через случайные события, и равна</a:t>
            </a:r>
          </a:p>
          <a:p>
            <a:r>
              <a:rPr lang="ru-RU" sz="2400" i="1" dirty="0">
                <a:solidFill>
                  <a:srgbClr val="0070C0"/>
                </a:solidFill>
              </a:rPr>
              <a:t>средней энтропии всех возможных его исходов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9532" y="4690762"/>
            <a:ext cx="8424936" cy="14401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2374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 для решения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E08C164-8497-84D5-F7BF-0A6782CFFAC2}"/>
              </a:ext>
            </a:extLst>
          </p:cNvPr>
          <p:cNvSpPr txBox="1"/>
          <p:nvPr/>
        </p:nvSpPr>
        <p:spPr>
          <a:xfrm>
            <a:off x="457200" y="1489563"/>
            <a:ext cx="78488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0" i="0" u="none" strike="noStrike" baseline="0" dirty="0"/>
              <a:t>Имеются два ящика, в каждом из которых по 12 шаров. B первом — 3 белых, 3 черных и 6 красных; во втором — каждого цвета по 4. Опыты состоят в вытаскивании по одному шару из каждого ящика. Что можно</a:t>
            </a:r>
          </a:p>
          <a:p>
            <a:pPr algn="just"/>
            <a:r>
              <a:rPr lang="ru-RU" sz="2400" b="0" i="0" u="none" strike="noStrike" baseline="0" dirty="0"/>
              <a:t>сказать относительно неопределенностей исходов этих опытов?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163" y="4005064"/>
            <a:ext cx="7920000" cy="151966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2040" y="5731905"/>
            <a:ext cx="1909961" cy="607382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dirty="0"/>
              <a:t>Свойства энтропии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09728" indent="0" algn="just" eaLnBrk="1" hangingPunct="1">
              <a:buNone/>
            </a:pPr>
            <a:r>
              <a:rPr lang="ru-RU" dirty="0"/>
              <a:t>1) </a:t>
            </a:r>
            <a:r>
              <a:rPr lang="ru-RU" i="1" dirty="0"/>
              <a:t>Н </a:t>
            </a:r>
            <a:r>
              <a:rPr lang="ru-RU" dirty="0"/>
              <a:t>&gt; 0.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i="1" dirty="0"/>
              <a:t>Н = </a:t>
            </a:r>
            <a:r>
              <a:rPr lang="ru-RU" dirty="0"/>
              <a:t>0 в двух случаях: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dirty="0"/>
              <a:t>(а) если </a:t>
            </a:r>
            <a:r>
              <a:rPr lang="en-US" i="1" dirty="0"/>
              <a:t>p(</a:t>
            </a:r>
            <a:r>
              <a:rPr lang="en-US" i="1" dirty="0" err="1"/>
              <a:t>Aj</a:t>
            </a:r>
            <a:r>
              <a:rPr lang="en-US" i="1" dirty="0"/>
              <a:t>) </a:t>
            </a:r>
            <a:r>
              <a:rPr lang="en-US" dirty="0"/>
              <a:t>=</a:t>
            </a:r>
            <a:r>
              <a:rPr lang="en-US" i="1" dirty="0"/>
              <a:t> </a:t>
            </a:r>
            <a:r>
              <a:rPr lang="ru-RU" dirty="0"/>
              <a:t>1; т.е. один из исходов является </a:t>
            </a:r>
            <a:r>
              <a:rPr lang="ru-RU" i="1" dirty="0"/>
              <a:t>достоверным </a:t>
            </a:r>
            <a:r>
              <a:rPr lang="ru-RU" dirty="0"/>
              <a:t>(и общий итог опыта перестает быть случайным);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dirty="0"/>
              <a:t>(b) все </a:t>
            </a:r>
            <a:r>
              <a:rPr lang="ru-RU" i="1" dirty="0"/>
              <a:t>р(</a:t>
            </a:r>
            <a:r>
              <a:rPr lang="ru-RU" i="1" dirty="0" err="1"/>
              <a:t>Аi</a:t>
            </a:r>
            <a:r>
              <a:rPr lang="ru-RU" i="1" dirty="0"/>
              <a:t>) = </a:t>
            </a:r>
            <a:r>
              <a:rPr lang="ru-RU" dirty="0"/>
              <a:t>0, т.е. никакие из рассматриваемых исходов опыта невозможны.</a:t>
            </a:r>
          </a:p>
        </p:txBody>
      </p:sp>
    </p:spTree>
    <p:extLst>
      <p:ext uri="{BB962C8B-B14F-4D97-AF65-F5344CB8AC3E}">
        <p14:creationId xmlns:p14="http://schemas.microsoft.com/office/powerpoint/2010/main" val="1925522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229600" cy="5826125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dirty="0"/>
              <a:t>2) Для двух </a:t>
            </a:r>
            <a:r>
              <a:rPr lang="ru-RU" i="1" dirty="0"/>
              <a:t>независимых </a:t>
            </a:r>
            <a:r>
              <a:rPr lang="ru-RU" dirty="0"/>
              <a:t>опытов </a:t>
            </a:r>
            <a:r>
              <a:rPr lang="en-US" dirty="0"/>
              <a:t>α</a:t>
            </a:r>
            <a:r>
              <a:rPr lang="ru-RU" dirty="0"/>
              <a:t> и </a:t>
            </a:r>
            <a:r>
              <a:rPr lang="en-US" dirty="0"/>
              <a:t>β</a:t>
            </a:r>
            <a:endParaRPr lang="ru-RU" dirty="0"/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ru-RU" dirty="0"/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ru-RU" dirty="0"/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ru-RU" dirty="0"/>
          </a:p>
          <a:p>
            <a:pPr marL="365125" indent="-7938" algn="just" eaLnBrk="1" hangingPunct="1">
              <a:buFont typeface="Wingdings" panose="05000000000000000000" pitchFamily="2" charset="2"/>
              <a:buNone/>
            </a:pPr>
            <a:r>
              <a:rPr lang="ru-RU" dirty="0">
                <a:solidFill>
                  <a:srgbClr val="0070C0"/>
                </a:solidFill>
              </a:rPr>
              <a:t>Энтропия сложного опыта, состоящего из нескольких независимых, равна сумме энтропии отдельных опытов.</a:t>
            </a:r>
          </a:p>
          <a:p>
            <a:pPr marL="365125" indent="-7938" algn="just" eaLnBrk="1" hangingPunct="1">
              <a:buFont typeface="Wingdings" panose="05000000000000000000" pitchFamily="2" charset="2"/>
              <a:buNone/>
            </a:pPr>
            <a:endParaRPr lang="ru-RU" dirty="0">
              <a:solidFill>
                <a:srgbClr val="0070C0"/>
              </a:solidFill>
            </a:endParaRPr>
          </a:p>
          <a:p>
            <a:pPr marL="87313" indent="-7938" algn="just">
              <a:buNone/>
            </a:pPr>
            <a:r>
              <a:rPr lang="ru-RU" dirty="0"/>
              <a:t>3) При прочих равных условиях наибольшую энтропию имеет опыт с равновероятными исходами.</a:t>
            </a:r>
          </a:p>
          <a:p>
            <a:pPr marL="365125" indent="-7938" algn="just" eaLnBrk="1" hangingPunct="1">
              <a:buFont typeface="Wingdings" panose="05000000000000000000" pitchFamily="2" charset="2"/>
              <a:buNone/>
            </a:pP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124744"/>
            <a:ext cx="6378277" cy="97042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57200" y="2195035"/>
            <a:ext cx="8424936" cy="14401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2168" y="4831780"/>
            <a:ext cx="5915000" cy="138729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491880" y="5815290"/>
            <a:ext cx="55446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Энтропия максимальна в опытах, где все</a:t>
            </a:r>
          </a:p>
          <a:p>
            <a:r>
              <a:rPr lang="ru-RU" sz="2400" dirty="0">
                <a:solidFill>
                  <a:srgbClr val="0070C0"/>
                </a:solidFill>
              </a:rPr>
              <a:t>исходы равновероятны</a:t>
            </a:r>
          </a:p>
        </p:txBody>
      </p:sp>
    </p:spTree>
    <p:extLst>
      <p:ext uri="{BB962C8B-B14F-4D97-AF65-F5344CB8AC3E}">
        <p14:creationId xmlns:p14="http://schemas.microsoft.com/office/powerpoint/2010/main" val="32402985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A3E1E3F6-1BF1-E78D-EE78-9B586DA4C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612" y="260648"/>
            <a:ext cx="5040560" cy="4525963"/>
          </a:xfrm>
        </p:spPr>
        <p:txBody>
          <a:bodyPr>
            <a:noAutofit/>
          </a:bodyPr>
          <a:lstStyle/>
          <a:p>
            <a:pPr algn="l"/>
            <a:r>
              <a:rPr lang="ru-RU" sz="2400" b="0" i="0" u="none" strike="noStrike" baseline="0" dirty="0"/>
              <a:t>Впервые понятие энтропии было введено в 1865 г. немецким физиком </a:t>
            </a:r>
            <a:r>
              <a:rPr lang="ru-RU" sz="2400" b="1" i="1" u="none" strike="noStrike" baseline="0" dirty="0"/>
              <a:t>Рудольфом </a:t>
            </a:r>
            <a:r>
              <a:rPr lang="ru-RU" sz="2400" b="1" i="1" u="none" strike="noStrike" baseline="0" dirty="0" err="1"/>
              <a:t>Клаузиусом</a:t>
            </a:r>
            <a:r>
              <a:rPr lang="ru-RU" sz="2400" b="1" i="1" u="none" strike="noStrike" baseline="0" dirty="0"/>
              <a:t> </a:t>
            </a:r>
            <a:r>
              <a:rPr lang="ru-RU" sz="2400" b="0" i="0" u="none" strike="noStrike" baseline="0" dirty="0"/>
              <a:t>как функции состояния</a:t>
            </a:r>
            <a:r>
              <a:rPr lang="en-US" sz="2400" b="0" i="0" u="none" strike="noStrike" baseline="0" dirty="0"/>
              <a:t> </a:t>
            </a:r>
            <a:r>
              <a:rPr lang="ru-RU" sz="2400" b="0" i="0" u="none" strike="noStrike" baseline="0" dirty="0"/>
              <a:t>термодинамической системы, определяющей направленность самопроизвольных процессов в системе. </a:t>
            </a:r>
            <a:r>
              <a:rPr lang="ru-RU" sz="2400" b="0" i="0" u="none" strike="noStrike" baseline="0" dirty="0" err="1"/>
              <a:t>Клаузиус</a:t>
            </a:r>
            <a:r>
              <a:rPr lang="ru-RU" sz="2400" b="0" i="0" u="none" strike="noStrike" baseline="0" dirty="0"/>
              <a:t> сформулировал</a:t>
            </a:r>
            <a:r>
              <a:rPr lang="en-US" sz="2400" b="0" i="0" u="none" strike="noStrike" baseline="0" dirty="0"/>
              <a:t> </a:t>
            </a:r>
            <a:r>
              <a:rPr lang="ru-RU" sz="2400" b="0" i="0" u="none" strike="noStrike" baseline="0" dirty="0"/>
              <a:t>2-e начало термодинамики: </a:t>
            </a:r>
            <a:r>
              <a:rPr lang="ru-RU" sz="2400" b="0" i="1" u="none" strike="noStrike" baseline="0" dirty="0">
                <a:solidFill>
                  <a:srgbClr val="0070C0"/>
                </a:solidFill>
              </a:rPr>
              <a:t>все самопроизвольные процессы в</a:t>
            </a:r>
            <a:r>
              <a:rPr lang="en-US" sz="2400" b="0" i="1" u="none" strike="noStrike" baseline="0" dirty="0">
                <a:solidFill>
                  <a:srgbClr val="0070C0"/>
                </a:solidFill>
              </a:rPr>
              <a:t> </a:t>
            </a:r>
            <a:r>
              <a:rPr lang="ru-RU" sz="2400" b="0" i="1" u="none" strike="noStrike" baseline="0" dirty="0">
                <a:solidFill>
                  <a:srgbClr val="0070C0"/>
                </a:solidFill>
              </a:rPr>
              <a:t>замкнутой термодинамической системе идут в направлении роста энтропии</a:t>
            </a:r>
            <a:r>
              <a:rPr lang="ru-RU" sz="2400" b="0" i="0" u="none" strike="noStrike" baseline="0" dirty="0"/>
              <a:t>; в состоянии равновесия системы энтропия</a:t>
            </a:r>
            <a:r>
              <a:rPr lang="en-US" sz="2400" b="0" i="0" u="none" strike="noStrike" baseline="0" dirty="0"/>
              <a:t> </a:t>
            </a:r>
            <a:r>
              <a:rPr lang="ru-RU" sz="2400" b="0" i="0" u="none" strike="noStrike" baseline="0" dirty="0"/>
              <a:t>достигает максимума.</a:t>
            </a:r>
            <a:endParaRPr lang="en-US" sz="2400" b="0" i="0" u="none" strike="noStrike" baseline="0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8F3F7C4B-4766-2D36-746E-E90E082E1B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88640"/>
            <a:ext cx="3095260" cy="3789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292080" y="4653136"/>
            <a:ext cx="36724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В физике энтропия оказывается мерой беспорядка в системе. При этом беспорядок понимается как отсутствие знания о характеристиках объекта</a:t>
            </a:r>
          </a:p>
        </p:txBody>
      </p:sp>
    </p:spTree>
    <p:extLst>
      <p:ext uri="{BB962C8B-B14F-4D97-AF65-F5344CB8AC3E}">
        <p14:creationId xmlns:p14="http://schemas.microsoft.com/office/powerpoint/2010/main" val="16518362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78431E9D-E200-EB1D-11A2-645C4AFB0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80806"/>
            <a:ext cx="2433932" cy="3789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Объект 1">
            <a:extLst>
              <a:ext uri="{FF2B5EF4-FFF2-40B4-BE49-F238E27FC236}">
                <a16:creationId xmlns:a16="http://schemas.microsoft.com/office/drawing/2014/main" id="{0DCBE8CE-0AA0-28B3-AC77-BD6FE92FADA8}"/>
              </a:ext>
            </a:extLst>
          </p:cNvPr>
          <p:cNvSpPr txBox="1">
            <a:spLocks/>
          </p:cNvSpPr>
          <p:nvPr/>
        </p:nvSpPr>
        <p:spPr>
          <a:xfrm>
            <a:off x="323528" y="280806"/>
            <a:ext cx="5184576" cy="4525963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1872 г.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Людвиг Больцман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развивая статистическую теорию, связал энтропию системы с вероятностью ее состояния, дал статистическое (вероятностное) толкование 2-му началу термодинамики и, в частности, показал, что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вероятность максимальна у полностью разупорядоченной (равновесной) системы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причем энтропия и термодинамическая вероятность оказались связанными логарифмической зависимостью.</a:t>
            </a:r>
          </a:p>
        </p:txBody>
      </p:sp>
    </p:spTree>
    <p:extLst>
      <p:ext uri="{BB962C8B-B14F-4D97-AF65-F5344CB8AC3E}">
        <p14:creationId xmlns:p14="http://schemas.microsoft.com/office/powerpoint/2010/main" val="2254956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ru-RU" sz="3800" b="1"/>
              <a:t>Условная энтропия</a:t>
            </a:r>
            <a:br>
              <a:rPr lang="ru-RU" sz="3800" b="1"/>
            </a:br>
            <a:endParaRPr lang="ru-RU" sz="3800" b="1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1329"/>
            <a:ext cx="8229600" cy="3171808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dirty="0"/>
              <a:t>Энтропия сложного опыта </a:t>
            </a:r>
            <a:r>
              <a:rPr lang="en-US" dirty="0"/>
              <a:t>α</a:t>
            </a:r>
            <a:r>
              <a:rPr lang="ru-RU" dirty="0"/>
              <a:t> </a:t>
            </a:r>
            <a:r>
              <a:rPr lang="ru-RU" dirty="0">
                <a:sym typeface="Symbol" panose="05050102010706020507" pitchFamily="18" charset="2"/>
              </a:rPr>
              <a:t></a:t>
            </a:r>
            <a:r>
              <a:rPr lang="ru-RU" dirty="0"/>
              <a:t> </a:t>
            </a:r>
            <a:r>
              <a:rPr lang="en-US" dirty="0"/>
              <a:t>β</a:t>
            </a:r>
            <a:r>
              <a:rPr lang="ru-RU" dirty="0"/>
              <a:t> (опыты не являются независимыми, на исход </a:t>
            </a:r>
            <a:r>
              <a:rPr lang="en-US" dirty="0"/>
              <a:t>β</a:t>
            </a:r>
            <a:r>
              <a:rPr lang="ru-RU" dirty="0"/>
              <a:t> оказывает влияние результат опыта </a:t>
            </a:r>
            <a:r>
              <a:rPr lang="en-US" dirty="0"/>
              <a:t>α</a:t>
            </a:r>
            <a:r>
              <a:rPr lang="ru-RU" dirty="0"/>
              <a:t>).</a:t>
            </a:r>
          </a:p>
          <a:p>
            <a:pPr algn="just">
              <a:buNone/>
            </a:pPr>
            <a:r>
              <a:rPr lang="ru-RU" dirty="0"/>
              <a:t>Связь</a:t>
            </a:r>
            <a:r>
              <a:rPr lang="en-US" dirty="0"/>
              <a:t> α</a:t>
            </a:r>
            <a:r>
              <a:rPr lang="ru-RU" dirty="0"/>
              <a:t> и </a:t>
            </a:r>
            <a:r>
              <a:rPr lang="en-US" dirty="0"/>
              <a:t>β</a:t>
            </a:r>
            <a:r>
              <a:rPr lang="ru-RU" dirty="0"/>
              <a:t> состоит в том, что какие-то из исходов</a:t>
            </a:r>
          </a:p>
          <a:p>
            <a:pPr algn="just">
              <a:buNone/>
            </a:pPr>
            <a:r>
              <a:rPr lang="ru-RU" dirty="0"/>
              <a:t>A</a:t>
            </a:r>
            <a:r>
              <a:rPr lang="ru-RU" baseline="30000" dirty="0"/>
              <a:t>(</a:t>
            </a:r>
            <a:r>
              <a:rPr lang="en-US" baseline="30000" dirty="0"/>
              <a:t>α</a:t>
            </a:r>
            <a:r>
              <a:rPr lang="ru-RU" baseline="30000" dirty="0"/>
              <a:t>)</a:t>
            </a:r>
            <a:r>
              <a:rPr lang="ru-RU" dirty="0"/>
              <a:t> могут оказывать влияние на исходы из B</a:t>
            </a:r>
            <a:r>
              <a:rPr lang="ru-RU" baseline="30000" dirty="0"/>
              <a:t>(</a:t>
            </a:r>
            <a:r>
              <a:rPr lang="en-US" baseline="30000" dirty="0"/>
              <a:t>β</a:t>
            </a:r>
            <a:r>
              <a:rPr lang="ru-RU" baseline="30000" dirty="0"/>
              <a:t>) </a:t>
            </a:r>
            <a:r>
              <a:rPr lang="ru-RU" dirty="0"/>
              <a:t>, т. е. некоторые пары событий </a:t>
            </a:r>
            <a:r>
              <a:rPr lang="ru-RU" dirty="0" err="1"/>
              <a:t>A</a:t>
            </a:r>
            <a:r>
              <a:rPr lang="ru-RU" baseline="-25000" dirty="0" err="1"/>
              <a:t>i</a:t>
            </a:r>
            <a:r>
              <a:rPr lang="ru-RU" dirty="0"/>
              <a:t> </a:t>
            </a:r>
            <a:r>
              <a:rPr lang="ru-RU" dirty="0">
                <a:sym typeface="Symbol" panose="05050102010706020507" pitchFamily="18" charset="2"/>
              </a:rPr>
              <a:t> </a:t>
            </a:r>
            <a:r>
              <a:rPr lang="ru-RU" dirty="0" err="1"/>
              <a:t>B</a:t>
            </a:r>
            <a:r>
              <a:rPr lang="ru-RU" baseline="-25000" dirty="0" err="1"/>
              <a:t>j</a:t>
            </a:r>
            <a:r>
              <a:rPr lang="ru-RU" dirty="0"/>
              <a:t> не являются независимыми.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4509120"/>
            <a:ext cx="5734050" cy="81915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5349590"/>
            <a:ext cx="8351331" cy="743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3895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476672"/>
            <a:ext cx="8621516" cy="93610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5656" y="1772816"/>
            <a:ext cx="5472608" cy="379644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600" y="5445224"/>
            <a:ext cx="4894779" cy="146574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168" y="5589240"/>
            <a:ext cx="2897809" cy="772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365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574992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dirty="0"/>
              <a:t>Свойства условной энтропии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dirty="0"/>
              <a:t>1. Условная энтропия является величиной </a:t>
            </a:r>
            <a:r>
              <a:rPr lang="ru-RU" i="1" dirty="0"/>
              <a:t>неотрицательной.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i="1" dirty="0"/>
              <a:t>   </a:t>
            </a:r>
            <a:r>
              <a:rPr lang="en-US" i="1" dirty="0"/>
              <a:t>H</a:t>
            </a:r>
            <a:r>
              <a:rPr lang="en-US" dirty="0"/>
              <a:t>α</a:t>
            </a:r>
            <a:r>
              <a:rPr lang="ru-RU" dirty="0"/>
              <a:t>(</a:t>
            </a:r>
            <a:r>
              <a:rPr lang="en-US" dirty="0"/>
              <a:t>β</a:t>
            </a:r>
            <a:r>
              <a:rPr lang="ru-RU" dirty="0"/>
              <a:t>) = 0, если </a:t>
            </a:r>
            <a:r>
              <a:rPr lang="ru-RU" i="1" dirty="0"/>
              <a:t>любой </a:t>
            </a:r>
            <a:r>
              <a:rPr lang="ru-RU" dirty="0"/>
              <a:t>исход </a:t>
            </a:r>
            <a:r>
              <a:rPr lang="el-GR" dirty="0"/>
              <a:t>α</a:t>
            </a:r>
            <a:r>
              <a:rPr lang="ru-RU" dirty="0"/>
              <a:t> полностью определяет исход </a:t>
            </a:r>
            <a:r>
              <a:rPr lang="en-US" dirty="0"/>
              <a:t>β</a:t>
            </a:r>
            <a:r>
              <a:rPr lang="ru-RU" dirty="0"/>
              <a:t>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dirty="0"/>
              <a:t>2. Если </a:t>
            </a:r>
            <a:r>
              <a:rPr lang="en-US" dirty="0"/>
              <a:t>α </a:t>
            </a:r>
            <a:r>
              <a:rPr lang="ru-RU" dirty="0"/>
              <a:t>и</a:t>
            </a:r>
            <a:r>
              <a:rPr lang="en-US" dirty="0"/>
              <a:t> β</a:t>
            </a:r>
            <a:r>
              <a:rPr lang="ru-RU" dirty="0"/>
              <a:t> независимы, то </a:t>
            </a:r>
            <a:r>
              <a:rPr lang="ru-RU" i="1" dirty="0"/>
              <a:t>Н</a:t>
            </a:r>
            <a:r>
              <a:rPr lang="en-US" i="1" baseline="-25000" dirty="0"/>
              <a:t>α</a:t>
            </a:r>
            <a:r>
              <a:rPr lang="ru-RU" i="1" dirty="0"/>
              <a:t>(</a:t>
            </a:r>
            <a:r>
              <a:rPr lang="en-US" i="1" dirty="0"/>
              <a:t>β</a:t>
            </a:r>
            <a:r>
              <a:rPr lang="ru-RU" i="1" dirty="0"/>
              <a:t>) = Н(</a:t>
            </a:r>
            <a:r>
              <a:rPr lang="en-US" i="1" dirty="0"/>
              <a:t>β</a:t>
            </a:r>
            <a:r>
              <a:rPr lang="ru-RU" i="1" dirty="0"/>
              <a:t>), </a:t>
            </a:r>
            <a:r>
              <a:rPr lang="ru-RU" dirty="0"/>
              <a:t>причем это оказывается </a:t>
            </a:r>
            <a:r>
              <a:rPr lang="ru-RU" i="1" dirty="0"/>
              <a:t>наибольшим </a:t>
            </a:r>
            <a:r>
              <a:rPr lang="ru-RU" dirty="0"/>
              <a:t>значением условной энтропии, т.е. </a:t>
            </a:r>
            <a:r>
              <a:rPr lang="ru-RU" i="1" dirty="0"/>
              <a:t>условная энтропия не превосходит безусловную. </a:t>
            </a:r>
            <a:r>
              <a:rPr lang="ru-RU" dirty="0"/>
              <a:t>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ru-RU" dirty="0"/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dirty="0"/>
              <a:t>3. Для независимых опытов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1920" y="4437112"/>
            <a:ext cx="3831357" cy="84003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832" y="5760963"/>
            <a:ext cx="5108996" cy="739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505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1928802"/>
            <a:ext cx="8229600" cy="3519308"/>
          </a:xfrm>
        </p:spPr>
        <p:txBody>
          <a:bodyPr>
            <a:normAutofit/>
          </a:bodyPr>
          <a:lstStyle/>
          <a:p>
            <a:r>
              <a:rPr lang="ru-RU" dirty="0"/>
              <a:t>Случайные события могут быть описаны с использованием понятия «</a:t>
            </a:r>
            <a:r>
              <a:rPr lang="ru-RU" i="1" dirty="0"/>
              <a:t>вероятность» </a:t>
            </a:r>
          </a:p>
          <a:p>
            <a:r>
              <a:rPr lang="ru-RU" dirty="0"/>
              <a:t>То, что событие случайно, означает отсутствие полной уверенности в его наступлении, что, в свою очередь, создает </a:t>
            </a:r>
            <a:r>
              <a:rPr lang="ru-RU" i="1" dirty="0"/>
              <a:t>неопределенность </a:t>
            </a:r>
            <a:r>
              <a:rPr lang="ru-RU" dirty="0"/>
              <a:t>в исходах опытов, связанных с данным событием.</a:t>
            </a:r>
          </a:p>
          <a:p>
            <a:r>
              <a:rPr lang="ru-RU" i="1" dirty="0"/>
              <a:t>Степень неопределенности - ???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Энтропия как мера неопределенности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2235704"/>
          </a:xfrm>
        </p:spPr>
        <p:txBody>
          <a:bodyPr/>
          <a:lstStyle/>
          <a:p>
            <a:r>
              <a:rPr lang="ru-RU" dirty="0"/>
              <a:t>В ящике имеются 2 белых шара и 4 черных. Из ящика извлекают последовательно два шара без возврата. Найти энтропию, связанную с первым и вторым извлечениями, а также энтропию обоих извлечений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 для решения</a:t>
            </a:r>
          </a:p>
        </p:txBody>
      </p:sp>
    </p:spTree>
    <p:extLst>
      <p:ext uri="{BB962C8B-B14F-4D97-AF65-F5344CB8AC3E}">
        <p14:creationId xmlns:p14="http://schemas.microsoft.com/office/powerpoint/2010/main" val="388078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Разность </a:t>
            </a:r>
            <a:r>
              <a:rPr lang="ru-RU" i="1" dirty="0"/>
              <a:t>H(</a:t>
            </a:r>
            <a:r>
              <a:rPr lang="el-GR" i="1" dirty="0"/>
              <a:t>α</a:t>
            </a:r>
            <a:r>
              <a:rPr lang="ru-RU" i="1" dirty="0"/>
              <a:t>) и H(</a:t>
            </a:r>
            <a:r>
              <a:rPr lang="el-GR" i="1" dirty="0"/>
              <a:t>β</a:t>
            </a:r>
            <a:r>
              <a:rPr lang="ru-RU" i="1" dirty="0"/>
              <a:t>)</a:t>
            </a:r>
            <a:r>
              <a:rPr lang="ru-RU" dirty="0"/>
              <a:t> показывает, какие новые сведения относительно </a:t>
            </a:r>
            <a:r>
              <a:rPr lang="el-GR" i="1" dirty="0"/>
              <a:t>β </a:t>
            </a:r>
            <a:r>
              <a:rPr lang="ru-RU" dirty="0"/>
              <a:t>мы получаем, произведя опыт </a:t>
            </a:r>
            <a:r>
              <a:rPr lang="el-GR" i="1" dirty="0"/>
              <a:t>α</a:t>
            </a:r>
            <a:r>
              <a:rPr lang="ru-RU" dirty="0"/>
              <a:t>. Эта величина называется </a:t>
            </a:r>
            <a:r>
              <a:rPr lang="ru-RU" i="1" dirty="0"/>
              <a:t>информацией </a:t>
            </a:r>
            <a:r>
              <a:rPr lang="ru-RU" dirty="0"/>
              <a:t>относительно опыта </a:t>
            </a:r>
            <a:r>
              <a:rPr lang="el-GR" i="1" dirty="0"/>
              <a:t>β</a:t>
            </a:r>
            <a:r>
              <a:rPr lang="ru-RU" dirty="0"/>
              <a:t>, содержащейся в опыте </a:t>
            </a:r>
            <a:r>
              <a:rPr lang="el-GR" i="1" dirty="0"/>
              <a:t>α </a:t>
            </a:r>
            <a:r>
              <a:rPr lang="ru-RU" dirty="0"/>
              <a:t>:</a:t>
            </a:r>
          </a:p>
          <a:p>
            <a:endParaRPr lang="ru-RU" dirty="0"/>
          </a:p>
          <a:p>
            <a:pPr algn="ctr"/>
            <a:r>
              <a:rPr lang="en-US" sz="3200" i="1" dirty="0"/>
              <a:t>I(</a:t>
            </a:r>
            <a:r>
              <a:rPr lang="el-GR" sz="3200" i="1" dirty="0"/>
              <a:t>α</a:t>
            </a:r>
            <a:r>
              <a:rPr lang="ru-RU" sz="3200" i="1" dirty="0"/>
              <a:t>, </a:t>
            </a:r>
            <a:r>
              <a:rPr lang="el-GR" sz="3200" i="1" dirty="0"/>
              <a:t>β</a:t>
            </a:r>
            <a:r>
              <a:rPr lang="en-US" sz="3200" i="1" dirty="0"/>
              <a:t>) = H(</a:t>
            </a:r>
            <a:r>
              <a:rPr lang="el-GR" sz="3200" i="1" dirty="0"/>
              <a:t>α</a:t>
            </a:r>
            <a:r>
              <a:rPr lang="en-US" sz="3200" i="1" dirty="0"/>
              <a:t>) </a:t>
            </a:r>
            <a:r>
              <a:rPr lang="ru-RU" sz="3200" i="1" dirty="0"/>
              <a:t>- </a:t>
            </a:r>
            <a:r>
              <a:rPr lang="en-US" sz="3200" i="1" dirty="0"/>
              <a:t>H</a:t>
            </a:r>
            <a:r>
              <a:rPr lang="el-GR" sz="3200" i="1" dirty="0"/>
              <a:t> </a:t>
            </a:r>
            <a:r>
              <a:rPr lang="el-GR" sz="3200" i="1" baseline="-25000" dirty="0"/>
              <a:t>α</a:t>
            </a:r>
            <a:r>
              <a:rPr lang="en-US" sz="3200" i="1" dirty="0"/>
              <a:t>(</a:t>
            </a:r>
            <a:r>
              <a:rPr lang="el-GR" sz="3200" i="1" dirty="0"/>
              <a:t>β</a:t>
            </a:r>
            <a:r>
              <a:rPr lang="en-US" sz="3200" i="1" dirty="0"/>
              <a:t>)</a:t>
            </a:r>
            <a:r>
              <a:rPr lang="en-US" i="1" dirty="0"/>
              <a:t>: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Энтропия и информация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5749925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ru-RU" sz="3100" u="sng"/>
              <a:t>Следствие 1.</a:t>
            </a:r>
            <a:r>
              <a:rPr lang="ru-RU" sz="3100"/>
              <a:t> Единицы измерения количество информации – бит.</a:t>
            </a:r>
            <a:endParaRPr lang="ru-RU" sz="3100" u="sng"/>
          </a:p>
          <a:p>
            <a:pPr algn="just" eaLnBrk="1" hangingPunct="1">
              <a:lnSpc>
                <a:spcPct val="80000"/>
              </a:lnSpc>
            </a:pPr>
            <a:r>
              <a:rPr lang="ru-RU" sz="3100" u="sng"/>
              <a:t>Следствие 2.</a:t>
            </a:r>
            <a:r>
              <a:rPr lang="ru-RU" sz="3100"/>
              <a:t> Пусть опыт </a:t>
            </a:r>
            <a:r>
              <a:rPr lang="en-US" sz="3100"/>
              <a:t>α</a:t>
            </a:r>
            <a:r>
              <a:rPr lang="ru-RU" sz="3100"/>
              <a:t> = </a:t>
            </a:r>
            <a:r>
              <a:rPr lang="en-US" sz="3100"/>
              <a:t>β</a:t>
            </a:r>
            <a:r>
              <a:rPr lang="ru-RU" sz="3100"/>
              <a:t>, тогда  </a:t>
            </a:r>
            <a:endParaRPr lang="en-US" sz="3100"/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sz="3100" i="1"/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3100" i="1"/>
              <a:t>Н</a:t>
            </a:r>
            <a:r>
              <a:rPr lang="en-US" sz="2400"/>
              <a:t>β</a:t>
            </a:r>
            <a:r>
              <a:rPr lang="ru-RU" sz="3100"/>
              <a:t>(</a:t>
            </a:r>
            <a:r>
              <a:rPr lang="en-US" sz="3100"/>
              <a:t>β</a:t>
            </a:r>
            <a:r>
              <a:rPr lang="ru-RU" sz="3100"/>
              <a:t>) = 0 </a:t>
            </a:r>
            <a:r>
              <a:rPr lang="en-US" sz="3100"/>
              <a:t>        </a:t>
            </a:r>
            <a:r>
              <a:rPr lang="ru-RU" sz="3100"/>
              <a:t>(свойство усл. энтропии)</a:t>
            </a: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3100"/>
              <a:t>    </a:t>
            </a: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3100"/>
              <a:t> </a:t>
            </a:r>
            <a:r>
              <a:rPr lang="en-US" sz="3100" i="1"/>
              <a:t>I</a:t>
            </a:r>
            <a:r>
              <a:rPr lang="ru-RU" sz="3100"/>
              <a:t>(</a:t>
            </a:r>
            <a:r>
              <a:rPr lang="en-US" sz="3100"/>
              <a:t>β</a:t>
            </a:r>
            <a:r>
              <a:rPr lang="ru-RU" sz="3100"/>
              <a:t>,</a:t>
            </a:r>
            <a:r>
              <a:rPr lang="en-US" sz="3100"/>
              <a:t>β</a:t>
            </a:r>
            <a:r>
              <a:rPr lang="ru-RU" sz="3100"/>
              <a:t>) = </a:t>
            </a:r>
            <a:r>
              <a:rPr lang="ru-RU" sz="3100" i="1"/>
              <a:t>Н</a:t>
            </a:r>
            <a:r>
              <a:rPr lang="ru-RU" sz="3100"/>
              <a:t>(</a:t>
            </a:r>
            <a:r>
              <a:rPr lang="en-US" sz="3100"/>
              <a:t>β</a:t>
            </a:r>
            <a:r>
              <a:rPr lang="ru-RU" sz="3100"/>
              <a:t>).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sz="3100" b="1"/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3100" b="1"/>
              <a:t>Определение.</a:t>
            </a:r>
            <a:r>
              <a:rPr lang="ru-RU" sz="3100"/>
              <a:t> Энтропия опыта равна той информации, которую получаем в результате его осуществления.</a:t>
            </a:r>
            <a:endParaRPr lang="en-US" sz="2100"/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1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661197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229600" cy="58261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dirty="0"/>
              <a:t>Свойств информации:</a:t>
            </a:r>
          </a:p>
          <a:p>
            <a:pPr algn="just">
              <a:buNone/>
            </a:pPr>
            <a:r>
              <a:rPr lang="ru-RU" dirty="0"/>
              <a:t>1. </a:t>
            </a:r>
            <a:r>
              <a:rPr lang="en-US" i="1" dirty="0"/>
              <a:t>I</a:t>
            </a:r>
            <a:r>
              <a:rPr lang="ru-RU" dirty="0"/>
              <a:t>(</a:t>
            </a:r>
            <a:r>
              <a:rPr lang="en-US" i="1" dirty="0"/>
              <a:t>α</a:t>
            </a:r>
            <a:r>
              <a:rPr lang="ru-RU" i="1" dirty="0"/>
              <a:t>,</a:t>
            </a:r>
            <a:r>
              <a:rPr lang="en-US" i="1" dirty="0"/>
              <a:t> β</a:t>
            </a:r>
            <a:r>
              <a:rPr lang="ru-RU" dirty="0"/>
              <a:t>) </a:t>
            </a:r>
            <a:r>
              <a:rPr lang="en-US" dirty="0"/>
              <a:t>≥</a:t>
            </a:r>
            <a:r>
              <a:rPr lang="ru-RU" dirty="0"/>
              <a:t> 0, причем </a:t>
            </a:r>
            <a:r>
              <a:rPr lang="en-US" i="1" dirty="0"/>
              <a:t>I</a:t>
            </a:r>
            <a:r>
              <a:rPr lang="ru-RU" dirty="0"/>
              <a:t>(</a:t>
            </a:r>
            <a:r>
              <a:rPr lang="en-US" i="1" dirty="0"/>
              <a:t>α</a:t>
            </a:r>
            <a:r>
              <a:rPr lang="ru-RU" i="1" dirty="0"/>
              <a:t>,</a:t>
            </a:r>
            <a:r>
              <a:rPr lang="en-US" i="1" dirty="0"/>
              <a:t> β</a:t>
            </a:r>
            <a:r>
              <a:rPr lang="ru-RU" dirty="0"/>
              <a:t>) = 0 тогда и только тогда, когда опыты </a:t>
            </a:r>
            <a:r>
              <a:rPr lang="en-US" dirty="0"/>
              <a:t>α</a:t>
            </a:r>
            <a:r>
              <a:rPr lang="ru-RU" dirty="0"/>
              <a:t> и </a:t>
            </a:r>
            <a:r>
              <a:rPr lang="en-US" dirty="0"/>
              <a:t>β</a:t>
            </a:r>
            <a:r>
              <a:rPr lang="ru-RU" dirty="0"/>
              <a:t> независимы. </a:t>
            </a:r>
          </a:p>
          <a:p>
            <a:pPr algn="just">
              <a:buNone/>
            </a:pPr>
            <a:r>
              <a:rPr lang="ru-RU" dirty="0"/>
              <a:t> 2. </a:t>
            </a:r>
            <a:r>
              <a:rPr lang="en-US" i="1" dirty="0"/>
              <a:t>I</a:t>
            </a:r>
            <a:r>
              <a:rPr lang="ru-RU" dirty="0"/>
              <a:t>(</a:t>
            </a:r>
            <a:r>
              <a:rPr lang="en-US" i="1" dirty="0"/>
              <a:t>α</a:t>
            </a:r>
            <a:r>
              <a:rPr lang="ru-RU" i="1" dirty="0"/>
              <a:t>,</a:t>
            </a:r>
            <a:r>
              <a:rPr lang="en-US" i="1" dirty="0"/>
              <a:t> β</a:t>
            </a:r>
            <a:r>
              <a:rPr lang="ru-RU" dirty="0"/>
              <a:t>) = </a:t>
            </a:r>
            <a:r>
              <a:rPr lang="en-US" i="1" dirty="0"/>
              <a:t>I</a:t>
            </a:r>
            <a:r>
              <a:rPr lang="ru-RU" dirty="0"/>
              <a:t>(</a:t>
            </a:r>
            <a:r>
              <a:rPr lang="en-US" i="1" dirty="0"/>
              <a:t>α</a:t>
            </a:r>
            <a:r>
              <a:rPr lang="ru-RU" i="1" dirty="0"/>
              <a:t>,</a:t>
            </a:r>
            <a:r>
              <a:rPr lang="en-US" i="1" dirty="0"/>
              <a:t> β</a:t>
            </a:r>
            <a:r>
              <a:rPr lang="ru-RU" dirty="0"/>
              <a:t>) , т.е. информация симметрична относительно последовательности опытов.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dirty="0"/>
              <a:t>3. </a:t>
            </a:r>
            <a:r>
              <a:rPr lang="ru-RU" i="1" dirty="0"/>
              <a:t>Информация опыта равна: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ru-RU" i="1" dirty="0"/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672" y="2924944"/>
            <a:ext cx="5733653" cy="132315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91580" y="4275677"/>
            <a:ext cx="75608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70C0"/>
                </a:solidFill>
              </a:rPr>
              <a:t>Информация опыта равна среднему значению количества информации, содержащейся во всех отдельных его исходах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4248095"/>
            <a:ext cx="8424936" cy="14401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45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241844" y="388678"/>
            <a:ext cx="538377" cy="687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803" b="1" i="1" baseline="3000" dirty="0">
                <a:solidFill>
                  <a:srgbClr val="FFFFFF"/>
                </a:solidFill>
                <a:cs typeface="Calibri"/>
              </a:rPr>
              <a:t>5</a:t>
            </a:r>
            <a:endParaRPr lang="ru-RU" sz="1088" baseline="3000" dirty="0"/>
          </a:p>
        </p:txBody>
      </p:sp>
      <p:sp>
        <p:nvSpPr>
          <p:cNvPr id="25" name="object 245"/>
          <p:cNvSpPr txBox="1"/>
          <p:nvPr/>
        </p:nvSpPr>
        <p:spPr>
          <a:xfrm>
            <a:off x="1547664" y="320976"/>
            <a:ext cx="5328592" cy="936000"/>
          </a:xfrm>
          <a:prstGeom prst="rect">
            <a:avLst/>
          </a:prstGeom>
          <a:solidFill>
            <a:srgbClr val="00556D"/>
          </a:solidFill>
        </p:spPr>
        <p:txBody>
          <a:bodyPr vert="horz" wrap="square" lIns="0" tIns="0" rIns="0" bIns="0" rtlCol="0" anchor="ctr">
            <a:spAutoFit/>
          </a:bodyPr>
          <a:lstStyle/>
          <a:p>
            <a:pPr marL="615707" marR="1075185">
              <a:lnSpc>
                <a:spcPts val="1814"/>
              </a:lnSpc>
              <a:tabLst>
                <a:tab pos="1734652" algn="l"/>
                <a:tab pos="3722650" algn="l"/>
              </a:tabLst>
            </a:pPr>
            <a:r>
              <a:rPr lang="ru-RU" sz="2400" b="1" dirty="0">
                <a:solidFill>
                  <a:srgbClr val="FFFFFF"/>
                </a:solidFill>
                <a:cs typeface="Myriad Pro"/>
              </a:rPr>
              <a:t>Мера Хартли</a:t>
            </a:r>
            <a:endParaRPr sz="2400" dirty="0">
              <a:cs typeface="Myriad Pro"/>
            </a:endParaRPr>
          </a:p>
        </p:txBody>
      </p:sp>
      <p:pic>
        <p:nvPicPr>
          <p:cNvPr id="9218" name="Picture 2" descr="Hartley ralph-vinton-lyon-00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44" y="1378936"/>
            <a:ext cx="1750489" cy="2570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51460" y="4008365"/>
            <a:ext cx="2385589" cy="3155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51" b="1" dirty="0">
                <a:solidFill>
                  <a:srgbClr val="252525"/>
                </a:solidFill>
                <a:latin typeface="Arial Narrow" panose="020B060602020203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Ральф </a:t>
            </a:r>
            <a:r>
              <a:rPr lang="ru-RU" sz="1451" b="1" dirty="0" err="1">
                <a:solidFill>
                  <a:srgbClr val="252525"/>
                </a:solidFill>
                <a:latin typeface="Arial Narrow" panose="020B060602020203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Винтон</a:t>
            </a:r>
            <a:r>
              <a:rPr lang="ru-RU" sz="1451" b="1" dirty="0">
                <a:solidFill>
                  <a:srgbClr val="252525"/>
                </a:solidFill>
                <a:latin typeface="Arial Narrow" panose="020B060602020203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451" b="1" dirty="0" err="1">
                <a:solidFill>
                  <a:srgbClr val="252525"/>
                </a:solidFill>
                <a:latin typeface="Arial Narrow" panose="020B060602020203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Лайон</a:t>
            </a:r>
            <a:r>
              <a:rPr lang="ru-RU" sz="1451" b="1" dirty="0">
                <a:solidFill>
                  <a:srgbClr val="252525"/>
                </a:solidFill>
                <a:latin typeface="Arial Narrow" panose="020B060602020203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Хартли</a:t>
            </a:r>
            <a:endParaRPr lang="en-US" sz="1451" dirty="0">
              <a:latin typeface="Arial Narrow" panose="020B0606020202030204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4877" y="4295135"/>
            <a:ext cx="1779280" cy="929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88" dirty="0">
                <a:hlinkClick r:id="rId5" tooltip="30 ноября"/>
              </a:rPr>
              <a:t>30 ноября</a:t>
            </a:r>
            <a:r>
              <a:rPr lang="ru-RU" sz="1088" dirty="0"/>
              <a:t> </a:t>
            </a:r>
            <a:r>
              <a:rPr lang="ru-RU" sz="1088" dirty="0">
                <a:hlinkClick r:id="rId6" tooltip="1888"/>
              </a:rPr>
              <a:t>1888</a:t>
            </a:r>
            <a:r>
              <a:rPr lang="ru-RU" sz="1088" dirty="0"/>
              <a:t>, </a:t>
            </a:r>
            <a:r>
              <a:rPr lang="ru-RU" sz="1088" dirty="0" err="1"/>
              <a:t>Спрус</a:t>
            </a:r>
            <a:r>
              <a:rPr lang="ru-RU" sz="1088" dirty="0"/>
              <a:t>, </a:t>
            </a:r>
            <a:r>
              <a:rPr lang="ru-RU" sz="1088" dirty="0">
                <a:hlinkClick r:id="rId7" tooltip="Невада"/>
              </a:rPr>
              <a:t>Невада</a:t>
            </a:r>
            <a:r>
              <a:rPr lang="ru-RU" sz="1088" dirty="0"/>
              <a:t> — </a:t>
            </a:r>
            <a:r>
              <a:rPr lang="ru-RU" sz="1088" dirty="0">
                <a:hlinkClick r:id="rId8" tooltip="1 мая"/>
              </a:rPr>
              <a:t>1 мая</a:t>
            </a:r>
            <a:r>
              <a:rPr lang="ru-RU" sz="1088" dirty="0"/>
              <a:t> </a:t>
            </a:r>
            <a:r>
              <a:rPr lang="ru-RU" sz="1088" dirty="0">
                <a:hlinkClick r:id="rId9" tooltip="1970"/>
              </a:rPr>
              <a:t>1970</a:t>
            </a:r>
            <a:r>
              <a:rPr lang="ru-RU" sz="1088" dirty="0"/>
              <a:t>, </a:t>
            </a:r>
            <a:r>
              <a:rPr lang="ru-RU" sz="1088" dirty="0">
                <a:hlinkClick r:id="rId10" tooltip="Нью-Джерси"/>
              </a:rPr>
              <a:t>Нью-Джерси</a:t>
            </a:r>
            <a:r>
              <a:rPr lang="ru-RU" sz="1088" dirty="0"/>
              <a:t>) — американский учёный-</a:t>
            </a:r>
            <a:r>
              <a:rPr lang="ru-RU" sz="1088" dirty="0">
                <a:hlinkClick r:id="rId11" tooltip="Электроника"/>
              </a:rPr>
              <a:t>электронщик</a:t>
            </a:r>
            <a:endParaRPr lang="en-US" sz="1088" dirty="0"/>
          </a:p>
        </p:txBody>
      </p:sp>
      <p:sp>
        <p:nvSpPr>
          <p:cNvPr id="27" name="Rectangle 26"/>
          <p:cNvSpPr/>
          <p:nvPr/>
        </p:nvSpPr>
        <p:spPr>
          <a:xfrm>
            <a:off x="2499053" y="1631725"/>
            <a:ext cx="6511741" cy="10968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76" dirty="0">
                <a:latin typeface="Times New Roman" panose="02020603050405020304" pitchFamily="18" charset="0"/>
                <a:ea typeface="Calibri" panose="020F0502020204030204" pitchFamily="34" charset="0"/>
              </a:rPr>
              <a:t>В 1928 г. Р. </a:t>
            </a:r>
            <a:r>
              <a:rPr lang="en-US" sz="2176" dirty="0" err="1">
                <a:latin typeface="Times New Roman" panose="02020603050405020304" pitchFamily="18" charset="0"/>
                <a:ea typeface="Calibri" panose="020F0502020204030204" pitchFamily="34" charset="0"/>
              </a:rPr>
              <a:t>Хартли</a:t>
            </a:r>
            <a:r>
              <a:rPr lang="en-US" sz="2176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176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предложил</a:t>
            </a:r>
            <a:r>
              <a:rPr lang="en-US" sz="2176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176" dirty="0" err="1">
                <a:latin typeface="Times New Roman" panose="02020603050405020304" pitchFamily="18" charset="0"/>
                <a:ea typeface="Calibri" panose="020F0502020204030204" pitchFamily="34" charset="0"/>
              </a:rPr>
              <a:t>использовать</a:t>
            </a:r>
            <a:r>
              <a:rPr lang="en-US" sz="2176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176" dirty="0" err="1">
                <a:latin typeface="Times New Roman" panose="02020603050405020304" pitchFamily="18" charset="0"/>
                <a:ea typeface="Calibri" panose="020F0502020204030204" pitchFamily="34" charset="0"/>
              </a:rPr>
              <a:t>логарифмическую</a:t>
            </a:r>
            <a:r>
              <a:rPr lang="en-US" sz="2176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176" dirty="0" err="1">
                <a:latin typeface="Times New Roman" panose="02020603050405020304" pitchFamily="18" charset="0"/>
                <a:ea typeface="Calibri" panose="020F0502020204030204" pitchFamily="34" charset="0"/>
              </a:rPr>
              <a:t>функцию</a:t>
            </a:r>
            <a:r>
              <a:rPr lang="en-US" sz="2176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176" dirty="0" err="1">
                <a:latin typeface="Times New Roman" panose="02020603050405020304" pitchFamily="18" charset="0"/>
                <a:ea typeface="Calibri" panose="020F0502020204030204" pitchFamily="34" charset="0"/>
              </a:rPr>
              <a:t>от</a:t>
            </a:r>
            <a:r>
              <a:rPr lang="en-US" sz="2176" dirty="0">
                <a:latin typeface="Times New Roman" panose="02020603050405020304" pitchFamily="18" charset="0"/>
                <a:ea typeface="Calibri" panose="020F0502020204030204" pitchFamily="34" charset="0"/>
              </a:rPr>
              <a:t> N в </a:t>
            </a:r>
            <a:r>
              <a:rPr lang="en-US" sz="2176" dirty="0" err="1">
                <a:latin typeface="Times New Roman" panose="02020603050405020304" pitchFamily="18" charset="0"/>
                <a:ea typeface="Calibri" panose="020F0502020204030204" pitchFamily="34" charset="0"/>
              </a:rPr>
              <a:t>качестве</a:t>
            </a:r>
            <a:r>
              <a:rPr lang="en-US" sz="2176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176" dirty="0" err="1">
                <a:latin typeface="Times New Roman" panose="02020603050405020304" pitchFamily="18" charset="0"/>
                <a:ea typeface="Calibri" panose="020F0502020204030204" pitchFamily="34" charset="0"/>
              </a:rPr>
              <a:t>количественной</a:t>
            </a:r>
            <a:r>
              <a:rPr lang="en-US" sz="2176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176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меры</a:t>
            </a:r>
            <a:r>
              <a:rPr lang="en-US" sz="2176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176" dirty="0" err="1">
                <a:latin typeface="Times New Roman" panose="02020603050405020304" pitchFamily="18" charset="0"/>
                <a:ea typeface="Calibri" panose="020F0502020204030204" pitchFamily="34" charset="0"/>
              </a:rPr>
              <a:t>информации</a:t>
            </a:r>
            <a:r>
              <a:rPr lang="en-US" sz="2176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0" y="85121"/>
            <a:ext cx="111702" cy="2232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5279" tIns="27639" rIns="55279" bIns="27639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088"/>
          </a:p>
        </p:txBody>
      </p:sp>
      <p:sp>
        <p:nvSpPr>
          <p:cNvPr id="30" name="Rectangle 15"/>
          <p:cNvSpPr>
            <a:spLocks noChangeArrowheads="1"/>
          </p:cNvSpPr>
          <p:nvPr/>
        </p:nvSpPr>
        <p:spPr bwMode="auto">
          <a:xfrm>
            <a:off x="0" y="85121"/>
            <a:ext cx="111702" cy="2232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5279" tIns="27639" rIns="55279" bIns="27639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088"/>
          </a:p>
        </p:txBody>
      </p:sp>
      <p:sp>
        <p:nvSpPr>
          <p:cNvPr id="9216" name="Rectangle 17"/>
          <p:cNvSpPr>
            <a:spLocks noChangeArrowheads="1"/>
          </p:cNvSpPr>
          <p:nvPr/>
        </p:nvSpPr>
        <p:spPr bwMode="auto">
          <a:xfrm>
            <a:off x="0" y="85121"/>
            <a:ext cx="111702" cy="2232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5279" tIns="27639" rIns="55279" bIns="27639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088"/>
          </a:p>
        </p:txBody>
      </p:sp>
      <p:graphicFrame>
        <p:nvGraphicFramePr>
          <p:cNvPr id="9217" name="Object 92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1958874"/>
              </p:ext>
            </p:extLst>
          </p:nvPr>
        </p:nvGraphicFramePr>
        <p:xfrm>
          <a:off x="2987824" y="2814039"/>
          <a:ext cx="2736304" cy="7294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Уравнение" r:id="rId12" imgW="634680" imgH="215640" progId="Equation.3">
                  <p:embed/>
                </p:oleObj>
              </mc:Choice>
              <mc:Fallback>
                <p:oleObj name="Уравнение" r:id="rId12" imgW="634680" imgH="215640" progId="Equation.3">
                  <p:embed/>
                  <p:pic>
                    <p:nvPicPr>
                      <p:cNvPr id="9217" name="Object 9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2814039"/>
                        <a:ext cx="2736304" cy="7294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40"/>
          <p:cNvSpPr/>
          <p:nvPr/>
        </p:nvSpPr>
        <p:spPr>
          <a:xfrm>
            <a:off x="2471412" y="3629012"/>
            <a:ext cx="6511741" cy="14316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76" dirty="0">
                <a:latin typeface="Times New Roman" panose="02020603050405020304" pitchFamily="18" charset="0"/>
                <a:ea typeface="Calibri" panose="020F0502020204030204" pitchFamily="34" charset="0"/>
              </a:rPr>
              <a:t>Эта мера связывает количество равновероятных исходов (n) и количество информации в </a:t>
            </a:r>
            <a:r>
              <a:rPr lang="ru-RU" sz="2176" dirty="0" err="1">
                <a:latin typeface="Times New Roman" panose="02020603050405020304" pitchFamily="18" charset="0"/>
                <a:ea typeface="Calibri" panose="020F0502020204030204" pitchFamily="34" charset="0"/>
              </a:rPr>
              <a:t>сообще</a:t>
            </a:r>
            <a:r>
              <a:rPr lang="ru-RU" sz="2176" dirty="0"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</a:p>
          <a:p>
            <a:r>
              <a:rPr lang="ru-RU" sz="2176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нии</a:t>
            </a:r>
            <a:r>
              <a:rPr lang="ru-RU" sz="2176" dirty="0">
                <a:latin typeface="Times New Roman" panose="02020603050405020304" pitchFamily="18" charset="0"/>
                <a:ea typeface="Calibri" panose="020F0502020204030204" pitchFamily="34" charset="0"/>
              </a:rPr>
              <a:t> (I) о том, что любой из этих исходов реализовался</a:t>
            </a:r>
            <a:endParaRPr lang="en-US" sz="2176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572000" y="4856263"/>
            <a:ext cx="2559640" cy="736587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511479" y="5592850"/>
            <a:ext cx="5069954" cy="987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27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381000" y="838200"/>
            <a:ext cx="8229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ru-RU" sz="3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Случайное событие – означает отсутствие полной уверенности в его наступлении. </a:t>
            </a:r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457200" y="1932801"/>
            <a:ext cx="8382000" cy="55399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ru-RU" sz="3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Пусть опыт имеет </a:t>
            </a:r>
            <a:r>
              <a:rPr lang="en-US" sz="30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30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равновероятных исходов. </a:t>
            </a:r>
            <a:endParaRPr lang="en-US" sz="3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0" name="Rectangle 7"/>
          <p:cNvSpPr>
            <a:spLocks noChangeArrowheads="1"/>
          </p:cNvSpPr>
          <p:nvPr/>
        </p:nvSpPr>
        <p:spPr bwMode="auto">
          <a:xfrm>
            <a:off x="342900" y="2924944"/>
            <a:ext cx="8534400" cy="1006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ru-RU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</a:t>
            </a:r>
            <a:r>
              <a:rPr lang="ru-RU" sz="30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0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 </a:t>
            </a:r>
            <a:r>
              <a:rPr lang="en-US" sz="30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f(n)</a:t>
            </a:r>
            <a:r>
              <a:rPr lang="ru-RU" sz="3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мера неопределенности опыта.</a:t>
            </a:r>
          </a:p>
        </p:txBody>
      </p:sp>
      <p:sp>
        <p:nvSpPr>
          <p:cNvPr id="4101" name="Rectangle 8"/>
          <p:cNvSpPr>
            <a:spLocks noChangeArrowheads="1"/>
          </p:cNvSpPr>
          <p:nvPr/>
        </p:nvSpPr>
        <p:spPr bwMode="auto">
          <a:xfrm>
            <a:off x="356248" y="4391185"/>
            <a:ext cx="84582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3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Мера неопределенности является функцией числа исходов </a:t>
            </a:r>
            <a:r>
              <a:rPr lang="en-US" sz="30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30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0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30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3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0655447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38783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1) </a:t>
            </a:r>
            <a:r>
              <a:rPr lang="ru-RU" i="1" dirty="0"/>
              <a:t>f(1) = 0, поскольку при n = 1 исход опыта не является</a:t>
            </a:r>
            <a:r>
              <a:rPr lang="en-US" i="1" dirty="0"/>
              <a:t> </a:t>
            </a:r>
            <a:r>
              <a:rPr lang="ru-RU" dirty="0"/>
              <a:t>случайным и, следовательно, неопределенность  отсутствует;</a:t>
            </a:r>
            <a:endParaRPr lang="en-US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2) </a:t>
            </a:r>
            <a:r>
              <a:rPr lang="ru-RU" i="1" dirty="0" err="1"/>
              <a:t>f</a:t>
            </a:r>
            <a:r>
              <a:rPr lang="ru-RU" i="1" dirty="0"/>
              <a:t>(</a:t>
            </a:r>
            <a:r>
              <a:rPr lang="ru-RU" i="1" dirty="0" err="1"/>
              <a:t>n</a:t>
            </a:r>
            <a:r>
              <a:rPr lang="ru-RU" i="1" dirty="0"/>
              <a:t>) возрастает с ростом </a:t>
            </a:r>
            <a:r>
              <a:rPr lang="ru-RU" i="1" dirty="0" err="1"/>
              <a:t>n</a:t>
            </a:r>
            <a:r>
              <a:rPr lang="ru-RU" i="1" dirty="0"/>
              <a:t>, поскольку, чем больше число</a:t>
            </a:r>
            <a:r>
              <a:rPr lang="ru-RU" dirty="0"/>
              <a:t> возможных исходов, тем более затруднительным становится предсказание результата опыта.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Свойства </a:t>
            </a:r>
          </a:p>
        </p:txBody>
      </p:sp>
    </p:spTree>
    <p:extLst>
      <p:ext uri="{BB962C8B-B14F-4D97-AF65-F5344CB8AC3E}">
        <p14:creationId xmlns:p14="http://schemas.microsoft.com/office/powerpoint/2010/main" val="3468480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784"/>
            <a:ext cx="8229600" cy="4646141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sz="3200" i="1" dirty="0"/>
              <a:t>α</a:t>
            </a:r>
            <a:r>
              <a:rPr lang="ru-RU" dirty="0"/>
              <a:t> и </a:t>
            </a:r>
            <a:r>
              <a:rPr lang="en-US" i="1" dirty="0"/>
              <a:t>β</a:t>
            </a:r>
            <a:r>
              <a:rPr lang="ru-RU" dirty="0"/>
              <a:t> независимые опыты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i="1" dirty="0"/>
              <a:t>n</a:t>
            </a:r>
            <a:r>
              <a:rPr lang="en-US" sz="2400" i="1" dirty="0"/>
              <a:t>α</a:t>
            </a:r>
            <a:r>
              <a:rPr lang="en-US" dirty="0"/>
              <a:t>,</a:t>
            </a:r>
            <a:r>
              <a:rPr lang="ru-RU" dirty="0"/>
              <a:t> </a:t>
            </a:r>
            <a:r>
              <a:rPr lang="en-US" i="1" dirty="0"/>
              <a:t>n</a:t>
            </a:r>
            <a:r>
              <a:rPr lang="en-US" sz="2200" i="1" dirty="0"/>
              <a:t>β</a:t>
            </a:r>
            <a:r>
              <a:rPr lang="en-US" sz="2200" dirty="0"/>
              <a:t> - </a:t>
            </a:r>
            <a:r>
              <a:rPr lang="en-US" dirty="0"/>
              <a:t> </a:t>
            </a:r>
            <a:r>
              <a:rPr lang="ru-RU" dirty="0"/>
              <a:t>число равновероятных</a:t>
            </a:r>
            <a:r>
              <a:rPr lang="en-US" dirty="0"/>
              <a:t> </a:t>
            </a:r>
            <a:r>
              <a:rPr lang="ru-RU" dirty="0"/>
              <a:t>исходов</a:t>
            </a:r>
            <a:r>
              <a:rPr lang="en-US" dirty="0"/>
              <a:t>.</a:t>
            </a:r>
            <a:endParaRPr lang="ru-RU" dirty="0"/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dirty="0"/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dirty="0"/>
              <a:t>сложный опыт  </a:t>
            </a:r>
            <a:r>
              <a:rPr lang="en-US" i="1" dirty="0"/>
              <a:t>α</a:t>
            </a:r>
            <a:r>
              <a:rPr lang="ru-RU" dirty="0"/>
              <a:t> </a:t>
            </a:r>
            <a:r>
              <a:rPr lang="en-US" dirty="0">
                <a:sym typeface="Symbol" panose="05050102010706020507" pitchFamily="18" charset="2"/>
              </a:rPr>
              <a:t></a:t>
            </a:r>
            <a:r>
              <a:rPr lang="ru-RU" dirty="0"/>
              <a:t> </a:t>
            </a:r>
            <a:r>
              <a:rPr lang="en-US" i="1" dirty="0"/>
              <a:t>β</a:t>
            </a:r>
            <a:r>
              <a:rPr lang="ru-RU" dirty="0"/>
              <a:t>.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ru-RU" dirty="0"/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dirty="0"/>
              <a:t>Число возможных исходов    </a:t>
            </a:r>
            <a:r>
              <a:rPr lang="en-US" i="1" dirty="0"/>
              <a:t>n</a:t>
            </a:r>
            <a:r>
              <a:rPr lang="ru-RU" sz="2200" dirty="0"/>
              <a:t>α</a:t>
            </a:r>
            <a:r>
              <a:rPr lang="ru-RU" dirty="0"/>
              <a:t> ∙ </a:t>
            </a:r>
            <a:r>
              <a:rPr lang="en-US" i="1" dirty="0"/>
              <a:t>n</a:t>
            </a:r>
            <a:r>
              <a:rPr lang="ru-RU" sz="2200" dirty="0"/>
              <a:t>β</a:t>
            </a:r>
            <a:r>
              <a:rPr lang="ru-RU" dirty="0"/>
              <a:t> </a:t>
            </a:r>
          </a:p>
          <a:p>
            <a:pPr algn="just">
              <a:buNone/>
            </a:pPr>
            <a:r>
              <a:rPr lang="ru-RU" dirty="0"/>
              <a:t>Мера неопределенности сложного опыта </a:t>
            </a:r>
            <a:r>
              <a:rPr lang="en-US" i="1" dirty="0"/>
              <a:t>f</a:t>
            </a:r>
            <a:r>
              <a:rPr lang="ru-RU" i="1" dirty="0"/>
              <a:t>(</a:t>
            </a:r>
            <a:r>
              <a:rPr lang="en-US" i="1" dirty="0"/>
              <a:t>n</a:t>
            </a:r>
            <a:r>
              <a:rPr lang="en-US" sz="2200" dirty="0"/>
              <a:t>α</a:t>
            </a:r>
            <a:r>
              <a:rPr lang="ru-RU" i="1" dirty="0"/>
              <a:t> ∙ </a:t>
            </a:r>
            <a:r>
              <a:rPr lang="en-US" i="1" dirty="0"/>
              <a:t>n</a:t>
            </a:r>
            <a:r>
              <a:rPr lang="en-US" sz="2200" dirty="0"/>
              <a:t>β</a:t>
            </a:r>
            <a:r>
              <a:rPr lang="ru-RU" i="1" dirty="0"/>
              <a:t>)</a:t>
            </a:r>
          </a:p>
          <a:p>
            <a:pPr algn="just">
              <a:buNone/>
            </a:pPr>
            <a:endParaRPr lang="ru-RU" i="1" dirty="0"/>
          </a:p>
          <a:p>
            <a:pPr algn="ctr">
              <a:buNone/>
            </a:pPr>
            <a:r>
              <a:rPr lang="en-US" i="1" dirty="0"/>
              <a:t>f</a:t>
            </a:r>
            <a:r>
              <a:rPr lang="ru-RU" i="1" dirty="0"/>
              <a:t>(</a:t>
            </a:r>
            <a:r>
              <a:rPr lang="en-US" i="1" dirty="0"/>
              <a:t>n</a:t>
            </a:r>
            <a:r>
              <a:rPr lang="en-US" sz="2200" dirty="0"/>
              <a:t>α</a:t>
            </a:r>
            <a:r>
              <a:rPr lang="ru-RU" i="1" dirty="0"/>
              <a:t> ∙ </a:t>
            </a:r>
            <a:r>
              <a:rPr lang="en-US" i="1" dirty="0"/>
              <a:t>n</a:t>
            </a:r>
            <a:r>
              <a:rPr lang="en-US" sz="2200" dirty="0"/>
              <a:t>β</a:t>
            </a:r>
            <a:r>
              <a:rPr lang="ru-RU" i="1" dirty="0"/>
              <a:t>)= </a:t>
            </a:r>
            <a:r>
              <a:rPr lang="en-US" i="1" dirty="0"/>
              <a:t>f</a:t>
            </a:r>
            <a:r>
              <a:rPr lang="ru-RU" i="1" dirty="0"/>
              <a:t>(</a:t>
            </a:r>
            <a:r>
              <a:rPr lang="en-US" i="1" dirty="0"/>
              <a:t>n</a:t>
            </a:r>
            <a:r>
              <a:rPr lang="en-US" sz="2200" dirty="0"/>
              <a:t>α</a:t>
            </a:r>
            <a:r>
              <a:rPr lang="ru-RU" i="1" dirty="0"/>
              <a:t>)</a:t>
            </a:r>
            <a:r>
              <a:rPr lang="en-US" i="1" dirty="0"/>
              <a:t> </a:t>
            </a:r>
            <a:r>
              <a:rPr lang="ru-RU" i="1" dirty="0"/>
              <a:t>+ </a:t>
            </a:r>
            <a:r>
              <a:rPr lang="en-US" i="1" dirty="0"/>
              <a:t>f</a:t>
            </a:r>
            <a:r>
              <a:rPr lang="ru-RU" i="1" dirty="0"/>
              <a:t>(</a:t>
            </a:r>
            <a:r>
              <a:rPr lang="en-US" i="1" dirty="0"/>
              <a:t>n</a:t>
            </a:r>
            <a:r>
              <a:rPr lang="en-US" sz="2200" dirty="0"/>
              <a:t>β</a:t>
            </a:r>
            <a:r>
              <a:rPr lang="ru-RU" i="1" dirty="0"/>
              <a:t>)</a:t>
            </a:r>
            <a:r>
              <a:rPr lang="en-US" i="1" dirty="0"/>
              <a:t> </a:t>
            </a:r>
            <a:endParaRPr lang="ru-RU" dirty="0"/>
          </a:p>
          <a:p>
            <a:pPr algn="just">
              <a:buNone/>
            </a:pPr>
            <a:endParaRPr lang="ru-RU" dirty="0"/>
          </a:p>
          <a:p>
            <a:pPr algn="just">
              <a:buNone/>
            </a:pPr>
            <a:r>
              <a:rPr lang="ru-RU" dirty="0"/>
              <a:t>т.е. </a:t>
            </a:r>
            <a:r>
              <a:rPr lang="ru-RU" i="1" dirty="0"/>
              <a:t>мера неопределенности аддитивна</a:t>
            </a:r>
            <a:r>
              <a:rPr lang="en-US" i="1" dirty="0"/>
              <a:t> </a:t>
            </a:r>
            <a:endParaRPr lang="en-US" dirty="0"/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457200" y="332656"/>
            <a:ext cx="778720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Как определить вид функции </a:t>
            </a:r>
            <a:r>
              <a:rPr lang="en-US" sz="3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f(n)</a:t>
            </a:r>
            <a:r>
              <a:rPr lang="ru-RU" sz="3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42160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Объект 1">
                <a:extLst>
                  <a:ext uri="{FF2B5EF4-FFF2-40B4-BE49-F238E27FC236}">
                    <a16:creationId xmlns:a16="http://schemas.microsoft.com/office/drawing/2014/main" id="{15A15736-35F5-916F-6ECF-45F9C4F66A7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algn="l"/>
                <a:r>
                  <a:rPr lang="ru-RU" sz="2400" b="0" i="0" u="none" strike="noStrike" baseline="0" dirty="0"/>
                  <a:t>Таким образом, вклад в энтропию всего опыта, вносимый каждым отдельным из равновероятных исходов</a:t>
                </a:r>
              </a:p>
              <a:p>
                <a:pPr algn="l"/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𝑝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𝑙𝑜𝑔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endParaRPr lang="en-US" sz="2400" dirty="0"/>
              </a:p>
              <a:p>
                <a:pPr algn="l"/>
                <a:endParaRPr lang="en-US" sz="2400" dirty="0"/>
              </a:p>
              <a:p>
                <a:pPr algn="ctr"/>
                <a:r>
                  <a:rPr lang="ru-RU" sz="2800" b="0" i="1" u="none" strike="noStrike" baseline="0" dirty="0">
                    <a:solidFill>
                      <a:srgbClr val="0070C0"/>
                    </a:solidFill>
                  </a:rPr>
                  <a:t>Энтропия является мерой неопределенности опыта,</a:t>
                </a:r>
                <a:r>
                  <a:rPr lang="en-US" sz="2800" b="0" i="1" u="none" strike="noStrike" baseline="0" dirty="0">
                    <a:solidFill>
                      <a:srgbClr val="0070C0"/>
                    </a:solidFill>
                  </a:rPr>
                  <a:t> </a:t>
                </a:r>
                <a:r>
                  <a:rPr lang="ru-RU" sz="2800" b="0" i="1" u="none" strike="noStrike" baseline="0" dirty="0">
                    <a:solidFill>
                      <a:srgbClr val="0070C0"/>
                    </a:solidFill>
                  </a:rPr>
                  <a:t>который реализуется через случайные события, и равна</a:t>
                </a:r>
                <a:r>
                  <a:rPr lang="en-US" sz="2800" b="0" i="1" u="none" strike="noStrike" baseline="0" dirty="0">
                    <a:solidFill>
                      <a:srgbClr val="0070C0"/>
                    </a:solidFill>
                  </a:rPr>
                  <a:t> </a:t>
                </a:r>
                <a:r>
                  <a:rPr lang="ru-RU" sz="2800" b="0" i="1" u="none" strike="noStrike" baseline="0" dirty="0">
                    <a:solidFill>
                      <a:srgbClr val="0070C0"/>
                    </a:solidFill>
                  </a:rPr>
                  <a:t>средней энтропии всех возможных его исходов.</a:t>
                </a:r>
                <a:endParaRPr lang="ru-RU" sz="28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" name="Объект 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15A15736-35F5-916F-6ECF-45F9C4F66A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t="-1078" r="-2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8CA1576B-E66A-6E95-1923-1F4989D0F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083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1"/>
            <a:ext cx="8229600" cy="5140424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en-US" i="1" dirty="0"/>
              <a:t>f</a:t>
            </a:r>
            <a:r>
              <a:rPr lang="ru-RU" dirty="0"/>
              <a:t>(1) = 0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i="1" dirty="0"/>
              <a:t>f</a:t>
            </a:r>
            <a:r>
              <a:rPr lang="ru-RU" i="1" dirty="0"/>
              <a:t>(</a:t>
            </a:r>
            <a:r>
              <a:rPr lang="en-US" i="1" dirty="0"/>
              <a:t>n</a:t>
            </a:r>
            <a:r>
              <a:rPr lang="ru-RU" i="1" dirty="0"/>
              <a:t>) </a:t>
            </a:r>
            <a:r>
              <a:rPr lang="ru-RU" dirty="0"/>
              <a:t>возрастает с ростом </a:t>
            </a:r>
            <a:r>
              <a:rPr lang="en-US" i="1" dirty="0"/>
              <a:t>n</a:t>
            </a:r>
            <a:endParaRPr lang="ru-RU" i="1" dirty="0"/>
          </a:p>
          <a:p>
            <a:pPr algn="just" eaLnBrk="1" hangingPunct="1">
              <a:lnSpc>
                <a:spcPct val="80000"/>
              </a:lnSpc>
            </a:pPr>
            <a:r>
              <a:rPr lang="en-US" i="1" dirty="0"/>
              <a:t>f</a:t>
            </a:r>
            <a:r>
              <a:rPr lang="ru-RU" i="1" dirty="0"/>
              <a:t>(</a:t>
            </a:r>
            <a:r>
              <a:rPr lang="en-US" i="1" dirty="0"/>
              <a:t>n</a:t>
            </a:r>
            <a:r>
              <a:rPr lang="en-US" dirty="0"/>
              <a:t>α</a:t>
            </a:r>
            <a:r>
              <a:rPr lang="ru-RU" i="1" dirty="0"/>
              <a:t> ∙ </a:t>
            </a:r>
            <a:r>
              <a:rPr lang="en-US" i="1" dirty="0"/>
              <a:t>n</a:t>
            </a:r>
            <a:r>
              <a:rPr lang="en-US" dirty="0"/>
              <a:t>β</a:t>
            </a:r>
            <a:r>
              <a:rPr lang="ru-RU" i="1" dirty="0"/>
              <a:t>)= </a:t>
            </a:r>
            <a:r>
              <a:rPr lang="en-US" i="1" dirty="0"/>
              <a:t>f</a:t>
            </a:r>
            <a:r>
              <a:rPr lang="ru-RU" i="1" dirty="0"/>
              <a:t>(</a:t>
            </a:r>
            <a:r>
              <a:rPr lang="en-US" i="1" dirty="0"/>
              <a:t>n</a:t>
            </a:r>
            <a:r>
              <a:rPr lang="en-US" dirty="0"/>
              <a:t>α</a:t>
            </a:r>
            <a:r>
              <a:rPr lang="ru-RU" i="1" dirty="0"/>
              <a:t>)</a:t>
            </a:r>
            <a:r>
              <a:rPr lang="en-US" i="1" dirty="0"/>
              <a:t> </a:t>
            </a:r>
            <a:r>
              <a:rPr lang="ru-RU" i="1" dirty="0"/>
              <a:t>+ </a:t>
            </a:r>
            <a:r>
              <a:rPr lang="en-US" i="1" dirty="0"/>
              <a:t>f</a:t>
            </a:r>
            <a:r>
              <a:rPr lang="ru-RU" i="1" dirty="0"/>
              <a:t>(</a:t>
            </a:r>
            <a:r>
              <a:rPr lang="en-US" i="1" dirty="0"/>
              <a:t>n</a:t>
            </a:r>
            <a:r>
              <a:rPr lang="en-US" dirty="0"/>
              <a:t>β</a:t>
            </a:r>
            <a:r>
              <a:rPr lang="ru-RU" i="1" dirty="0"/>
              <a:t>)</a:t>
            </a:r>
          </a:p>
          <a:p>
            <a:pPr algn="just" eaLnBrk="1" hangingPunct="1">
              <a:lnSpc>
                <a:spcPct val="80000"/>
              </a:lnSpc>
            </a:pPr>
            <a:endParaRPr lang="ru-RU" i="1" dirty="0"/>
          </a:p>
          <a:p>
            <a:pPr marL="109728" indent="0" algn="just" eaLnBrk="1" hangingPunct="1">
              <a:lnSpc>
                <a:spcPct val="80000"/>
              </a:lnSpc>
              <a:buNone/>
            </a:pPr>
            <a:r>
              <a:rPr lang="ru-RU" i="1" dirty="0"/>
              <a:t>Этим свойствам удовлетворяет функция: </a:t>
            </a:r>
            <a:r>
              <a:rPr lang="en-US" i="1" dirty="0">
                <a:solidFill>
                  <a:srgbClr val="0070C0"/>
                </a:solidFill>
              </a:rPr>
              <a:t>log</a:t>
            </a:r>
            <a:r>
              <a:rPr lang="ru-RU" i="1" dirty="0">
                <a:solidFill>
                  <a:srgbClr val="0070C0"/>
                </a:solidFill>
              </a:rPr>
              <a:t>(</a:t>
            </a:r>
            <a:r>
              <a:rPr lang="en-US" i="1" dirty="0">
                <a:solidFill>
                  <a:srgbClr val="0070C0"/>
                </a:solidFill>
              </a:rPr>
              <a:t>n</a:t>
            </a:r>
            <a:r>
              <a:rPr lang="ru-RU" i="1" dirty="0">
                <a:solidFill>
                  <a:srgbClr val="0070C0"/>
                </a:solidFill>
              </a:rPr>
              <a:t>)</a:t>
            </a:r>
          </a:p>
          <a:p>
            <a:pPr marL="0" indent="14288"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000" dirty="0"/>
              <a:t>(можно доказать, что она единственная из всех существующих классов функций</a:t>
            </a:r>
            <a:r>
              <a:rPr lang="ru-RU" sz="2800" i="1" dirty="0"/>
              <a:t>)</a:t>
            </a:r>
            <a:r>
              <a:rPr lang="ru-RU" sz="2600" dirty="0"/>
              <a:t> </a:t>
            </a:r>
          </a:p>
          <a:p>
            <a:pPr marL="0" indent="14288"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sz="2600" i="1" dirty="0"/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i="1" dirty="0"/>
          </a:p>
          <a:p>
            <a:pPr algn="ctr" defTabSz="592138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3138488" algn="l"/>
              </a:tabLst>
            </a:pPr>
            <a:r>
              <a:rPr lang="en-US" i="1" dirty="0"/>
              <a:t>f</a:t>
            </a:r>
            <a:r>
              <a:rPr lang="ru-RU" i="1" dirty="0"/>
              <a:t>(</a:t>
            </a:r>
            <a:r>
              <a:rPr lang="en-US" i="1" dirty="0"/>
              <a:t>n</a:t>
            </a:r>
            <a:r>
              <a:rPr lang="ru-RU" i="1" dirty="0"/>
              <a:t>)= </a:t>
            </a:r>
            <a:r>
              <a:rPr lang="en-US" i="1" dirty="0"/>
              <a:t>log(n)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sz="2600" i="1" dirty="0"/>
          </a:p>
          <a:p>
            <a:pPr marL="0" indent="109538" algn="just">
              <a:lnSpc>
                <a:spcPct val="80000"/>
              </a:lnSpc>
              <a:buNone/>
            </a:pPr>
            <a:r>
              <a:rPr lang="ru-RU" sz="2400" b="1" i="1" dirty="0"/>
              <a:t>Энтропия</a:t>
            </a:r>
            <a:r>
              <a:rPr lang="ru-RU" sz="2400" i="1" dirty="0"/>
              <a:t> (Н) - </a:t>
            </a:r>
            <a:r>
              <a:rPr lang="ru-RU" sz="2600" i="1" dirty="0"/>
              <a:t>мера неопределенности опыта, имеющего </a:t>
            </a:r>
            <a:r>
              <a:rPr lang="en-US" sz="2600" i="1" dirty="0"/>
              <a:t>n</a:t>
            </a:r>
            <a:r>
              <a:rPr lang="ru-RU" sz="2600" i="1" dirty="0"/>
              <a:t> равновероятных исходов</a:t>
            </a:r>
            <a:r>
              <a:rPr lang="en-US" sz="2600" i="1" dirty="0"/>
              <a:t>.</a:t>
            </a:r>
            <a:r>
              <a:rPr lang="ru-RU" sz="2600" dirty="0"/>
              <a:t> </a:t>
            </a:r>
            <a:endParaRPr lang="ru-RU" i="1" dirty="0"/>
          </a:p>
          <a:p>
            <a:pPr algn="just" eaLnBrk="1" hangingPunct="1">
              <a:lnSpc>
                <a:spcPct val="80000"/>
              </a:lnSpc>
            </a:pPr>
            <a:endParaRPr lang="ru-RU" sz="26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3140968"/>
            <a:ext cx="8640960" cy="24482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275856" y="5877272"/>
            <a:ext cx="2952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/>
              <a:t>log</a:t>
            </a:r>
            <a:r>
              <a:rPr lang="en-US" sz="2800" i="1" baseline="-25000" dirty="0" err="1"/>
              <a:t>b</a:t>
            </a:r>
            <a:r>
              <a:rPr lang="en-US" sz="2800" i="1" dirty="0" err="1"/>
              <a:t>n</a:t>
            </a:r>
            <a:r>
              <a:rPr lang="en-US" sz="2800" i="1" dirty="0"/>
              <a:t>= </a:t>
            </a:r>
            <a:r>
              <a:rPr lang="en-US" sz="2800" i="1" dirty="0" err="1"/>
              <a:t>log</a:t>
            </a:r>
            <a:r>
              <a:rPr lang="en-US" sz="2800" i="1" baseline="-25000" dirty="0" err="1"/>
              <a:t>b</a:t>
            </a:r>
            <a:r>
              <a:rPr lang="en-US" sz="2800" i="1" dirty="0" err="1"/>
              <a:t>a</a:t>
            </a:r>
            <a:r>
              <a:rPr lang="en-US" sz="2800" i="1" dirty="0">
                <a:sym typeface="Symbol" panose="05050102010706020507" pitchFamily="18" charset="2"/>
              </a:rPr>
              <a:t></a:t>
            </a:r>
            <a:r>
              <a:rPr lang="en-US" sz="2800" i="1" dirty="0"/>
              <a:t> </a:t>
            </a:r>
            <a:r>
              <a:rPr lang="en-US" sz="2800" i="1" dirty="0" err="1"/>
              <a:t>log</a:t>
            </a:r>
            <a:r>
              <a:rPr lang="en-US" sz="2800" i="1" baseline="-25000" dirty="0" err="1"/>
              <a:t>a</a:t>
            </a:r>
            <a:r>
              <a:rPr lang="en-US" sz="2800" i="1" dirty="0" err="1"/>
              <a:t>n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372200" y="5802355"/>
            <a:ext cx="27363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выбор основания логарифма значения не имеет</a:t>
            </a:r>
          </a:p>
        </p:txBody>
      </p:sp>
    </p:spTree>
    <p:extLst>
      <p:ext uri="{BB962C8B-B14F-4D97-AF65-F5344CB8AC3E}">
        <p14:creationId xmlns:p14="http://schemas.microsoft.com/office/powerpoint/2010/main" val="1422550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"/>
            <a:ext cx="8229600" cy="5978525"/>
          </a:xfrm>
        </p:spPr>
        <p:txBody>
          <a:bodyPr/>
          <a:lstStyle/>
          <a:p>
            <a:pPr marL="269875" indent="-7938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sz="2400" dirty="0"/>
              <a:t>За единицу измерения принимается неопределенность, содержащаяся в опыте, имеющем лишь два равновероятных исхода,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sz="2400" dirty="0"/>
              <a:t>ИСТИНА </a:t>
            </a:r>
            <a:r>
              <a:rPr lang="ru-RU" sz="2400" i="1" dirty="0"/>
              <a:t>(</a:t>
            </a:r>
            <a:r>
              <a:rPr lang="en-US" sz="2400" i="1" dirty="0"/>
              <a:t>True</a:t>
            </a:r>
            <a:r>
              <a:rPr lang="ru-RU" sz="2400" i="1" dirty="0"/>
              <a:t>) </a:t>
            </a:r>
            <a:r>
              <a:rPr lang="ru-RU" sz="2400" dirty="0"/>
              <a:t>и ЛОЖЬ </a:t>
            </a:r>
            <a:r>
              <a:rPr lang="ru-RU" sz="2400" i="1" dirty="0"/>
              <a:t>(</a:t>
            </a:r>
            <a:r>
              <a:rPr lang="en-US" sz="2400" i="1" dirty="0"/>
              <a:t>False</a:t>
            </a:r>
            <a:r>
              <a:rPr lang="ru-RU" sz="2400" i="1" dirty="0"/>
              <a:t>)</a:t>
            </a:r>
            <a:r>
              <a:rPr lang="ru-RU" sz="2400" dirty="0"/>
              <a:t>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sz="2800" dirty="0"/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600" dirty="0"/>
              <a:t>f(2)=log</a:t>
            </a:r>
            <a:r>
              <a:rPr lang="en-US" sz="1400" dirty="0"/>
              <a:t>2</a:t>
            </a:r>
            <a:r>
              <a:rPr lang="en-US" sz="2800" dirty="0"/>
              <a:t>2=1</a:t>
            </a:r>
            <a:r>
              <a:rPr lang="en-US" sz="2600" dirty="0"/>
              <a:t> </a:t>
            </a:r>
            <a:r>
              <a:rPr lang="ru-RU" sz="2600" dirty="0"/>
              <a:t>бит.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sz="2600" dirty="0"/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sz="2600" b="1" dirty="0"/>
              <a:t>Определение.</a:t>
            </a:r>
            <a:r>
              <a:rPr lang="ru-RU" sz="2600" i="1" dirty="0"/>
              <a:t> </a:t>
            </a:r>
            <a:r>
              <a:rPr lang="ru-RU" sz="2600" dirty="0"/>
              <a:t>Единица измерения неопределенности при двух возможных равновероятных исходах опыта называется </a:t>
            </a:r>
            <a:r>
              <a:rPr lang="ru-RU" sz="2600" b="1" dirty="0"/>
              <a:t>бит.</a:t>
            </a:r>
            <a:endParaRPr lang="ru-RU" sz="2600" dirty="0"/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sz="2600" dirty="0"/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sz="2600" dirty="0"/>
              <a:t>Название </a:t>
            </a:r>
            <a:r>
              <a:rPr lang="ru-RU" sz="2600" b="1" dirty="0"/>
              <a:t>бит</a:t>
            </a:r>
            <a:r>
              <a:rPr lang="ru-RU" sz="2600" dirty="0"/>
              <a:t> происходит от английского </a:t>
            </a:r>
            <a:r>
              <a:rPr lang="en-US" sz="2600" b="1" dirty="0"/>
              <a:t>binary digit</a:t>
            </a:r>
            <a:r>
              <a:rPr lang="ru-RU" sz="2600" b="1" dirty="0"/>
              <a:t>, </a:t>
            </a:r>
            <a:r>
              <a:rPr lang="ru-RU" sz="2600" dirty="0"/>
              <a:t>«двоичный разряд» или «двоичная единица».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59532" y="2708920"/>
            <a:ext cx="8424936" cy="14401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299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B39E7AE8-F82E-B96F-0D00-E94D9D860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746643"/>
          </a:xfrm>
        </p:spPr>
        <p:txBody>
          <a:bodyPr>
            <a:normAutofit/>
          </a:bodyPr>
          <a:lstStyle/>
          <a:p>
            <a:pPr algn="l"/>
            <a:r>
              <a:rPr lang="ru-RU" sz="2400" b="0" i="0" u="none" strike="noStrike" baseline="0" dirty="0"/>
              <a:t>Рассмотрим опыт с </a:t>
            </a:r>
            <a:r>
              <a:rPr lang="ru-RU" sz="2400" b="0" i="1" u="none" strike="noStrike" baseline="0" dirty="0"/>
              <a:t>n </a:t>
            </a:r>
            <a:r>
              <a:rPr lang="ru-RU" sz="2400" b="0" i="0" u="none" strike="noStrike" baseline="0" dirty="0"/>
              <a:t>равновероятными исходами. Поскольку каждый исход случаен, он вносит свой вклад в неопределенность всего опыта, но так как все </a:t>
            </a:r>
            <a:r>
              <a:rPr lang="ru-RU" sz="2400" b="0" i="1" u="none" strike="noStrike" baseline="0" dirty="0"/>
              <a:t>n </a:t>
            </a:r>
            <a:r>
              <a:rPr lang="ru-RU" sz="2400" b="0" i="0" u="none" strike="noStrike" baseline="0" dirty="0"/>
              <a:t>исходов равнозначны, разумно допустить, что и их неопределенности одинаковы. С другой стороны, общая (суммарная) неопределенность равна log</a:t>
            </a:r>
            <a:r>
              <a:rPr lang="ru-RU" sz="2400" b="0" i="0" u="none" strike="noStrike" baseline="-25000" dirty="0"/>
              <a:t>2</a:t>
            </a:r>
            <a:r>
              <a:rPr lang="ru-RU" sz="2400" b="0" i="0" u="none" strike="noStrike" baseline="0" dirty="0"/>
              <a:t> </a:t>
            </a:r>
            <a:r>
              <a:rPr lang="ru-RU" sz="2400" b="0" i="1" u="none" strike="noStrike" baseline="0" dirty="0"/>
              <a:t>n </a:t>
            </a:r>
            <a:r>
              <a:rPr lang="ru-RU" sz="2400" b="0" i="0" u="none" strike="noStrike" baseline="0" dirty="0"/>
              <a:t>— представляется вполне очевидным, что неопределенность, связанная с каждым отдельным исходом, составляет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3501008"/>
            <a:ext cx="7346116" cy="113813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5816" y="5157192"/>
            <a:ext cx="3434531" cy="722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5643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Другая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2403</TotalTime>
  <Words>1193</Words>
  <Application>Microsoft Office PowerPoint</Application>
  <PresentationFormat>Экран (4:3)</PresentationFormat>
  <Paragraphs>125</Paragraphs>
  <Slides>24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8" baseType="lpstr">
      <vt:lpstr>Arial Narrow</vt:lpstr>
      <vt:lpstr>Calibri</vt:lpstr>
      <vt:lpstr>Cambria Math</vt:lpstr>
      <vt:lpstr>Monotype Corsiva</vt:lpstr>
      <vt:lpstr>Myriad Pro</vt:lpstr>
      <vt:lpstr>Segoe UI</vt:lpstr>
      <vt:lpstr>Symbol</vt:lpstr>
      <vt:lpstr>Times New Roman</vt:lpstr>
      <vt:lpstr>Verdana</vt:lpstr>
      <vt:lpstr>Wingdings</vt:lpstr>
      <vt:lpstr>Wingdings 2</vt:lpstr>
      <vt:lpstr>Wingdings 3</vt:lpstr>
      <vt:lpstr>Открытая</vt:lpstr>
      <vt:lpstr>Уравнение</vt:lpstr>
      <vt:lpstr>Теоретические основы школьного курса информатики</vt:lpstr>
      <vt:lpstr>Энтропия как мера неопределенности</vt:lpstr>
      <vt:lpstr>Презентация PowerPoint</vt:lpstr>
      <vt:lpstr>Свойства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Пример для решения</vt:lpstr>
      <vt:lpstr>Свойства энтропии </vt:lpstr>
      <vt:lpstr>Презентация PowerPoint</vt:lpstr>
      <vt:lpstr>Презентация PowerPoint</vt:lpstr>
      <vt:lpstr>Презентация PowerPoint</vt:lpstr>
      <vt:lpstr>Условная энтропия </vt:lpstr>
      <vt:lpstr>Презентация PowerPoint</vt:lpstr>
      <vt:lpstr>Презентация PowerPoint</vt:lpstr>
      <vt:lpstr>Пример для решения</vt:lpstr>
      <vt:lpstr>Энтропия и информация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155</cp:revision>
  <dcterms:created xsi:type="dcterms:W3CDTF">2019-09-22T17:32:46Z</dcterms:created>
  <dcterms:modified xsi:type="dcterms:W3CDTF">2025-09-24T22:07:25Z</dcterms:modified>
</cp:coreProperties>
</file>