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96" r:id="rId15"/>
    <p:sldId id="297" r:id="rId16"/>
    <p:sldId id="298" r:id="rId17"/>
    <p:sldId id="288" r:id="rId18"/>
    <p:sldId id="289" r:id="rId19"/>
    <p:sldId id="290" r:id="rId20"/>
    <p:sldId id="292" r:id="rId21"/>
    <p:sldId id="293" r:id="rId22"/>
    <p:sldId id="291" r:id="rId23"/>
    <p:sldId id="294" r:id="rId24"/>
    <p:sldId id="295" r:id="rId25"/>
    <p:sldId id="27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DD9E9F-E29D-5AF9-0BC6-C2FE2F8D768D}" v="11" dt="2023-10-06T08:49:46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Кузнецова Елена Михайловна" userId="S::emkuznecova@sfedu.ru::cfcbb14e-702b-4361-9df1-23acb52b9489" providerId="AD" clId="Web-{54DD9E9F-E29D-5AF9-0BC6-C2FE2F8D768D}"/>
    <pc:docChg chg="modSld">
      <pc:chgData name="Кузнецова Елена Михайловна" userId="S::emkuznecova@sfedu.ru::cfcbb14e-702b-4361-9df1-23acb52b9489" providerId="AD" clId="Web-{54DD9E9F-E29D-5AF9-0BC6-C2FE2F8D768D}" dt="2023-10-06T08:49:46.529" v="8" actId="20577"/>
      <pc:docMkLst>
        <pc:docMk/>
      </pc:docMkLst>
      <pc:sldChg chg="modSp">
        <pc:chgData name="Кузнецова Елена Михайловна" userId="S::emkuznecova@sfedu.ru::cfcbb14e-702b-4361-9df1-23acb52b9489" providerId="AD" clId="Web-{54DD9E9F-E29D-5AF9-0BC6-C2FE2F8D768D}" dt="2023-10-06T08:49:46.529" v="8" actId="20577"/>
        <pc:sldMkLst>
          <pc:docMk/>
          <pc:sldMk cId="0" sldId="256"/>
        </pc:sldMkLst>
        <pc:spChg chg="mod">
          <ac:chgData name="Кузнецова Елена Михайловна" userId="S::emkuznecova@sfedu.ru::cfcbb14e-702b-4361-9df1-23acb52b9489" providerId="AD" clId="Web-{54DD9E9F-E29D-5AF9-0BC6-C2FE2F8D768D}" dt="2023-10-06T08:49:46.529" v="8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Кузнецова Елена Михайловна" userId="S::emkuznecova@sfedu.ru::cfcbb14e-702b-4361-9df1-23acb52b9489" providerId="AD" clId="Web-{54DD9E9F-E29D-5AF9-0BC6-C2FE2F8D768D}" dt="2023-10-06T08:49:36.810" v="0" actId="20577"/>
          <ac:spMkLst>
            <pc:docMk/>
            <pc:sldMk cId="0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DE4816-4EC3-4B8D-A138-B85B0D31A763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5AA8127-EFD9-4073-A103-27B89E29AA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ru-RU" dirty="0" smtClean="0"/>
              <a:t>Теоретические основы информатики</a:t>
            </a:r>
            <a:r>
              <a:rPr lang="ru-RU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Кодирование</a:t>
            </a:r>
          </a:p>
          <a:p>
            <a:r>
              <a:rPr lang="ru-RU" dirty="0"/>
              <a:t>Префиксные и инфиксные коды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15008" y="357166"/>
            <a:ext cx="285752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ru-RU" sz="4000">
                <a:solidFill>
                  <a:srgbClr val="0070C0"/>
                </a:solidFill>
                <a:latin typeface="Monotype Corsiva"/>
              </a:rPr>
              <a:t>Лекция </a:t>
            </a:r>
            <a:r>
              <a:rPr lang="ru-RU" sz="4000" smtClean="0">
                <a:solidFill>
                  <a:srgbClr val="0070C0"/>
                </a:solidFill>
                <a:latin typeface="Monotype Corsiva"/>
              </a:rPr>
              <a:t>5</a:t>
            </a:r>
            <a:endParaRPr lang="ru-RU" sz="4000" dirty="0">
              <a:solidFill>
                <a:srgbClr val="0070C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7607" y="1370678"/>
            <a:ext cx="8364893" cy="390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ru-RU" sz="2400" dirty="0">
                <a:solidFill>
                  <a:prstClr val="black"/>
                </a:solidFill>
              </a:rPr>
              <a:t>Чем чаще встречается какой-либо символ, тем короче должен быть его код и тем раньше этот символ надо поместить в дерево;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ru-RU" sz="2400" dirty="0">
                <a:solidFill>
                  <a:prstClr val="black"/>
                </a:solidFill>
              </a:rPr>
              <a:t>Для каждого символа код Фано получается последовательной записью всех нулей и единиц по кратчайшему пути от вершины дерева к соответствующему символу.</a:t>
            </a:r>
          </a:p>
        </p:txBody>
      </p:sp>
    </p:spTree>
    <p:extLst>
      <p:ext uri="{BB962C8B-B14F-4D97-AF65-F5344CB8AC3E}">
        <p14:creationId xmlns:p14="http://schemas.microsoft.com/office/powerpoint/2010/main" val="3251565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799288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Для ко­ди­ро­ва­ния не­ко­то­рой по­сле­до­ва­тель­но­сти, со­сто­я­щей из букв А, Б, В, Г и Д, ис­поль­зу­ет­ся не­рав­но­мер­ный дво­ич­ный код, поз­во­ля­ю­щий од­но­знач­но де­ко­ди­ро­вать по­лу­чен­ную дво­ич­ную по­сле­до­ва­тель­ность. Вот этот код: А – 0; Б – 1011; В – 100; Г – 111; Д – 1010. Тре­бу­ет­ся со­кра­тить для одной из букв длину ко­до­во­го слова так, чтобы код по-преж­не­му можно было де­ко­ди­ро­вать од­но­знач­но. Коды осталь­ных букв ме­нять­ся не долж­ны.</a:t>
            </a:r>
          </a:p>
          <a:p>
            <a:r>
              <a:rPr lang="ru-RU" sz="2400" dirty="0"/>
              <a:t>Каким из ука­зан­ных спо­со­бов это можно сде­лать? Ответ обоснуйте.</a:t>
            </a:r>
          </a:p>
          <a:p>
            <a:r>
              <a:rPr lang="ru-RU" sz="2400" dirty="0"/>
              <a:t>1) это не­воз­мож­но</a:t>
            </a:r>
          </a:p>
          <a:p>
            <a:r>
              <a:rPr lang="ru-RU" sz="2400" dirty="0"/>
              <a:t>2) для буквы Б – 10</a:t>
            </a:r>
          </a:p>
          <a:p>
            <a:r>
              <a:rPr lang="ru-RU" sz="2400" dirty="0"/>
              <a:t>3) для буквы В – 00</a:t>
            </a:r>
          </a:p>
          <a:p>
            <a:r>
              <a:rPr lang="ru-RU" sz="2400" dirty="0"/>
              <a:t>4) для буквы Г – 11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417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6632"/>
            <a:ext cx="864096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Для кодирования некоторой последовательности, состоящей из букв А, Б, В, Г и Д, используется неравномерный двоичный код, позволяющий однозначно декодировать полученную двоичную последовательность. Вот этот код:</a:t>
            </a:r>
          </a:p>
          <a:p>
            <a:r>
              <a:rPr lang="ru-RU" sz="2400" dirty="0"/>
              <a:t>			А-10, Б-11, В-000, Г-001, Д-010.</a:t>
            </a:r>
          </a:p>
          <a:p>
            <a:r>
              <a:rPr lang="ru-RU" sz="2400" dirty="0"/>
              <a:t>Требуется сократить для одной из букв длину кодового слова так, чтобы код по-прежнему можно было декодировать однозначно. Коды остальных букв меняться не должны. Каким из указанных способов это можно сделать? Ответ обоснуйте.</a:t>
            </a:r>
          </a:p>
          <a:p>
            <a:r>
              <a:rPr lang="ru-RU" sz="2400" dirty="0"/>
              <a:t> 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это невозможно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для буквы А – 0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для буквы В -00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для буквы Д - 01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02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4249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Для кодирования некоторой последовательности, состоящей из букв У, Ч, Е, Н, И </a:t>
            </a:r>
            <a:r>
              <a:rPr lang="ru-RU" sz="2400" dirty="0" err="1"/>
              <a:t>и</a:t>
            </a:r>
            <a:r>
              <a:rPr lang="ru-RU" sz="2400" dirty="0"/>
              <a:t> К, используется неравномерный двоичный префиксный код. Вот этот код:</a:t>
            </a:r>
          </a:p>
          <a:p>
            <a:r>
              <a:rPr lang="ru-RU" sz="2400" dirty="0"/>
              <a:t>		У-000, Ч-001, Е-010, Н-100, И-011, К-11.</a:t>
            </a:r>
          </a:p>
          <a:p>
            <a:r>
              <a:rPr lang="ru-RU" sz="2400" dirty="0"/>
              <a:t> </a:t>
            </a:r>
          </a:p>
          <a:p>
            <a:r>
              <a:rPr lang="ru-RU" sz="2400" dirty="0"/>
              <a:t>Можно ли сократить для одной из букв длину кодового слова так, чтобы код по-прежнему остался префиксным? Коды остальных букв меняться не должны. Выберите правильный вариант ответа. Ответ обоснуйте.</a:t>
            </a:r>
          </a:p>
          <a:p>
            <a:r>
              <a:rPr lang="ru-RU" sz="2400" dirty="0"/>
              <a:t> 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кодовое слово для буквы Е можно сократить до 01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кодовое слово для буквы К можно сократить до 1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кодовое слово для буквы Н можно сократить до 10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это невозможно</a:t>
            </a:r>
          </a:p>
        </p:txBody>
      </p:sp>
    </p:spTree>
    <p:extLst>
      <p:ext uri="{BB962C8B-B14F-4D97-AF65-F5344CB8AC3E}">
        <p14:creationId xmlns:p14="http://schemas.microsoft.com/office/powerpoint/2010/main" val="4135578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96" name="Group 100"/>
          <p:cNvGraphicFramePr>
            <a:graphicFrameLocks noGrp="1"/>
          </p:cNvGraphicFramePr>
          <p:nvPr/>
        </p:nvGraphicFramePr>
        <p:xfrm>
          <a:off x="395288" y="476250"/>
          <a:ext cx="2881312" cy="5181600"/>
        </p:xfrm>
        <a:graphic>
          <a:graphicData uri="http://schemas.openxmlformats.org/drawingml/2006/table">
            <a:tbl>
              <a:tblPr/>
              <a:tblGrid>
                <a:gridCol w="144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c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d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011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e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100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101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g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1001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h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1010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i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1111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9737" name="Line 41"/>
          <p:cNvSpPr>
            <a:spLocks noChangeShapeType="1"/>
          </p:cNvSpPr>
          <p:nvPr/>
        </p:nvSpPr>
        <p:spPr bwMode="auto">
          <a:xfrm flipH="1">
            <a:off x="4303713" y="588963"/>
            <a:ext cx="1425575" cy="1055687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5729288" y="588963"/>
            <a:ext cx="1425575" cy="1057275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611563" y="1639888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4322763" y="1616075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5021263" y="2513013"/>
            <a:ext cx="0" cy="1130300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2" name="Line 46"/>
          <p:cNvSpPr>
            <a:spLocks noChangeShapeType="1"/>
          </p:cNvSpPr>
          <p:nvPr/>
        </p:nvSpPr>
        <p:spPr bwMode="auto">
          <a:xfrm flipH="1">
            <a:off x="5707063" y="2555875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3" name="Line 47"/>
          <p:cNvSpPr>
            <a:spLocks noChangeShapeType="1"/>
          </p:cNvSpPr>
          <p:nvPr/>
        </p:nvSpPr>
        <p:spPr bwMode="auto">
          <a:xfrm>
            <a:off x="6416675" y="2546350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4" name="Line 48"/>
          <p:cNvSpPr>
            <a:spLocks noChangeShapeType="1"/>
          </p:cNvSpPr>
          <p:nvPr/>
        </p:nvSpPr>
        <p:spPr bwMode="auto">
          <a:xfrm>
            <a:off x="5716588" y="3463925"/>
            <a:ext cx="0" cy="1130300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5" name="Line 49"/>
          <p:cNvSpPr>
            <a:spLocks noChangeShapeType="1"/>
          </p:cNvSpPr>
          <p:nvPr/>
        </p:nvSpPr>
        <p:spPr bwMode="auto">
          <a:xfrm>
            <a:off x="7115175" y="3430588"/>
            <a:ext cx="0" cy="1130300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46" name="Text Box 50"/>
          <p:cNvSpPr txBox="1">
            <a:spLocks noChangeArrowheads="1"/>
          </p:cNvSpPr>
          <p:nvPr/>
        </p:nvSpPr>
        <p:spPr bwMode="auto">
          <a:xfrm>
            <a:off x="4716463" y="8366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29747" name="Text Box 51"/>
          <p:cNvSpPr txBox="1">
            <a:spLocks noChangeArrowheads="1"/>
          </p:cNvSpPr>
          <p:nvPr/>
        </p:nvSpPr>
        <p:spPr bwMode="auto">
          <a:xfrm>
            <a:off x="6381750" y="830263"/>
            <a:ext cx="503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3708400" y="18065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29749" name="Text Box 53"/>
          <p:cNvSpPr txBox="1">
            <a:spLocks noChangeArrowheads="1"/>
          </p:cNvSpPr>
          <p:nvPr/>
        </p:nvSpPr>
        <p:spPr bwMode="auto">
          <a:xfrm>
            <a:off x="4638675" y="17938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50" name="Text Box 54"/>
          <p:cNvSpPr txBox="1">
            <a:spLocks noChangeArrowheads="1"/>
          </p:cNvSpPr>
          <p:nvPr/>
        </p:nvSpPr>
        <p:spPr bwMode="auto">
          <a:xfrm>
            <a:off x="4975225" y="28479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52" name="Text Box 56"/>
          <p:cNvSpPr txBox="1">
            <a:spLocks noChangeArrowheads="1"/>
          </p:cNvSpPr>
          <p:nvPr/>
        </p:nvSpPr>
        <p:spPr bwMode="auto">
          <a:xfrm>
            <a:off x="5789613" y="274478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29753" name="Text Box 57"/>
          <p:cNvSpPr txBox="1">
            <a:spLocks noChangeArrowheads="1"/>
          </p:cNvSpPr>
          <p:nvPr/>
        </p:nvSpPr>
        <p:spPr bwMode="auto">
          <a:xfrm>
            <a:off x="5699125" y="3746500"/>
            <a:ext cx="503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54" name="Text Box 58"/>
          <p:cNvSpPr txBox="1">
            <a:spLocks noChangeArrowheads="1"/>
          </p:cNvSpPr>
          <p:nvPr/>
        </p:nvSpPr>
        <p:spPr bwMode="auto">
          <a:xfrm>
            <a:off x="6705600" y="2747963"/>
            <a:ext cx="501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55" name="Text Box 59"/>
          <p:cNvSpPr txBox="1">
            <a:spLocks noChangeArrowheads="1"/>
          </p:cNvSpPr>
          <p:nvPr/>
        </p:nvSpPr>
        <p:spPr bwMode="auto">
          <a:xfrm>
            <a:off x="6826250" y="3730625"/>
            <a:ext cx="503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3425825" y="24653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  <a:endParaRPr lang="ru-RU" b="1">
              <a:latin typeface="Arial" charset="0"/>
            </a:endParaRPr>
          </a:p>
        </p:txBody>
      </p:sp>
      <p:sp>
        <p:nvSpPr>
          <p:cNvPr id="29757" name="Text Box 61"/>
          <p:cNvSpPr txBox="1">
            <a:spLocks noChangeArrowheads="1"/>
          </p:cNvSpPr>
          <p:nvPr/>
        </p:nvSpPr>
        <p:spPr bwMode="auto">
          <a:xfrm>
            <a:off x="4989513" y="2435225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b</a:t>
            </a:r>
            <a:endParaRPr lang="ru-RU" b="1">
              <a:latin typeface="Arial" charset="0"/>
            </a:endParaRPr>
          </a:p>
        </p:txBody>
      </p:sp>
      <p:sp>
        <p:nvSpPr>
          <p:cNvPr id="29758" name="Text Box 62"/>
          <p:cNvSpPr txBox="1">
            <a:spLocks noChangeArrowheads="1"/>
          </p:cNvSpPr>
          <p:nvPr/>
        </p:nvSpPr>
        <p:spPr bwMode="auto">
          <a:xfrm>
            <a:off x="6078538" y="2378075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c</a:t>
            </a:r>
            <a:endParaRPr lang="ru-RU" b="1">
              <a:latin typeface="Arial" charset="0"/>
            </a:endParaRPr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4827588" y="35909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d</a:t>
            </a:r>
            <a:endParaRPr lang="ru-RU" b="1">
              <a:latin typeface="Arial" charset="0"/>
            </a:endParaRPr>
          </a:p>
        </p:txBody>
      </p:sp>
      <p:sp>
        <p:nvSpPr>
          <p:cNvPr id="29760" name="Text Box 64"/>
          <p:cNvSpPr txBox="1">
            <a:spLocks noChangeArrowheads="1"/>
          </p:cNvSpPr>
          <p:nvPr/>
        </p:nvSpPr>
        <p:spPr bwMode="auto">
          <a:xfrm>
            <a:off x="5716588" y="3298825"/>
            <a:ext cx="5032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e</a:t>
            </a:r>
            <a:endParaRPr lang="ru-RU" b="1">
              <a:latin typeface="Arial" charset="0"/>
            </a:endParaRPr>
          </a:p>
        </p:txBody>
      </p:sp>
      <p:sp>
        <p:nvSpPr>
          <p:cNvPr id="29761" name="Text Box 65"/>
          <p:cNvSpPr txBox="1">
            <a:spLocks noChangeArrowheads="1"/>
          </p:cNvSpPr>
          <p:nvPr/>
        </p:nvSpPr>
        <p:spPr bwMode="auto">
          <a:xfrm>
            <a:off x="5549900" y="4495800"/>
            <a:ext cx="503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g</a:t>
            </a:r>
            <a:endParaRPr lang="ru-RU" b="1">
              <a:latin typeface="Arial" charset="0"/>
            </a:endParaRPr>
          </a:p>
        </p:txBody>
      </p:sp>
      <p:sp>
        <p:nvSpPr>
          <p:cNvPr id="29762" name="Text Box 66"/>
          <p:cNvSpPr txBox="1">
            <a:spLocks noChangeArrowheads="1"/>
          </p:cNvSpPr>
          <p:nvPr/>
        </p:nvSpPr>
        <p:spPr bwMode="auto">
          <a:xfrm>
            <a:off x="7088188" y="4498975"/>
            <a:ext cx="503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h</a:t>
            </a:r>
            <a:endParaRPr lang="ru-RU" b="1">
              <a:latin typeface="Arial" charset="0"/>
            </a:endParaRPr>
          </a:p>
        </p:txBody>
      </p:sp>
      <p:sp>
        <p:nvSpPr>
          <p:cNvPr id="29768" name="Line 72"/>
          <p:cNvSpPr>
            <a:spLocks noChangeShapeType="1"/>
          </p:cNvSpPr>
          <p:nvPr/>
        </p:nvSpPr>
        <p:spPr bwMode="auto">
          <a:xfrm flipH="1">
            <a:off x="6421438" y="1635125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69" name="Line 73"/>
          <p:cNvSpPr>
            <a:spLocks noChangeShapeType="1"/>
          </p:cNvSpPr>
          <p:nvPr/>
        </p:nvSpPr>
        <p:spPr bwMode="auto">
          <a:xfrm>
            <a:off x="7151688" y="163036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70" name="Text Box 74"/>
          <p:cNvSpPr txBox="1">
            <a:spLocks noChangeArrowheads="1"/>
          </p:cNvSpPr>
          <p:nvPr/>
        </p:nvSpPr>
        <p:spPr bwMode="auto">
          <a:xfrm>
            <a:off x="6503988" y="18208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29771" name="Text Box 75"/>
          <p:cNvSpPr txBox="1">
            <a:spLocks noChangeArrowheads="1"/>
          </p:cNvSpPr>
          <p:nvPr/>
        </p:nvSpPr>
        <p:spPr bwMode="auto">
          <a:xfrm>
            <a:off x="7467600" y="18081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73" name="Line 77"/>
          <p:cNvSpPr>
            <a:spLocks noChangeShapeType="1"/>
          </p:cNvSpPr>
          <p:nvPr/>
        </p:nvSpPr>
        <p:spPr bwMode="auto">
          <a:xfrm>
            <a:off x="7862888" y="2541588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74" name="Text Box 78"/>
          <p:cNvSpPr txBox="1">
            <a:spLocks noChangeArrowheads="1"/>
          </p:cNvSpPr>
          <p:nvPr/>
        </p:nvSpPr>
        <p:spPr bwMode="auto">
          <a:xfrm>
            <a:off x="8178800" y="27193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75" name="Line 79"/>
          <p:cNvSpPr>
            <a:spLocks noChangeShapeType="1"/>
          </p:cNvSpPr>
          <p:nvPr/>
        </p:nvSpPr>
        <p:spPr bwMode="auto">
          <a:xfrm>
            <a:off x="8561388" y="3454400"/>
            <a:ext cx="0" cy="1130300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76" name="Text Box 80"/>
          <p:cNvSpPr txBox="1">
            <a:spLocks noChangeArrowheads="1"/>
          </p:cNvSpPr>
          <p:nvPr/>
        </p:nvSpPr>
        <p:spPr bwMode="auto">
          <a:xfrm>
            <a:off x="8539163" y="3933825"/>
            <a:ext cx="5032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29777" name="Text Box 81"/>
          <p:cNvSpPr txBox="1">
            <a:spLocks noChangeArrowheads="1"/>
          </p:cNvSpPr>
          <p:nvPr/>
        </p:nvSpPr>
        <p:spPr bwMode="auto">
          <a:xfrm>
            <a:off x="8516938" y="4489450"/>
            <a:ext cx="503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i</a:t>
            </a:r>
            <a:endParaRPr lang="ru-RU" b="1">
              <a:latin typeface="Arial" charset="0"/>
            </a:endParaRPr>
          </a:p>
        </p:txBody>
      </p:sp>
      <p:sp>
        <p:nvSpPr>
          <p:cNvPr id="29794" name="Text Box 98"/>
          <p:cNvSpPr txBox="1">
            <a:spLocks noChangeArrowheads="1"/>
          </p:cNvSpPr>
          <p:nvPr/>
        </p:nvSpPr>
        <p:spPr bwMode="auto">
          <a:xfrm>
            <a:off x="249238" y="5734050"/>
            <a:ext cx="8496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Данный код не является префиксным</a:t>
            </a:r>
          </a:p>
        </p:txBody>
      </p:sp>
      <p:sp>
        <p:nvSpPr>
          <p:cNvPr id="29795" name="Text Box 99"/>
          <p:cNvSpPr txBox="1">
            <a:spLocks noChangeArrowheads="1"/>
          </p:cNvSpPr>
          <p:nvPr/>
        </p:nvSpPr>
        <p:spPr bwMode="auto">
          <a:xfrm>
            <a:off x="7086600" y="3286125"/>
            <a:ext cx="503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f</a:t>
            </a:r>
            <a:endParaRPr lang="ru-RU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1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29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9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4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0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8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2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2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30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2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2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8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2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2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29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2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1000"/>
                                        <p:tgtEl>
                                          <p:spTgt spid="2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4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29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2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29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7" grpId="0" animBg="1"/>
      <p:bldP spid="29738" grpId="0" animBg="1"/>
      <p:bldP spid="29739" grpId="0" animBg="1"/>
      <p:bldP spid="29740" grpId="0" animBg="1"/>
      <p:bldP spid="29741" grpId="0" animBg="1"/>
      <p:bldP spid="29742" grpId="0" animBg="1"/>
      <p:bldP spid="29743" grpId="0" animBg="1"/>
      <p:bldP spid="29744" grpId="0" animBg="1"/>
      <p:bldP spid="29745" grpId="0" animBg="1"/>
      <p:bldP spid="29746" grpId="0"/>
      <p:bldP spid="29747" grpId="0"/>
      <p:bldP spid="29748" grpId="0"/>
      <p:bldP spid="29749" grpId="0"/>
      <p:bldP spid="29750" grpId="0"/>
      <p:bldP spid="29752" grpId="0"/>
      <p:bldP spid="29753" grpId="0"/>
      <p:bldP spid="29754" grpId="0"/>
      <p:bldP spid="29755" grpId="0"/>
      <p:bldP spid="29756" grpId="0"/>
      <p:bldP spid="29757" grpId="0"/>
      <p:bldP spid="29758" grpId="0"/>
      <p:bldP spid="29759" grpId="0"/>
      <p:bldP spid="29760" grpId="0"/>
      <p:bldP spid="29761" grpId="0"/>
      <p:bldP spid="29762" grpId="0"/>
      <p:bldP spid="29768" grpId="0" animBg="1"/>
      <p:bldP spid="29769" grpId="0" animBg="1"/>
      <p:bldP spid="29770" grpId="0"/>
      <p:bldP spid="29771" grpId="0"/>
      <p:bldP spid="29773" grpId="0" animBg="1"/>
      <p:bldP spid="29774" grpId="0"/>
      <p:bldP spid="29775" grpId="0" animBg="1"/>
      <p:bldP spid="29776" grpId="0"/>
      <p:bldP spid="29777" grpId="0"/>
      <p:bldP spid="29794" grpId="0"/>
      <p:bldP spid="297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16" name="Group 76"/>
          <p:cNvGraphicFramePr>
            <a:graphicFrameLocks noGrp="1"/>
          </p:cNvGraphicFramePr>
          <p:nvPr/>
        </p:nvGraphicFramePr>
        <p:xfrm>
          <a:off x="250825" y="333375"/>
          <a:ext cx="2303463" cy="4895853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c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d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e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0110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0111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g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1110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h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rPr>
                        <a:t>1111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5879" name="Line 39"/>
          <p:cNvSpPr>
            <a:spLocks noChangeShapeType="1"/>
          </p:cNvSpPr>
          <p:nvPr/>
        </p:nvSpPr>
        <p:spPr bwMode="auto">
          <a:xfrm flipH="1">
            <a:off x="3876675" y="431800"/>
            <a:ext cx="1425575" cy="1055688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80" name="Line 40"/>
          <p:cNvSpPr>
            <a:spLocks noChangeShapeType="1"/>
          </p:cNvSpPr>
          <p:nvPr/>
        </p:nvSpPr>
        <p:spPr bwMode="auto">
          <a:xfrm>
            <a:off x="5302250" y="431800"/>
            <a:ext cx="1425575" cy="1057275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81" name="Line 41"/>
          <p:cNvSpPr>
            <a:spLocks noChangeShapeType="1"/>
          </p:cNvSpPr>
          <p:nvPr/>
        </p:nvSpPr>
        <p:spPr bwMode="auto">
          <a:xfrm flipH="1">
            <a:off x="3170238" y="149066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82" name="Line 42"/>
          <p:cNvSpPr>
            <a:spLocks noChangeShapeType="1"/>
          </p:cNvSpPr>
          <p:nvPr/>
        </p:nvSpPr>
        <p:spPr bwMode="auto">
          <a:xfrm>
            <a:off x="3881438" y="147796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84" name="Line 44"/>
          <p:cNvSpPr>
            <a:spLocks noChangeShapeType="1"/>
          </p:cNvSpPr>
          <p:nvPr/>
        </p:nvSpPr>
        <p:spPr bwMode="auto">
          <a:xfrm flipH="1">
            <a:off x="6694488" y="241776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85" name="Line 45"/>
          <p:cNvSpPr>
            <a:spLocks noChangeShapeType="1"/>
          </p:cNvSpPr>
          <p:nvPr/>
        </p:nvSpPr>
        <p:spPr bwMode="auto">
          <a:xfrm>
            <a:off x="7404100" y="2397125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88" name="Text Box 48"/>
          <p:cNvSpPr txBox="1">
            <a:spLocks noChangeArrowheads="1"/>
          </p:cNvSpPr>
          <p:nvPr/>
        </p:nvSpPr>
        <p:spPr bwMode="auto">
          <a:xfrm>
            <a:off x="4275138" y="6985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889" name="Text Box 49"/>
          <p:cNvSpPr txBox="1">
            <a:spLocks noChangeArrowheads="1"/>
          </p:cNvSpPr>
          <p:nvPr/>
        </p:nvSpPr>
        <p:spPr bwMode="auto">
          <a:xfrm>
            <a:off x="5940425" y="692150"/>
            <a:ext cx="503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890" name="Text Box 50"/>
          <p:cNvSpPr txBox="1">
            <a:spLocks noChangeArrowheads="1"/>
          </p:cNvSpPr>
          <p:nvPr/>
        </p:nvSpPr>
        <p:spPr bwMode="auto">
          <a:xfrm>
            <a:off x="3267075" y="16684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891" name="Text Box 51"/>
          <p:cNvSpPr txBox="1">
            <a:spLocks noChangeArrowheads="1"/>
          </p:cNvSpPr>
          <p:nvPr/>
        </p:nvSpPr>
        <p:spPr bwMode="auto">
          <a:xfrm>
            <a:off x="4164013" y="166687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4625975" y="35226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895" name="Text Box 55"/>
          <p:cNvSpPr txBox="1">
            <a:spLocks noChangeArrowheads="1"/>
          </p:cNvSpPr>
          <p:nvPr/>
        </p:nvSpPr>
        <p:spPr bwMode="auto">
          <a:xfrm>
            <a:off x="7731125" y="2649538"/>
            <a:ext cx="501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897" name="Text Box 57"/>
          <p:cNvSpPr txBox="1">
            <a:spLocks noChangeArrowheads="1"/>
          </p:cNvSpPr>
          <p:nvPr/>
        </p:nvSpPr>
        <p:spPr bwMode="auto">
          <a:xfrm>
            <a:off x="5834063" y="41529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f</a:t>
            </a:r>
            <a:endParaRPr lang="ru-RU" sz="2400" b="1">
              <a:latin typeface="Arial" charset="0"/>
            </a:endParaRPr>
          </a:p>
        </p:txBody>
      </p:sp>
      <p:sp>
        <p:nvSpPr>
          <p:cNvPr id="35898" name="Text Box 58"/>
          <p:cNvSpPr txBox="1">
            <a:spLocks noChangeArrowheads="1"/>
          </p:cNvSpPr>
          <p:nvPr/>
        </p:nvSpPr>
        <p:spPr bwMode="auto">
          <a:xfrm>
            <a:off x="5815013" y="23622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</a:t>
            </a:r>
            <a:endParaRPr lang="ru-RU" sz="2400" b="1">
              <a:latin typeface="Arial" charset="0"/>
            </a:endParaRPr>
          </a:p>
        </p:txBody>
      </p:sp>
      <p:sp>
        <p:nvSpPr>
          <p:cNvPr id="35899" name="Text Box 59"/>
          <p:cNvSpPr txBox="1">
            <a:spLocks noChangeArrowheads="1"/>
          </p:cNvSpPr>
          <p:nvPr/>
        </p:nvSpPr>
        <p:spPr bwMode="auto">
          <a:xfrm>
            <a:off x="6521450" y="329247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d</a:t>
            </a:r>
            <a:endParaRPr lang="ru-RU" sz="2400" b="1">
              <a:latin typeface="Arial" charset="0"/>
            </a:endParaRPr>
          </a:p>
        </p:txBody>
      </p:sp>
      <p:sp>
        <p:nvSpPr>
          <p:cNvPr id="35900" name="Text Box 60"/>
          <p:cNvSpPr txBox="1">
            <a:spLocks noChangeArrowheads="1"/>
          </p:cNvSpPr>
          <p:nvPr/>
        </p:nvSpPr>
        <p:spPr bwMode="auto">
          <a:xfrm>
            <a:off x="4419600" y="413226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e</a:t>
            </a:r>
            <a:endParaRPr lang="ru-RU" sz="2400" b="1">
              <a:latin typeface="Arial" charset="0"/>
            </a:endParaRPr>
          </a:p>
        </p:txBody>
      </p:sp>
      <p:sp>
        <p:nvSpPr>
          <p:cNvPr id="35901" name="Text Box 61"/>
          <p:cNvSpPr txBox="1">
            <a:spLocks noChangeArrowheads="1"/>
          </p:cNvSpPr>
          <p:nvPr/>
        </p:nvSpPr>
        <p:spPr bwMode="auto">
          <a:xfrm>
            <a:off x="7231063" y="4122738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g</a:t>
            </a:r>
            <a:endParaRPr lang="ru-RU" sz="2400" b="1">
              <a:latin typeface="Arial" charset="0"/>
            </a:endParaRPr>
          </a:p>
        </p:txBody>
      </p:sp>
      <p:sp>
        <p:nvSpPr>
          <p:cNvPr id="35902" name="Text Box 62"/>
          <p:cNvSpPr txBox="1">
            <a:spLocks noChangeArrowheads="1"/>
          </p:cNvSpPr>
          <p:nvPr/>
        </p:nvSpPr>
        <p:spPr bwMode="auto">
          <a:xfrm>
            <a:off x="8580438" y="4130675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</a:t>
            </a:r>
            <a:endParaRPr lang="ru-RU" sz="2400" b="1">
              <a:latin typeface="Arial" charset="0"/>
            </a:endParaRPr>
          </a:p>
        </p:txBody>
      </p:sp>
      <p:sp>
        <p:nvSpPr>
          <p:cNvPr id="35903" name="Line 63"/>
          <p:cNvSpPr>
            <a:spLocks noChangeShapeType="1"/>
          </p:cNvSpPr>
          <p:nvPr/>
        </p:nvSpPr>
        <p:spPr bwMode="auto">
          <a:xfrm flipH="1">
            <a:off x="6002338" y="1485900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04" name="Line 64"/>
          <p:cNvSpPr>
            <a:spLocks noChangeShapeType="1"/>
          </p:cNvSpPr>
          <p:nvPr/>
        </p:nvSpPr>
        <p:spPr bwMode="auto">
          <a:xfrm>
            <a:off x="6710363" y="1492250"/>
            <a:ext cx="711200" cy="912813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05" name="Text Box 65"/>
          <p:cNvSpPr txBox="1">
            <a:spLocks noChangeArrowheads="1"/>
          </p:cNvSpPr>
          <p:nvPr/>
        </p:nvSpPr>
        <p:spPr bwMode="auto">
          <a:xfrm>
            <a:off x="6062663" y="16938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906" name="Text Box 66"/>
          <p:cNvSpPr txBox="1">
            <a:spLocks noChangeArrowheads="1"/>
          </p:cNvSpPr>
          <p:nvPr/>
        </p:nvSpPr>
        <p:spPr bwMode="auto">
          <a:xfrm>
            <a:off x="7026275" y="16922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911" name="Line 71"/>
          <p:cNvSpPr>
            <a:spLocks noChangeShapeType="1"/>
          </p:cNvSpPr>
          <p:nvPr/>
        </p:nvSpPr>
        <p:spPr bwMode="auto">
          <a:xfrm flipH="1">
            <a:off x="3867150" y="239236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12" name="Line 72"/>
          <p:cNvSpPr>
            <a:spLocks noChangeShapeType="1"/>
          </p:cNvSpPr>
          <p:nvPr/>
        </p:nvSpPr>
        <p:spPr bwMode="auto">
          <a:xfrm>
            <a:off x="4576763" y="2382838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13" name="Text Box 73"/>
          <p:cNvSpPr txBox="1">
            <a:spLocks noChangeArrowheads="1"/>
          </p:cNvSpPr>
          <p:nvPr/>
        </p:nvSpPr>
        <p:spPr bwMode="auto">
          <a:xfrm>
            <a:off x="3949700" y="26003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914" name="Text Box 74"/>
          <p:cNvSpPr txBox="1">
            <a:spLocks noChangeArrowheads="1"/>
          </p:cNvSpPr>
          <p:nvPr/>
        </p:nvSpPr>
        <p:spPr bwMode="auto">
          <a:xfrm>
            <a:off x="4865688" y="2603500"/>
            <a:ext cx="501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922" name="Line 82"/>
          <p:cNvSpPr>
            <a:spLocks noChangeShapeType="1"/>
          </p:cNvSpPr>
          <p:nvPr/>
        </p:nvSpPr>
        <p:spPr bwMode="auto">
          <a:xfrm flipH="1">
            <a:off x="7381875" y="330676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23" name="Line 83"/>
          <p:cNvSpPr>
            <a:spLocks noChangeShapeType="1"/>
          </p:cNvSpPr>
          <p:nvPr/>
        </p:nvSpPr>
        <p:spPr bwMode="auto">
          <a:xfrm>
            <a:off x="8091488" y="3297238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24" name="Line 84"/>
          <p:cNvSpPr>
            <a:spLocks noChangeShapeType="1"/>
          </p:cNvSpPr>
          <p:nvPr/>
        </p:nvSpPr>
        <p:spPr bwMode="auto">
          <a:xfrm flipH="1">
            <a:off x="4562475" y="3297238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25" name="Line 85"/>
          <p:cNvSpPr>
            <a:spLocks noChangeShapeType="1"/>
          </p:cNvSpPr>
          <p:nvPr/>
        </p:nvSpPr>
        <p:spPr bwMode="auto">
          <a:xfrm>
            <a:off x="5272088" y="3287713"/>
            <a:ext cx="711200" cy="912812"/>
          </a:xfrm>
          <a:prstGeom prst="line">
            <a:avLst/>
          </a:prstGeom>
          <a:noFill/>
          <a:ln w="190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926" name="Text Box 86"/>
          <p:cNvSpPr txBox="1">
            <a:spLocks noChangeArrowheads="1"/>
          </p:cNvSpPr>
          <p:nvPr/>
        </p:nvSpPr>
        <p:spPr bwMode="auto">
          <a:xfrm>
            <a:off x="8316913" y="3419475"/>
            <a:ext cx="501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927" name="Text Box 87"/>
          <p:cNvSpPr txBox="1">
            <a:spLocks noChangeArrowheads="1"/>
          </p:cNvSpPr>
          <p:nvPr/>
        </p:nvSpPr>
        <p:spPr bwMode="auto">
          <a:xfrm>
            <a:off x="6724650" y="26527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928" name="Text Box 88"/>
          <p:cNvSpPr txBox="1">
            <a:spLocks noChangeArrowheads="1"/>
          </p:cNvSpPr>
          <p:nvPr/>
        </p:nvSpPr>
        <p:spPr bwMode="auto">
          <a:xfrm>
            <a:off x="7481888" y="34417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0</a:t>
            </a:r>
            <a:endParaRPr lang="ru-RU" b="1">
              <a:latin typeface="Arial" charset="0"/>
            </a:endParaRPr>
          </a:p>
        </p:txBody>
      </p:sp>
      <p:sp>
        <p:nvSpPr>
          <p:cNvPr id="35929" name="Text Box 89"/>
          <p:cNvSpPr txBox="1">
            <a:spLocks noChangeArrowheads="1"/>
          </p:cNvSpPr>
          <p:nvPr/>
        </p:nvSpPr>
        <p:spPr bwMode="auto">
          <a:xfrm>
            <a:off x="5581650" y="3524250"/>
            <a:ext cx="501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</a:t>
            </a:r>
            <a:endParaRPr lang="ru-RU" b="1">
              <a:latin typeface="Arial" charset="0"/>
            </a:endParaRPr>
          </a:p>
        </p:txBody>
      </p:sp>
      <p:sp>
        <p:nvSpPr>
          <p:cNvPr id="35930" name="Text Box 90"/>
          <p:cNvSpPr txBox="1">
            <a:spLocks noChangeArrowheads="1"/>
          </p:cNvSpPr>
          <p:nvPr/>
        </p:nvSpPr>
        <p:spPr bwMode="auto">
          <a:xfrm>
            <a:off x="3035300" y="2357438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</a:t>
            </a:r>
            <a:endParaRPr lang="ru-RU" sz="2400" b="1">
              <a:latin typeface="Arial" charset="0"/>
            </a:endParaRPr>
          </a:p>
        </p:txBody>
      </p:sp>
      <p:sp>
        <p:nvSpPr>
          <p:cNvPr id="35931" name="Text Box 91"/>
          <p:cNvSpPr txBox="1">
            <a:spLocks noChangeArrowheads="1"/>
          </p:cNvSpPr>
          <p:nvPr/>
        </p:nvSpPr>
        <p:spPr bwMode="auto">
          <a:xfrm>
            <a:off x="3713163" y="3225800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</a:t>
            </a:r>
            <a:endParaRPr lang="ru-RU" sz="2400" b="1">
              <a:latin typeface="Arial" charset="0"/>
            </a:endParaRPr>
          </a:p>
        </p:txBody>
      </p:sp>
      <p:sp>
        <p:nvSpPr>
          <p:cNvPr id="35932" name="Text Box 92"/>
          <p:cNvSpPr txBox="1">
            <a:spLocks noChangeArrowheads="1"/>
          </p:cNvSpPr>
          <p:nvPr/>
        </p:nvSpPr>
        <p:spPr bwMode="auto">
          <a:xfrm>
            <a:off x="174625" y="5013325"/>
            <a:ext cx="87899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Данный код 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</a:t>
            </a:r>
            <a:r>
              <a:rPr lang="ru-RU" sz="2800" i="1" dirty="0"/>
              <a:t> 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префиксный, т.к.</a:t>
            </a:r>
            <a:r>
              <a:rPr lang="ru-RU" i="1" dirty="0"/>
              <a:t> 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к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одируемые символы располагаются в вершинах, из которых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не выходят новые дуги.</a:t>
            </a:r>
          </a:p>
        </p:txBody>
      </p:sp>
    </p:spTree>
    <p:extLst>
      <p:ext uri="{BB962C8B-B14F-4D97-AF65-F5344CB8AC3E}">
        <p14:creationId xmlns:p14="http://schemas.microsoft.com/office/powerpoint/2010/main" val="209805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5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3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35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4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3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5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35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8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5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5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3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1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2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5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3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3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3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3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8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35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3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3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3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35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1000"/>
                                        <p:tgtEl>
                                          <p:spTgt spid="35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4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3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3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7000"/>
                            </p:stCondLst>
                            <p:childTnLst>
                              <p:par>
                                <p:cTn id="1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80"/>
                                        <p:tgtEl>
                                          <p:spTgt spid="359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80"/>
                                        <p:tgtEl>
                                          <p:spTgt spid="359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80"/>
                                        <p:tgtEl>
                                          <p:spTgt spid="359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9" grpId="0" animBg="1"/>
      <p:bldP spid="35880" grpId="0" animBg="1"/>
      <p:bldP spid="35881" grpId="0" animBg="1"/>
      <p:bldP spid="35882" grpId="0" animBg="1"/>
      <p:bldP spid="35884" grpId="0" animBg="1"/>
      <p:bldP spid="35885" grpId="0" animBg="1"/>
      <p:bldP spid="35888" grpId="0"/>
      <p:bldP spid="35889" grpId="0"/>
      <p:bldP spid="35890" grpId="0"/>
      <p:bldP spid="35891" grpId="0"/>
      <p:bldP spid="35893" grpId="0"/>
      <p:bldP spid="35895" grpId="0"/>
      <p:bldP spid="35897" grpId="0"/>
      <p:bldP spid="35898" grpId="0"/>
      <p:bldP spid="35899" grpId="0"/>
      <p:bldP spid="35900" grpId="0"/>
      <p:bldP spid="35901" grpId="0"/>
      <p:bldP spid="35902" grpId="0"/>
      <p:bldP spid="35903" grpId="0" animBg="1"/>
      <p:bldP spid="35904" grpId="0" animBg="1"/>
      <p:bldP spid="35905" grpId="0"/>
      <p:bldP spid="35906" grpId="0"/>
      <p:bldP spid="35911" grpId="0" animBg="1"/>
      <p:bldP spid="35912" grpId="0" animBg="1"/>
      <p:bldP spid="35913" grpId="0"/>
      <p:bldP spid="35914" grpId="0"/>
      <p:bldP spid="35922" grpId="0" animBg="1"/>
      <p:bldP spid="35923" grpId="0" animBg="1"/>
      <p:bldP spid="35924" grpId="0" animBg="1"/>
      <p:bldP spid="35925" grpId="0" animBg="1"/>
      <p:bldP spid="35926" grpId="0"/>
      <p:bldP spid="35927" grpId="0"/>
      <p:bldP spid="35928" grpId="0"/>
      <p:bldP spid="35929" grpId="0"/>
      <p:bldP spid="35930" grpId="0"/>
      <p:bldP spid="35931" grpId="0"/>
      <p:bldP spid="359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3528" y="548680"/>
            <a:ext cx="853244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По каналу связи передаются сообщения, содержащие только семь букв: А, Б, Г, И, М, Р, Я. Для передачи используется двоичный код, удовлетворяющий условию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Фано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 Кодовые слова для некоторых букв известны: А  — 010, Б  — 011, Г  — 100. Какое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наименьшее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количество двоичных знаков потребуется для кодирования слова МАГИЯ?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Примечание.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Условие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Фано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означает, что ни одно кодовое слово не является началом другого кодового слова.</a:t>
            </a:r>
          </a:p>
        </p:txBody>
      </p:sp>
    </p:spTree>
    <p:extLst>
      <p:ext uri="{BB962C8B-B14F-4D97-AF65-F5344CB8AC3E}">
        <p14:creationId xmlns:p14="http://schemas.microsoft.com/office/powerpoint/2010/main" val="55236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3528" y="2026007"/>
            <a:ext cx="6480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55576" y="243248"/>
            <a:ext cx="784887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Решение.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Ответ: 14.</a:t>
            </a:r>
          </a:p>
        </p:txBody>
      </p:sp>
    </p:spTree>
    <p:extLst>
      <p:ext uri="{BB962C8B-B14F-4D97-AF65-F5344CB8AC3E}">
        <p14:creationId xmlns:p14="http://schemas.microsoft.com/office/powerpoint/2010/main" val="1692400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9512" y="1302730"/>
            <a:ext cx="864096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По каналу связи передаются сообщения, содержащие только семь букв: А, Б, В, Д, О, Р, Т. Для передачи используется двоичный код, удовлетворяющий условию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Фано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 Кодовые слова для некоторых букв известны: Б  — 01, Д  — 001, Р  — 100. Какое наименьшее количество двоичных знаков потребуется для кодирования слова ВОДОВОРОТ?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23728" y="4293096"/>
            <a:ext cx="1743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Ответ - </a:t>
            </a:r>
            <a:r>
              <a:rPr lang="ru-RU" sz="2800" dirty="0" smtClean="0">
                <a:solidFill>
                  <a:schemeClr val="bg1"/>
                </a:solidFill>
              </a:rPr>
              <a:t>24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458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04664"/>
            <a:ext cx="810039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По каналу связи передаются сообщения, содержащие только пять букв: A, B, С, D, E. Для передачи используется двоичный код, допускающий однозначное декодирование. Для букв A, B, C используются такие кодовые слова: A  — 1, B  — 010, C  — 000.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Укажите кратчайшее кодовое слово для буквы E, при котором код будет допускать однозначное декодирование. Если таких кодов несколько, укажите код с наименьшим числовым значением.</a:t>
            </a:r>
          </a:p>
        </p:txBody>
      </p:sp>
    </p:spTree>
    <p:extLst>
      <p:ext uri="{BB962C8B-B14F-4D97-AF65-F5344CB8AC3E}">
        <p14:creationId xmlns:p14="http://schemas.microsoft.com/office/powerpoint/2010/main" val="177547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5166" y="332656"/>
            <a:ext cx="8861750" cy="4896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70C0"/>
                </a:solidFill>
              </a:rPr>
              <a:t>Код</a:t>
            </a:r>
            <a:r>
              <a:rPr lang="ru-RU" sz="2400" dirty="0"/>
              <a:t> - это набор символов (условных обозначений) для представления информации.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70C0"/>
                </a:solidFill>
              </a:rPr>
              <a:t>Кодирование</a:t>
            </a:r>
            <a:r>
              <a:rPr lang="ru-RU" sz="2400" dirty="0"/>
              <a:t> – перевод информации с одного языка на другой (запись в другой системе символов, в другом алфавите).  </a:t>
            </a:r>
          </a:p>
          <a:p>
            <a:pPr>
              <a:lnSpc>
                <a:spcPct val="150000"/>
              </a:lnSpc>
            </a:pPr>
            <a:r>
              <a:rPr lang="ru-RU" altLang="ru-RU" sz="2400" b="1" dirty="0">
                <a:solidFill>
                  <a:srgbClr val="0070C0"/>
                </a:solidFill>
              </a:rPr>
              <a:t>Декодирование</a:t>
            </a:r>
            <a:r>
              <a:rPr lang="ru-RU" altLang="ru-RU" sz="2400" b="1" dirty="0">
                <a:solidFill>
                  <a:schemeClr val="accent2"/>
                </a:solidFill>
              </a:rPr>
              <a:t> </a:t>
            </a:r>
            <a:r>
              <a:rPr lang="ru-RU" altLang="ru-RU" sz="2400" dirty="0"/>
              <a:t>– это восстановление сообщения из последовательности кодов.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В качестве кодового алфавита часто используют двоичный алфавит, состоящий из двух символов (битов) 0 и 1.</a:t>
            </a:r>
          </a:p>
          <a:p>
            <a:pPr>
              <a:lnSpc>
                <a:spcPct val="150000"/>
              </a:lnSpc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5013176"/>
            <a:ext cx="64425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70C0"/>
                </a:solidFill>
              </a:rPr>
              <a:t>При кодировании используют  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70C0"/>
                </a:solidFill>
              </a:rPr>
              <a:t>равномерные и неравномерные  коды.</a:t>
            </a:r>
            <a:br>
              <a:rPr lang="ru-RU" sz="2400" b="1" dirty="0">
                <a:solidFill>
                  <a:srgbClr val="0070C0"/>
                </a:solidFill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118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04664"/>
            <a:ext cx="810039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Решение.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Буква E не может кодироваться как 0, так как кодирование буквы B начинается с 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Буква E не может кодироваться как 1, так как это кодирование буквы 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Буква E не может кодироваться как 10 и 11, так как кодирование буквы А  — 1.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Буква E не может кодироваться как 01 и 00  — так как кодирование буквы B начинается с 01, а кодирование буквы C  — с 00. Буква E может кодироваться как 001  — это наименьшее возможное значение. При этом для буквы D останется свободный код 011.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Ответ: 001.</a:t>
            </a:r>
          </a:p>
        </p:txBody>
      </p:sp>
    </p:spTree>
    <p:extLst>
      <p:ext uri="{BB962C8B-B14F-4D97-AF65-F5344CB8AC3E}">
        <p14:creationId xmlns:p14="http://schemas.microsoft.com/office/powerpoint/2010/main" val="315540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7544" y="260648"/>
            <a:ext cx="745232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Для кодирования некоторой последовательности, состоящей из букв А, Б, В и Г, решили использовать неравномерный двоичный код, позволяющий однозначно декодировать двоичную последовательность, появляющуюся на приёмной стороне канала связи. Для букв А, Б, В используются такие кодовые слова: А  — 000, Б  — 1, В  — 011.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Укажите кратчайшее кодовое слово для буквы Г, при котором код будет допускать однозначное декодирование. Если таких кодов несколько, укажите код с наименьшим числовым значением.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1760" y="5013176"/>
            <a:ext cx="149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Ответ </a:t>
            </a:r>
            <a:r>
              <a:rPr lang="ru-RU" sz="2400" dirty="0" smtClean="0">
                <a:solidFill>
                  <a:schemeClr val="bg1"/>
                </a:solidFill>
              </a:rPr>
              <a:t>001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142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61906" y="681021"/>
            <a:ext cx="88931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2"/>
                </a:solidFill>
              </a:rPr>
              <a:t>Задание 2: </a:t>
            </a:r>
            <a:r>
              <a:rPr lang="ru-RU" sz="2800" dirty="0"/>
              <a:t>Раскодируйте сообщение, зная что использован код Цезаря. Укажите величину сдвига.</a:t>
            </a:r>
            <a:endParaRPr lang="ru-RU" sz="2800" b="1" dirty="0">
              <a:solidFill>
                <a:schemeClr val="tx2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ru-RU" sz="2800" b="1" dirty="0" err="1">
                <a:solidFill>
                  <a:srgbClr val="0070C0"/>
                </a:solidFill>
              </a:rPr>
              <a:t>Цхус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нугфлх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рзйрюп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ексусп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фхзрю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жузерзёс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Нузпов</a:t>
            </a:r>
            <a:r>
              <a:rPr lang="ru-RU" sz="2800" b="1" dirty="0">
                <a:solidFill>
                  <a:srgbClr val="0070C0"/>
                </a:solidFill>
              </a:rPr>
              <a:t>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ru-RU" sz="2800" b="1" dirty="0" err="1">
                <a:solidFill>
                  <a:srgbClr val="0070C0"/>
                </a:solidFill>
              </a:rPr>
              <a:t>Нгн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кгпзъгхзоярс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лкцъгхя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лрчсупгхлнц</a:t>
            </a:r>
            <a:r>
              <a:rPr lang="ru-RU" sz="2800" b="1" dirty="0">
                <a:solidFill>
                  <a:srgbClr val="0070C0"/>
                </a:solidFill>
              </a:rPr>
              <a:t>!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133" y="1213949"/>
            <a:ext cx="87077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ru-RU" altLang="ru-RU" sz="2400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Равномерные коды </a:t>
            </a:r>
            <a:r>
              <a:rPr lang="ru-RU" alt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все кодовые слова (коды отдельных букв) </a:t>
            </a:r>
          </a:p>
          <a:p>
            <a:pPr indent="2553891">
              <a:spcBef>
                <a:spcPct val="50000"/>
              </a:spcBef>
            </a:pPr>
            <a:r>
              <a:rPr lang="ru-RU" alt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имеют одинаковую длину.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19619" y="548361"/>
            <a:ext cx="4244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spc="225" dirty="0">
                <a:solidFill>
                  <a:srgbClr val="0070C0"/>
                </a:solidFill>
              </a:rPr>
              <a:t>Равномерные коды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719859"/>
              </p:ext>
            </p:extLst>
          </p:nvPr>
        </p:nvGraphicFramePr>
        <p:xfrm>
          <a:off x="2419619" y="2794951"/>
          <a:ext cx="4471986" cy="563940"/>
        </p:xfrm>
        <a:graphic>
          <a:graphicData uri="http://schemas.openxmlformats.org/drawingml/2006/table">
            <a:tbl>
              <a:tblPr/>
              <a:tblGrid>
                <a:gridCol w="745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4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пробел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98580" y="3554899"/>
            <a:ext cx="8336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МАМА МЫЛА ЛАМУ: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000 001 000 001 101 000 010 011 001 101 011 001 000 100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91680" y="5157192"/>
            <a:ext cx="6491177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Равномерные коды позволяют однозначно  декодировать сообщения.</a:t>
            </a:r>
          </a:p>
        </p:txBody>
      </p:sp>
    </p:spTree>
    <p:extLst>
      <p:ext uri="{BB962C8B-B14F-4D97-AF65-F5344CB8AC3E}">
        <p14:creationId xmlns:p14="http://schemas.microsoft.com/office/powerpoint/2010/main" val="3538969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404664"/>
            <a:ext cx="5289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spc="225" dirty="0">
                <a:solidFill>
                  <a:srgbClr val="0070C0"/>
                </a:solidFill>
              </a:rPr>
              <a:t>Неравномерные коды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9803" y="1556792"/>
            <a:ext cx="8588828" cy="432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2160" indent="5954">
              <a:lnSpc>
                <a:spcPct val="115000"/>
              </a:lnSpc>
              <a:spcBef>
                <a:spcPts val="450"/>
              </a:spcBef>
            </a:pP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Чтобы однозначно декодировать текст, закодированный при помощи неравномерных кодов, коды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должны удовлетворять </a:t>
            </a:r>
            <a:r>
              <a:rPr lang="ru-RU" sz="2400" b="1" dirty="0">
                <a:solidFill>
                  <a:srgbClr val="0070C0"/>
                </a:solidFill>
                <a:latin typeface="25vkdgjknbrshmi,BoldItalic"/>
              </a:rPr>
              <a:t>условиям Фано.</a:t>
            </a:r>
          </a:p>
          <a:p>
            <a:pPr lvl="0"/>
            <a:r>
              <a:rPr lang="ru-RU" sz="2400" b="1" dirty="0" smtClean="0">
                <a:solidFill>
                  <a:srgbClr val="0070C0"/>
                </a:solidFill>
                <a:latin typeface="25vkdgjknbrshmi,BoldItalic"/>
              </a:rPr>
              <a:t>Прямое </a:t>
            </a:r>
            <a:r>
              <a:rPr lang="ru-RU" sz="2400" b="1" dirty="0">
                <a:solidFill>
                  <a:srgbClr val="0070C0"/>
                </a:solidFill>
                <a:latin typeface="25vkdgjknbrshmi,BoldItalic"/>
              </a:rPr>
              <a:t>условие Фано. </a:t>
            </a: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Неравномерный код может быть однозначно декодирован, если никакой из кодов не совпадает с началом какого-либо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другого, более длинного кода. Такой код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называют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«префиксным».</a:t>
            </a:r>
          </a:p>
          <a:p>
            <a:pPr lvl="0"/>
            <a:r>
              <a:rPr lang="ru-RU" sz="2400" b="1" dirty="0" smtClean="0">
                <a:solidFill>
                  <a:srgbClr val="0070C0"/>
                </a:solidFill>
                <a:latin typeface="25vkdgjknbrshmi,BoldItalic"/>
              </a:rPr>
              <a:t>Обратное </a:t>
            </a:r>
            <a:r>
              <a:rPr lang="ru-RU" sz="2400" b="1" dirty="0">
                <a:solidFill>
                  <a:srgbClr val="0070C0"/>
                </a:solidFill>
                <a:latin typeface="25vkdgjknbrshmi,BoldItalic"/>
              </a:rPr>
              <a:t>условие Фано. </a:t>
            </a: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Неравномерный код может быть однозначно декодирован, если никакой из кодов не совпадает с окончанием какого-либо другого, более длинного кода.  Такой</a:t>
            </a: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код называют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«постфиксным».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19" y="999241"/>
            <a:ext cx="49049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кодовые слова имеют разную длину</a:t>
            </a:r>
          </a:p>
        </p:txBody>
      </p:sp>
    </p:spTree>
    <p:extLst>
      <p:ext uri="{BB962C8B-B14F-4D97-AF65-F5344CB8AC3E}">
        <p14:creationId xmlns:p14="http://schemas.microsoft.com/office/powerpoint/2010/main" val="205868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3921" y="260648"/>
            <a:ext cx="76934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Почему необходимо соблюдение условия Фано </a:t>
            </a:r>
          </a:p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неравномерном кодировании?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6815" y="1628800"/>
            <a:ext cx="86476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Пример.</a:t>
            </a:r>
          </a:p>
          <a:p>
            <a:r>
              <a:rPr lang="ru-RU" sz="2400" dirty="0"/>
              <a:t>Исходный алфавит – алфавит русских букв, строчные и прописные буквы не различаются. Размер алфавита – 33 символа.</a:t>
            </a:r>
          </a:p>
          <a:p>
            <a:r>
              <a:rPr lang="ru-RU" sz="2400" dirty="0"/>
              <a:t>Применяется побуквенное кодирование по следующему правилу: </a:t>
            </a:r>
          </a:p>
          <a:p>
            <a:r>
              <a:rPr lang="ru-RU" sz="2400" dirty="0"/>
              <a:t>буква кодируется ее номером в алфавите: код буквы А – 1; буквы Я – 33 и т.д.</a:t>
            </a:r>
          </a:p>
          <a:p>
            <a:r>
              <a:rPr lang="ru-RU" sz="2400" dirty="0"/>
              <a:t>Тогда код слова АББА – это 1221.</a:t>
            </a:r>
          </a:p>
          <a:p>
            <a:r>
              <a:rPr lang="ru-RU" sz="2400" dirty="0"/>
              <a:t>А теперь внимание: </a:t>
            </a:r>
          </a:p>
          <a:p>
            <a:r>
              <a:rPr lang="ru-RU" sz="2400" dirty="0"/>
              <a:t>Последовательность 1221 может означать не только АББА, </a:t>
            </a:r>
          </a:p>
          <a:p>
            <a:r>
              <a:rPr lang="ru-RU" sz="2400" dirty="0"/>
              <a:t>но и КУ (К – 12-я буква в алфавите, а У – 21-я буква). </a:t>
            </a:r>
          </a:p>
        </p:txBody>
      </p:sp>
    </p:spTree>
    <p:extLst>
      <p:ext uri="{BB962C8B-B14F-4D97-AF65-F5344CB8AC3E}">
        <p14:creationId xmlns:p14="http://schemas.microsoft.com/office/powerpoint/2010/main" val="928105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19672" y="361845"/>
            <a:ext cx="5289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spc="225" dirty="0">
                <a:solidFill>
                  <a:srgbClr val="0070C0"/>
                </a:solidFill>
              </a:rPr>
              <a:t>Неравномерные коды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3216043" y="2977632"/>
          <a:ext cx="4471986" cy="615431"/>
        </p:xfrm>
        <a:graphic>
          <a:graphicData uri="http://schemas.openxmlformats.org/drawingml/2006/table">
            <a:tbl>
              <a:tblPr/>
              <a:tblGrid>
                <a:gridCol w="745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3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пробел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67" y="2958521"/>
            <a:ext cx="1893094" cy="157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418" y="3744928"/>
            <a:ext cx="4350544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62532" y="1187953"/>
            <a:ext cx="73387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Префиксный код </a:t>
            </a:r>
            <a:r>
              <a:rPr lang="ru-RU" altLang="ru-RU" sz="2400" dirty="0">
                <a:solidFill>
                  <a:prstClr val="black"/>
                </a:solidFill>
              </a:rPr>
              <a:t>– ни одно кодовое слово не совпадает </a:t>
            </a:r>
            <a:r>
              <a:rPr lang="ru-RU" altLang="ru-RU" sz="2400" dirty="0" smtClean="0">
                <a:solidFill>
                  <a:prstClr val="black"/>
                </a:solidFill>
              </a:rPr>
              <a:t>с </a:t>
            </a:r>
            <a:r>
              <a:rPr lang="ru-RU" altLang="ru-RU" sz="2400" dirty="0">
                <a:solidFill>
                  <a:prstClr val="black"/>
                </a:solidFill>
              </a:rPr>
              <a:t>началом другого кодового слова. 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20611" y="4690244"/>
            <a:ext cx="5103009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Любой префиксный  код позволяет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однозначно  декодировать сообщения.</a:t>
            </a:r>
          </a:p>
        </p:txBody>
      </p:sp>
    </p:spTree>
    <p:extLst>
      <p:ext uri="{BB962C8B-B14F-4D97-AF65-F5344CB8AC3E}">
        <p14:creationId xmlns:p14="http://schemas.microsoft.com/office/powerpoint/2010/main" val="2653802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7333" y="581280"/>
            <a:ext cx="5289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spc="225" dirty="0">
                <a:solidFill>
                  <a:srgbClr val="0070C0"/>
                </a:solidFill>
              </a:rPr>
              <a:t>Неравномерные коды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0608" y="2049608"/>
            <a:ext cx="87427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Постфиксный код </a:t>
            </a:r>
            <a:r>
              <a:rPr lang="ru-RU" altLang="ru-RU" sz="2400" dirty="0">
                <a:solidFill>
                  <a:prstClr val="black"/>
                </a:solidFill>
              </a:rPr>
              <a:t>– ни одно кодовое слово не совпадает </a:t>
            </a:r>
            <a:r>
              <a:rPr lang="ru-RU" altLang="ru-RU" sz="2400" dirty="0" smtClean="0">
                <a:solidFill>
                  <a:prstClr val="black"/>
                </a:solidFill>
              </a:rPr>
              <a:t>с </a:t>
            </a:r>
            <a:r>
              <a:rPr lang="ru-RU" altLang="ru-RU" sz="2400" dirty="0">
                <a:solidFill>
                  <a:prstClr val="black"/>
                </a:solidFill>
              </a:rPr>
              <a:t>концом другого кодового слова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0608" y="1589081"/>
            <a:ext cx="6405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ru-RU" altLang="ru-RU" sz="2400" dirty="0">
                <a:solidFill>
                  <a:prstClr val="black"/>
                </a:solidFill>
              </a:rPr>
              <a:t>Постфикс = окончание слова.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134183" y="2904704"/>
          <a:ext cx="4471986" cy="563940"/>
        </p:xfrm>
        <a:graphic>
          <a:graphicData uri="http://schemas.openxmlformats.org/drawingml/2006/table">
            <a:tbl>
              <a:tblPr/>
              <a:tblGrid>
                <a:gridCol w="745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53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4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пробел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68580" marR="68580" marT="34305" marB="3430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93292" y="4977588"/>
            <a:ext cx="6718040" cy="10618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ru-RU" sz="2100" b="1" dirty="0">
                <a:solidFill>
                  <a:prstClr val="black"/>
                </a:solidFill>
              </a:rPr>
              <a:t>Любой постфиксный код позволяет </a:t>
            </a:r>
            <a:br>
              <a:rPr lang="ru-RU" sz="2100" b="1" dirty="0">
                <a:solidFill>
                  <a:prstClr val="black"/>
                </a:solidFill>
              </a:rPr>
            </a:br>
            <a:r>
              <a:rPr lang="ru-RU" sz="2100" b="1" dirty="0">
                <a:solidFill>
                  <a:prstClr val="black"/>
                </a:solidFill>
              </a:rPr>
              <a:t>однозначно декодировать сообщения  (с конца).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35105" y="3613736"/>
            <a:ext cx="56701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100" dirty="0"/>
              <a:t>10 00 10 00 11 10 1101 001 00 11 001 00 10 0101</a:t>
            </a:r>
          </a:p>
          <a:p>
            <a:r>
              <a:rPr lang="ru-RU" sz="2100" dirty="0"/>
              <a:t> М  А  М  А        М    Ы   Л   А </a:t>
            </a:r>
            <a:r>
              <a:rPr lang="ru-RU" sz="2100" dirty="0" smtClean="0"/>
              <a:t>       </a:t>
            </a:r>
            <a:r>
              <a:rPr lang="ru-RU" sz="2100" dirty="0"/>
              <a:t>Л    А   М    У</a:t>
            </a:r>
          </a:p>
        </p:txBody>
      </p:sp>
      <p:sp>
        <p:nvSpPr>
          <p:cNvPr id="10" name="Freeform 2"/>
          <p:cNvSpPr>
            <a:spLocks/>
          </p:cNvSpPr>
          <p:nvPr/>
        </p:nvSpPr>
        <p:spPr bwMode="auto">
          <a:xfrm>
            <a:off x="2975713" y="4144445"/>
            <a:ext cx="159544" cy="50006"/>
          </a:xfrm>
          <a:custGeom>
            <a:avLst/>
            <a:gdLst>
              <a:gd name="T0" fmla="*/ 0 w 1359"/>
              <a:gd name="T1" fmla="*/ 2147483647 h 375"/>
              <a:gd name="T2" fmla="*/ 0 w 1359"/>
              <a:gd name="T3" fmla="*/ 2147483647 h 375"/>
              <a:gd name="T4" fmla="*/ 2147483647 w 1359"/>
              <a:gd name="T5" fmla="*/ 2147483647 h 375"/>
              <a:gd name="T6" fmla="*/ 2147483647 w 1359"/>
              <a:gd name="T7" fmla="*/ 0 h 375"/>
              <a:gd name="T8" fmla="*/ 0 60000 65536"/>
              <a:gd name="T9" fmla="*/ 0 60000 65536"/>
              <a:gd name="T10" fmla="*/ 0 60000 65536"/>
              <a:gd name="T11" fmla="*/ 0 60000 65536"/>
              <a:gd name="T12" fmla="*/ 0 w 1359"/>
              <a:gd name="T13" fmla="*/ 0 h 375"/>
              <a:gd name="T14" fmla="*/ 1359 w 1359"/>
              <a:gd name="T15" fmla="*/ 375 h 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9" h="375">
                <a:moveTo>
                  <a:pt x="0" y="20"/>
                </a:moveTo>
                <a:lnTo>
                  <a:pt x="0" y="375"/>
                </a:lnTo>
                <a:lnTo>
                  <a:pt x="1359" y="375"/>
                </a:lnTo>
                <a:lnTo>
                  <a:pt x="1359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12" name="Freeform 2"/>
          <p:cNvSpPr>
            <a:spLocks/>
          </p:cNvSpPr>
          <p:nvPr/>
        </p:nvSpPr>
        <p:spPr bwMode="auto">
          <a:xfrm>
            <a:off x="5203397" y="4194451"/>
            <a:ext cx="159544" cy="50006"/>
          </a:xfrm>
          <a:custGeom>
            <a:avLst/>
            <a:gdLst>
              <a:gd name="T0" fmla="*/ 0 w 1359"/>
              <a:gd name="T1" fmla="*/ 2147483647 h 375"/>
              <a:gd name="T2" fmla="*/ 0 w 1359"/>
              <a:gd name="T3" fmla="*/ 2147483647 h 375"/>
              <a:gd name="T4" fmla="*/ 2147483647 w 1359"/>
              <a:gd name="T5" fmla="*/ 2147483647 h 375"/>
              <a:gd name="T6" fmla="*/ 2147483647 w 1359"/>
              <a:gd name="T7" fmla="*/ 0 h 375"/>
              <a:gd name="T8" fmla="*/ 0 60000 65536"/>
              <a:gd name="T9" fmla="*/ 0 60000 65536"/>
              <a:gd name="T10" fmla="*/ 0 60000 65536"/>
              <a:gd name="T11" fmla="*/ 0 60000 65536"/>
              <a:gd name="T12" fmla="*/ 0 w 1359"/>
              <a:gd name="T13" fmla="*/ 0 h 375"/>
              <a:gd name="T14" fmla="*/ 1359 w 1359"/>
              <a:gd name="T15" fmla="*/ 375 h 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59" h="375">
                <a:moveTo>
                  <a:pt x="0" y="20"/>
                </a:moveTo>
                <a:lnTo>
                  <a:pt x="0" y="375"/>
                </a:lnTo>
                <a:lnTo>
                  <a:pt x="1359" y="375"/>
                </a:lnTo>
                <a:lnTo>
                  <a:pt x="1359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67296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9429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/>
              <a:t>Для однозначного декодирования достаточно выполнения </a:t>
            </a:r>
            <a:r>
              <a:rPr lang="ru-RU" sz="2800" b="1" dirty="0">
                <a:solidFill>
                  <a:srgbClr val="0070C0"/>
                </a:solidFill>
              </a:rPr>
              <a:t>хотя бы одного </a:t>
            </a:r>
            <a:r>
              <a:rPr lang="ru-RU" sz="2800" dirty="0"/>
              <a:t>из двух условий Фано: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– </a:t>
            </a:r>
            <a:r>
              <a:rPr lang="ru-RU" sz="2800" dirty="0"/>
              <a:t>при выполнении прямого условия Фано последовательность кодов однозначно декодируется с начала;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– </a:t>
            </a:r>
            <a:r>
              <a:rPr lang="ru-RU" sz="2800" dirty="0"/>
              <a:t>при выполнении обратного условия Фано последовательность кодов однозначно декодируется с конца.</a:t>
            </a:r>
          </a:p>
        </p:txBody>
      </p:sp>
    </p:spTree>
    <p:extLst>
      <p:ext uri="{BB962C8B-B14F-4D97-AF65-F5344CB8AC3E}">
        <p14:creationId xmlns:p14="http://schemas.microsoft.com/office/powerpoint/2010/main" val="2893983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347" y="332656"/>
            <a:ext cx="9080653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ПОСТРОЕНИЕ ДЕРЕВА ФАНО</a:t>
            </a:r>
          </a:p>
          <a:p>
            <a:r>
              <a:rPr lang="ru-RU" sz="2400" i="1" dirty="0"/>
              <a:t>Дерево Фано </a:t>
            </a:r>
            <a:r>
              <a:rPr lang="ru-RU" sz="2400" dirty="0"/>
              <a:t>– это удобный и наглядный способ решения задач, связанных с подбором неравномерных двоичных кодов. </a:t>
            </a:r>
            <a:endParaRPr lang="en-US" sz="2400" dirty="0"/>
          </a:p>
          <a:p>
            <a:endParaRPr lang="ru-RU" sz="2400" dirty="0"/>
          </a:p>
          <a:p>
            <a:r>
              <a:rPr lang="ru-RU" sz="2400" b="1" dirty="0"/>
              <a:t>Основные принципы построения дерева Фано: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 каждый узел дерева Фано имеет ровно две ветви (т.е. дерево Фано является двоичным, </a:t>
            </a:r>
            <a:r>
              <a:rPr lang="ru-RU" sz="2400" i="1" dirty="0"/>
              <a:t>бинарным</a:t>
            </a:r>
            <a:r>
              <a:rPr lang="ru-RU" sz="2400" dirty="0"/>
              <a:t>), при этом одной ветви (например, левой) сопоставляется 0, а другой ветви</a:t>
            </a:r>
            <a:r>
              <a:rPr lang="en-US" sz="2400" dirty="0"/>
              <a:t> (</a:t>
            </a:r>
            <a:r>
              <a:rPr lang="ru-RU" sz="2400" dirty="0"/>
              <a:t>правой) –1;</a:t>
            </a:r>
            <a:r>
              <a:rPr lang="en-US" sz="2400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От каждого направления можно также рисовать </a:t>
            </a:r>
            <a:r>
              <a:rPr lang="ru-RU" sz="2400" b="1" dirty="0"/>
              <a:t>только</a:t>
            </a:r>
            <a:r>
              <a:rPr lang="ru-RU" sz="2400" dirty="0"/>
              <a:t> два направления: 0(ноль) и 1(единицу) и т.д.  Получается структура похожая на дерево!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В конце каждой ветки ( т.е. на «листьях») располагаются буквы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Если мы расположили на «листе» букву, то от этой ветки нельзя делать новые ответвления.</a:t>
            </a:r>
          </a:p>
          <a:p>
            <a:pPr marL="342900" indent="-342900">
              <a:buFont typeface="+mj-lt"/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7825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AAC7C682B70EB4CBEED5EFAC09F49F2" ma:contentTypeVersion="18" ma:contentTypeDescription="Создание документа." ma:contentTypeScope="" ma:versionID="c30d58c6576528d26120e3094e0b89fc">
  <xsd:schema xmlns:xsd="http://www.w3.org/2001/XMLSchema" xmlns:xs="http://www.w3.org/2001/XMLSchema" xmlns:p="http://schemas.microsoft.com/office/2006/metadata/properties" xmlns:ns3="72d12721-b014-4308-8fd4-522ecb0d9ea8" xmlns:ns4="9fcc7609-c49a-43c3-a691-0045ecca1317" targetNamespace="http://schemas.microsoft.com/office/2006/metadata/properties" ma:root="true" ma:fieldsID="282f92e137c3d935f2d270782e07eaa5" ns3:_="" ns4:_="">
    <xsd:import namespace="72d12721-b014-4308-8fd4-522ecb0d9ea8"/>
    <xsd:import namespace="9fcc7609-c49a-43c3-a691-0045ecca13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12721-b014-4308-8fd4-522ecb0d9e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cc7609-c49a-43c3-a691-0045ecca131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2d12721-b014-4308-8fd4-522ecb0d9ea8" xsi:nil="true"/>
  </documentManagement>
</p:properties>
</file>

<file path=customXml/itemProps1.xml><?xml version="1.0" encoding="utf-8"?>
<ds:datastoreItem xmlns:ds="http://schemas.openxmlformats.org/officeDocument/2006/customXml" ds:itemID="{B171B0A6-EEE6-4863-81D9-8FA3C08D0C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A3F287-B71A-4394-8F59-AE13BE9299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d12721-b014-4308-8fd4-522ecb0d9ea8"/>
    <ds:schemaRef ds:uri="9fcc7609-c49a-43c3-a691-0045ecca13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9CE5B5-E22B-4C11-9824-7A5D7FA6B3E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2d12721-b014-4308-8fd4-522ecb0d9ea8"/>
    <ds:schemaRef ds:uri="9fcc7609-c49a-43c3-a691-0045ecca1317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</TotalTime>
  <Words>1570</Words>
  <Application>Microsoft Office PowerPoint</Application>
  <PresentationFormat>Экран (4:3)</PresentationFormat>
  <Paragraphs>226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4" baseType="lpstr">
      <vt:lpstr>25vkdgjknbrshmi,BoldItalic</vt:lpstr>
      <vt:lpstr>Arial</vt:lpstr>
      <vt:lpstr>Calibri</vt:lpstr>
      <vt:lpstr>Monotype Corsiva</vt:lpstr>
      <vt:lpstr>Symbol</vt:lpstr>
      <vt:lpstr>Tahoma</vt:lpstr>
      <vt:lpstr>Times New Roman</vt:lpstr>
      <vt:lpstr>Verdana</vt:lpstr>
      <vt:lpstr>Wingdings</vt:lpstr>
      <vt:lpstr>Wingdings 2</vt:lpstr>
      <vt:lpstr>Wingdings 3</vt:lpstr>
      <vt:lpstr>Открытая</vt:lpstr>
      <vt:lpstr>Теоретические основы информатики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Кузнецова Елена Михайловна</cp:lastModifiedBy>
  <cp:revision>18</cp:revision>
  <dcterms:created xsi:type="dcterms:W3CDTF">2020-04-10T07:47:15Z</dcterms:created>
  <dcterms:modified xsi:type="dcterms:W3CDTF">2025-10-23T07:20:13Z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0x0101006AAC7C682B70EB4CBEED5EFAC09F49F2</vt:lpwstr>
  </property>
</Properties>
</file>