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F6F4E-9816-43C2-814D-B35B32C2FC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2DFF09-2BBF-4FD0-9105-19D876213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FE8675-EA1B-4446-B7A0-6E52CE31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D7CAB9-9A8F-4BE1-B837-B9D2F1E9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AC232C-3EBE-45E0-BF98-7E713DAE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4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54335-827F-4F4A-8187-14EB79D7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900736-F88A-46C8-B5AB-1819673CF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57C52A-7F40-4F35-9066-77FABF878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D4A065-0B1E-4B99-BE88-2E8D0016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56C342-2A5E-4D36-A13D-1FC0F2C29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97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4AFFE48-9ED9-48F2-9A2F-092F229BD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436400-1053-404F-851B-5F29C2E32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B0E42E-75BA-4AFF-B3BA-805D567F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92F42E-F38C-4304-967B-69B61C02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9460B-41F7-4CDE-85E8-28B7B43A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1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83E8E-1090-412E-9F6A-CA242B74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6F8AC5-EE65-453E-8FF3-DBF57B4B8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949191-9B76-46A3-82B1-798925CC6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82AA52-8309-440F-B8CF-4BCD3AC0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241628-8A81-4CBE-A6FD-7297A561D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94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E94D0-02B4-4D22-AC45-9F6B8B5B4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FB6ABD-6751-4B5E-8804-98D965970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73DEEA-245C-4FBA-8723-36482483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CFB8FA-AA16-429D-9F86-3C38773BC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7E29F2-4D96-4DBD-899B-B172B869F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3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7D556-497A-4505-AAE7-E949298B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70E13E-1F5E-44F9-9572-DAAB3D0DA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44D705-9767-4E4A-9FCC-4E8166745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48728E-E5CA-4C5F-92A4-DA153D4E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CE99D7-265B-441E-A882-A654DC7A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E71E9C-0A4A-40DC-BA6F-F9901FB9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72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56C95-325E-4D6C-8519-F5FE412EE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5D7056-5E72-41A0-BF39-D8E6A1755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2948B7-9101-41EA-A4BE-8239CCAE5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092F45-DA5F-4709-9251-957BFDBBB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084EA2-D996-410B-9186-358B20D7B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AA10A81-7CC4-4294-A630-017B524E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C08583-27F5-44F7-A56B-7FB0D4295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8F910B4-4A79-490C-A987-2470B371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00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E92A3-2CCB-4A15-862A-9D476888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041181D-5E1A-4334-A920-4C06FB756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773B95-FCED-4379-8610-3AC6C0BF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7780C2-14F7-4C5A-8211-0E5547A8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03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4AF0B3-1257-451D-A3F5-37CFD6D0A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F326A8B-031A-4207-94D6-AB68C77F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15A6E12-38CC-4BA3-9D0E-ED6A5BCF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3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9755B2-976F-4981-A408-011AAFB6F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3F3B76-98B3-412F-B067-942884592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4AE359-ADCC-4610-B57B-8ED571FDC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D13590-05D5-4C4C-8B8D-6358F84EF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7A6D58-0EE4-4154-A4A9-7C72B1A70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D48129-F638-48CA-9BF9-751D48F2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32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BF00CB-FA91-46B0-8803-2E59AA2BC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5BD881E-52FB-4621-8A97-CE16FB8A5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4B24FB-A8BF-48F8-A944-CC3F746C4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5C435-1B98-4924-9FF9-730BC162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35ADA4-F4FB-41F5-950A-04453EDF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D54AC5-C062-40F6-B06A-57C9D441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0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FFA90-66F1-487F-BE18-81B6C2C4A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006CBB-3711-4C4D-B89C-6ECD9DBD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99966A-E42B-4B55-957D-02FFD0970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BA9E2-58EE-4058-93F1-D82F61C91FCD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F05723-A147-4FA5-8B5C-F7823B081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1F9FE1-77E4-4C05-84B8-2158944DD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0A6E-E091-4CDC-9860-0D2A8650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05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23C4E-1D55-4CEC-A763-4AC8B1AA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47361"/>
          </a:xfrm>
        </p:spPr>
        <p:txBody>
          <a:bodyPr>
            <a:normAutofit fontScale="90000"/>
          </a:bodyPr>
          <a:lstStyle/>
          <a:p>
            <a:r>
              <a:rPr lang="ru-RU" dirty="0"/>
              <a:t>Использование генеративного искусственного интеллекта</a:t>
            </a:r>
            <a:br>
              <a:rPr lang="ru-RU" dirty="0"/>
            </a:br>
            <a:r>
              <a:rPr lang="ru-RU" dirty="0"/>
              <a:t>в бакалаврской диссертации</a:t>
            </a:r>
            <a:br>
              <a:rPr lang="ru-RU" dirty="0"/>
            </a:br>
            <a:r>
              <a:rPr lang="ru-RU" dirty="0"/>
              <a:t>студента ФИИТ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0FDFA05-DB64-4196-8445-3F7EB5BBE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4575"/>
            <a:ext cx="9144000" cy="853224"/>
          </a:xfrm>
        </p:spPr>
        <p:txBody>
          <a:bodyPr/>
          <a:lstStyle/>
          <a:p>
            <a:r>
              <a:rPr lang="ru-RU" dirty="0"/>
              <a:t>Что можно, а что нельзя</a:t>
            </a:r>
          </a:p>
        </p:txBody>
      </p:sp>
    </p:spTree>
    <p:extLst>
      <p:ext uri="{BB962C8B-B14F-4D97-AF65-F5344CB8AC3E}">
        <p14:creationId xmlns:p14="http://schemas.microsoft.com/office/powerpoint/2010/main" val="356134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5DD48-6EE8-4328-A537-341C5CFC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E6B099-92F8-444F-A711-C05B9D169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ИИ используют все: школьники, студенты, преподаватели</a:t>
            </a:r>
          </a:p>
          <a:p>
            <a:r>
              <a:rPr lang="ru-RU" dirty="0"/>
              <a:t>Генеративный ИИ в 2025 году хорошо генерирует тексты</a:t>
            </a:r>
          </a:p>
          <a:p>
            <a:r>
              <a:rPr lang="ru-RU" dirty="0"/>
              <a:t>Бакалаврская диссертация призвана показать квалификацию защищающегося</a:t>
            </a:r>
          </a:p>
          <a:p>
            <a:r>
              <a:rPr lang="ru-RU" dirty="0"/>
              <a:t>Мы не должны в бакалаврской проверять качество работы искусственного интеллекта</a:t>
            </a:r>
          </a:p>
          <a:p>
            <a:r>
              <a:rPr lang="ru-RU" dirty="0"/>
              <a:t>Напротив, мы должны оценивать естественный интеллект</a:t>
            </a:r>
          </a:p>
        </p:txBody>
      </p:sp>
    </p:spTree>
    <p:extLst>
      <p:ext uri="{BB962C8B-B14F-4D97-AF65-F5344CB8AC3E}">
        <p14:creationId xmlns:p14="http://schemas.microsoft.com/office/powerpoint/2010/main" val="62189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B86EC2-1C30-44D3-B67B-9AE86DB5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решается вопрос с использованием генеративного ИИ в ВУЗах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4402-DD51-4B87-B6D8-CF9E5B125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По-разному )</a:t>
            </a:r>
          </a:p>
          <a:p>
            <a:r>
              <a:rPr lang="ru-RU" dirty="0"/>
              <a:t>Некоторые приравнивают использование ИИ к плагиату</a:t>
            </a:r>
          </a:p>
          <a:p>
            <a:r>
              <a:rPr lang="ru-RU" dirty="0"/>
              <a:t>Некоторые вообще запрещают ИИ</a:t>
            </a:r>
          </a:p>
          <a:p>
            <a:r>
              <a:rPr lang="ru-RU" dirty="0"/>
              <a:t>Некоторые разрешают использовать на 10 </a:t>
            </a:r>
            <a:r>
              <a:rPr lang="en-US" dirty="0"/>
              <a:t>% </a:t>
            </a:r>
            <a:r>
              <a:rPr lang="ru-RU" dirty="0"/>
              <a:t>и не более (интересно, что значит на 10%</a:t>
            </a:r>
            <a:r>
              <a:rPr lang="en-US" dirty="0"/>
              <a:t> </a:t>
            </a:r>
            <a:r>
              <a:rPr lang="ru-RU" dirty="0"/>
              <a:t>?</a:t>
            </a:r>
            <a:r>
              <a:rPr lang="en-US" dirty="0"/>
              <a:t>)</a:t>
            </a:r>
            <a:endParaRPr lang="ru-RU" dirty="0"/>
          </a:p>
          <a:p>
            <a:r>
              <a:rPr lang="ru-RU" dirty="0"/>
              <a:t>А еще и компьютерные фирмы требуют использования ИИ как базового навыка </a:t>
            </a:r>
            <a:r>
              <a:rPr lang="ru-RU" dirty="0">
                <a:sym typeface="Wingdings" panose="05000000000000000000" pitchFamily="2" charset="2"/>
              </a:rPr>
              <a:t></a:t>
            </a:r>
          </a:p>
          <a:p>
            <a:endParaRPr lang="ru-RU" dirty="0">
              <a:sym typeface="Wingdings" panose="05000000000000000000" pitchFamily="2" charset="2"/>
            </a:endParaRPr>
          </a:p>
          <a:p>
            <a:r>
              <a:rPr lang="ru-RU" dirty="0">
                <a:sym typeface="Wingdings" panose="05000000000000000000" pitchFamily="2" charset="2"/>
              </a:rPr>
              <a:t>И как мы поступим?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01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B86EC2-1C30-44D3-B67B-9AE86DB5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Принципы здорового ИТ-шника при защите бакалаврской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4402-DD51-4B87-B6D8-CF9E5B125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сформулируем принципы.</a:t>
            </a:r>
          </a:p>
          <a:p>
            <a:r>
              <a:rPr lang="ru-RU" dirty="0"/>
              <a:t>Прежде всего, использовать ИИ можно. И нужно.</a:t>
            </a:r>
          </a:p>
          <a:p>
            <a:r>
              <a:rPr lang="ru-RU" dirty="0"/>
              <a:t>Но не всегда. И не для всего. И есть ограничения.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09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0376B-5D03-4AAA-9B14-5F30A605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обязательно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F5E74A-2D2C-4991-8E0E-A44E6D087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бакалаврской диссертации ФИИТ с этого года появляется пункт:</a:t>
            </a:r>
            <a:br>
              <a:rPr lang="ru-RU" dirty="0"/>
            </a:br>
            <a:r>
              <a:rPr lang="ru-RU" dirty="0"/>
              <a:t>«Использование генеративного ИИ при написании работы»</a:t>
            </a:r>
          </a:p>
          <a:p>
            <a:r>
              <a:rPr lang="ru-RU" dirty="0"/>
              <a:t>В этом пункте вы должны тщательно написать, </a:t>
            </a:r>
            <a:r>
              <a:rPr lang="ru-RU" sz="3600" b="1" dirty="0"/>
              <a:t>как</a:t>
            </a:r>
            <a:r>
              <a:rPr lang="ru-RU" dirty="0"/>
              <a:t> вы </a:t>
            </a:r>
            <a:r>
              <a:rPr lang="ru-RU" dirty="0" err="1"/>
              <a:t>испрользовали</a:t>
            </a:r>
            <a:r>
              <a:rPr lang="ru-RU" dirty="0"/>
              <a:t> ИИ при написании работы. В каких главах, в каких объемах, что именно делали</a:t>
            </a:r>
          </a:p>
        </p:txBody>
      </p:sp>
    </p:spTree>
    <p:extLst>
      <p:ext uri="{BB962C8B-B14F-4D97-AF65-F5344CB8AC3E}">
        <p14:creationId xmlns:p14="http://schemas.microsoft.com/office/powerpoint/2010/main" val="913251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0A16E-CDB4-4542-BE05-DADFDE93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883"/>
          </a:xfrm>
        </p:spPr>
        <p:txBody>
          <a:bodyPr>
            <a:normAutofit fontScale="90000"/>
          </a:bodyPr>
          <a:lstStyle/>
          <a:p>
            <a:r>
              <a:rPr lang="ru-RU" dirty="0"/>
              <a:t>ИИ допустимо использовать в следующих случаях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3FC2D-26B8-4D38-84AC-82C63738C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930"/>
            <a:ext cx="10515600" cy="4610033"/>
          </a:xfrm>
        </p:spPr>
        <p:txBody>
          <a:bodyPr>
            <a:normAutofit fontScale="62500" lnSpcReduction="20000"/>
          </a:bodyPr>
          <a:lstStyle/>
          <a:p>
            <a:r>
              <a:rPr lang="ru-RU" sz="2900" b="1" dirty="0"/>
              <a:t>Интеллектуальный поиск и анализ литературы</a:t>
            </a:r>
            <a:r>
              <a:rPr lang="ru-RU" sz="2900" dirty="0"/>
              <a:t> — допустимы для предварительного ознакомления с темой, подбора источников и обзоров; не допускается выдача сгенерированного текста за научную публикацию.</a:t>
            </a:r>
          </a:p>
          <a:p>
            <a:r>
              <a:rPr lang="ru-RU" sz="2900" b="1" dirty="0"/>
              <a:t>Интерпретация информации и генерация альтернативных взглядов</a:t>
            </a:r>
            <a:r>
              <a:rPr lang="ru-RU" sz="2900" dirty="0"/>
              <a:t> — допустимы перефразирование, критический анализ существующих гипотез, помощь в формулировке новых идей, при обязательном понимании и осмыслении студентом предложенного материала.</a:t>
            </a:r>
          </a:p>
          <a:p>
            <a:r>
              <a:rPr lang="ru-RU" sz="2900" b="1" dirty="0"/>
              <a:t>Предложение подходов к решению трудных задач</a:t>
            </a:r>
            <a:r>
              <a:rPr lang="ru-RU" sz="2900" dirty="0"/>
              <a:t> — ИИ может выступать в роли советника, но не заменять самостоятельное решение.</a:t>
            </a:r>
          </a:p>
          <a:p>
            <a:r>
              <a:rPr lang="ru-RU" sz="2900" b="1" dirty="0"/>
              <a:t>Организация собранных данных</a:t>
            </a:r>
            <a:r>
              <a:rPr lang="ru-RU" sz="2900" dirty="0"/>
              <a:t> — допустимо использование ИИ для сортировки, визуализации (графики, таблицы), систематизации данных, при условии, что сбор и анализ данных осуществлены студентом.</a:t>
            </a:r>
          </a:p>
          <a:p>
            <a:r>
              <a:rPr lang="ru-RU" sz="2900" b="1" dirty="0"/>
              <a:t>Проверка грамматики и стиля</a:t>
            </a:r>
            <a:r>
              <a:rPr lang="ru-RU" sz="2900" dirty="0"/>
              <a:t> — допустимо, особенно для улучшения языкового оформления текста.</a:t>
            </a:r>
          </a:p>
          <a:p>
            <a:r>
              <a:rPr lang="ru-RU" sz="2900" b="1" dirty="0"/>
              <a:t>Редактирование и улучшение текста, генерация черновиков и идей</a:t>
            </a:r>
            <a:r>
              <a:rPr lang="ru-RU" sz="2900" dirty="0"/>
              <a:t> — допустимо на этапе подготовки, при обязательном последующем редактировании автором.</a:t>
            </a:r>
          </a:p>
          <a:p>
            <a:r>
              <a:rPr lang="ru-RU" sz="2900" b="1" dirty="0"/>
              <a:t>Прогнозирование возможных вопросов к работе</a:t>
            </a:r>
            <a:r>
              <a:rPr lang="ru-RU" sz="2900" dirty="0"/>
              <a:t> — допустимо как форма подготовки к защите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936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7CAAF-A528-4DEC-A2D3-A9A75F2A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Недопустимо использовать ИИ в следующих случаях</a:t>
            </a:r>
            <a:r>
              <a:rPr lang="ru-RU" sz="3600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9E9DCC-66B1-471B-AD93-6C8F73303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090"/>
            <a:ext cx="10515600" cy="4768873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Автоматическая генерация текста без осмысления — запрещается вставлять в работу сгенерированные абзацы (введение, вывод, теоретические разделы) без понимания и существенной переработки.</a:t>
            </a:r>
          </a:p>
          <a:p>
            <a:r>
              <a:rPr lang="ru-RU" sz="2400" dirty="0"/>
              <a:t>ИИ не может делать выводы к работе</a:t>
            </a:r>
          </a:p>
          <a:p>
            <a:r>
              <a:rPr lang="ru-RU" sz="2400" dirty="0"/>
              <a:t>Существенную часть работы, ключевые разделы должен писать студент</a:t>
            </a:r>
          </a:p>
          <a:p>
            <a:r>
              <a:rPr lang="ru-RU" sz="2400" dirty="0"/>
              <a:t>Создание фальсифицированных данных или источников — запрещено генерировать "литературу", которой не существует, или подделывать данные для отчётов/анализов.</a:t>
            </a:r>
          </a:p>
          <a:p>
            <a:r>
              <a:rPr lang="ru-RU" sz="2400" dirty="0"/>
              <a:t>Использование ИИ для переработанного плагиата чужих работ</a:t>
            </a:r>
          </a:p>
          <a:p>
            <a:endParaRPr lang="ru-RU" sz="2400" dirty="0"/>
          </a:p>
          <a:p>
            <a:r>
              <a:rPr lang="ru-RU" sz="2400" dirty="0"/>
              <a:t>Недопустимо использовать ИИ без специальной главы </a:t>
            </a:r>
            <a:r>
              <a:rPr lang="ru-RU" sz="2400"/>
              <a:t>об использовании ИИ !!!</a:t>
            </a:r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449053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446</Words>
  <Application>Microsoft Office PowerPoint</Application>
  <PresentationFormat>Широкоэкранный</PresentationFormat>
  <Paragraphs>39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Использование генеративного искусственного интеллекта в бакалаврской диссертации студента ФИИТ</vt:lpstr>
      <vt:lpstr>Проблема</vt:lpstr>
      <vt:lpstr>Как решается вопрос с использованием генеративного ИИ в ВУЗах</vt:lpstr>
      <vt:lpstr>Принципы здорового ИТ-шника при защите бакалаврской</vt:lpstr>
      <vt:lpstr>Что обязательно</vt:lpstr>
      <vt:lpstr>ИИ допустимо использовать в следующих случаях</vt:lpstr>
      <vt:lpstr>Недопустимо использовать ИИ в следующих случаях: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генеративного искусственного интеллекта в бакалаврской диссертации студента ФИИТ</dc:title>
  <dc:creator>Михалкович Станислав Станиславович</dc:creator>
  <cp:lastModifiedBy>Михалкович Станислав Станиславович</cp:lastModifiedBy>
  <cp:revision>17</cp:revision>
  <dcterms:created xsi:type="dcterms:W3CDTF">2025-06-03T15:57:31Z</dcterms:created>
  <dcterms:modified xsi:type="dcterms:W3CDTF">2025-06-03T17:31:46Z</dcterms:modified>
</cp:coreProperties>
</file>