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654" r:id="rId2"/>
    <p:sldId id="304" r:id="rId3"/>
    <p:sldId id="688" r:id="rId4"/>
    <p:sldId id="689" r:id="rId5"/>
    <p:sldId id="681" r:id="rId6"/>
    <p:sldId id="682" r:id="rId7"/>
    <p:sldId id="706" r:id="rId8"/>
    <p:sldId id="697" r:id="rId9"/>
    <p:sldId id="702" r:id="rId10"/>
    <p:sldId id="701" r:id="rId11"/>
    <p:sldId id="698" r:id="rId12"/>
    <p:sldId id="694" r:id="rId13"/>
    <p:sldId id="695" r:id="rId14"/>
    <p:sldId id="703" r:id="rId15"/>
    <p:sldId id="687" r:id="rId16"/>
    <p:sldId id="7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10" autoAdjust="0"/>
  </p:normalViewPr>
  <p:slideViewPr>
    <p:cSldViewPr snapToGrid="0">
      <p:cViewPr>
        <p:scale>
          <a:sx n="80" d="100"/>
          <a:sy n="80" d="100"/>
        </p:scale>
        <p:origin x="-1590" y="-2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1T11:34:02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802D-7FF1-4EBD-A36E-366094CF53DE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F0B88-46ED-4487-9659-8BEDB615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7288" y="1414463"/>
            <a:ext cx="5089525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D6C6B8-3E51-4119-84DC-FDEFF7CA7E3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09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7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C12BA-9F92-A7C2-549A-F76D44259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521FC7-3DE8-DCCB-45EF-8F8AB2A5B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3CAFE6-59EB-734A-0B83-C685CD4B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28CB-41EF-48F6-88B1-17EF5E4D34CB}" type="datetime1">
              <a:rPr lang="en-US" smtClean="0"/>
              <a:t>6/20/2025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EA46ED-27E7-69F7-6343-054D1CBD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5D7F10-D80A-E7B7-74A6-597EBBB7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8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D69E0-540B-6AC1-BD33-27CBB87C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0F5C18-C927-C951-AB3E-E6CB73E7C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C6EC5F-3943-72BA-79AF-7CFE2869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E75D-0AA5-4841-8BFB-C5DC722598B8}" type="datetime1">
              <a:rPr lang="en-US" smtClean="0"/>
              <a:t>6/20/2025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D26950-9B1E-0C70-B188-258F9A26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60F8A1-066C-882F-6559-B90D337B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72D0B9-5184-5872-0F6F-59E603EB0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64B9CAC-C60B-0EE8-F0BA-058676024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FB7577-2BB0-E8DD-F854-C0D8AD5A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B48-F3FF-4C4E-8713-355819D550DC}" type="datetime1">
              <a:rPr lang="en-US" smtClean="0"/>
              <a:t>6/20/2025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3C14FE-FC36-035C-9D60-802C768D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2F8EE7-6ADD-758D-6094-CD62A9A7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598" y="365965"/>
            <a:ext cx="6051329" cy="234501"/>
          </a:xfrm>
        </p:spPr>
        <p:txBody>
          <a:bodyPr lIns="0" tIns="0" rIns="0" bIns="0"/>
          <a:lstStyle>
            <a:lvl1pPr>
              <a:defRPr sz="1524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6D81-43B8-49E7-B449-8DCF1A5C14EB}" type="datetime1">
              <a:rPr lang="en-US" smtClean="0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A4FE23-01A0-A45D-892C-E1B19B480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5573" y="100531"/>
            <a:ext cx="1209782" cy="11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55B1-2225-410A-BE72-748695806F67}" type="datetime1">
              <a:rPr lang="en-US" smtClean="0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6377942"/>
            <a:ext cx="2103120" cy="223963"/>
          </a:xfrm>
        </p:spPr>
        <p:txBody>
          <a:bodyPr lIns="0" tIns="0" rIns="0" bIns="0"/>
          <a:lstStyle>
            <a:lvl1pPr algn="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r>
              <a:rPr lang="en-US" dirty="0" smtClean="0"/>
              <a:t>/</a:t>
            </a:r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A4FE23-01A0-A45D-892C-E1B19B480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5573" y="100531"/>
            <a:ext cx="1209782" cy="11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99992-8DF2-41A5-D9CC-E80FFE03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7AA7C6-897F-B2AF-CFAE-54297DBB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1FCB04-B162-50FF-043E-1264584B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07-B387-4BF8-B774-E28739047C43}" type="datetime1">
              <a:rPr lang="en-US" smtClean="0"/>
              <a:t>6/20/2025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96E4E6-BEDA-AFCD-953A-73B8BE26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3C6C85-8159-4F44-81ED-14BF8F2B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6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58148F-427D-DEF1-F051-AF5EB2BC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3462F6-B1B8-7072-58C9-A30C70A08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6DAF6D-7A11-4B2A-D063-0ACF5C46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5B14-0A76-4FDB-9F2A-DEDC65BCADEA}" type="datetime1">
              <a:rPr lang="en-US" smtClean="0"/>
              <a:t>6/20/2025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CECDB0-A231-9968-D0A6-F2E07B46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C55CA3-B823-43EF-A0B1-8FB711E0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ACB08-9A64-0530-8C1E-1FCE1EF2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734D67-8B0F-5493-B98B-6B06AD233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103327-E8B6-EF28-0D4C-872D41CA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025DC0-75CA-5090-91EF-B6CC2D58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B24E-88D8-4AD4-89D5-CF394F9F4069}" type="datetime1">
              <a:rPr lang="en-US" smtClean="0"/>
              <a:t>6/20/2025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3FFD83-DEA5-A315-A49A-2C59969B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03BBC-E266-19E7-87CA-3D7F853B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0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BD2455-5972-D122-2FDA-6E0DBFE6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C3B2AF-950C-08BB-030F-17CEE053E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F6D93A-DD92-4D6D-9C8F-D201E041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914EBF-3C68-8B16-17C2-FA92841A5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365B22-D580-554A-2085-A067E1581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ACDFC8-B5A1-887A-AEC7-3DD7282B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6AC-96AD-4C52-A9A4-8A81EBC29E9E}" type="datetime1">
              <a:rPr lang="en-US" smtClean="0"/>
              <a:t>6/20/2025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FADE617-264F-98FE-A677-BDB69915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00A981-E084-2108-5153-79AD948B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6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54CD2-45B4-BEEA-95F6-FB5DE2D7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FC7699-BE6D-7EA8-B601-FF9D2A7F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BA7C-5932-4A55-88CB-D45FD2E6DA19}" type="datetime1">
              <a:rPr lang="en-US" smtClean="0"/>
              <a:t>6/20/2025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D4F4EBA-BE1A-43C5-3CDD-58B48353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2DECDC-9C5B-BD2D-9562-A7933A8B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8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561AEC-1CA1-75D6-BF05-0C4C1C93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E240-D055-48A5-84DF-A8A02759BC8F}" type="datetime1">
              <a:rPr lang="en-US" smtClean="0"/>
              <a:t>6/20/2025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CAEB232-AC59-1604-50CB-9C2F77C4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D96AD5-FC21-40B5-B51E-35A9250B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2AC60-DA15-90E4-0CCD-D4FC22BB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737E37-C521-4F71-178A-9238E5DB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E5AB89-3A12-C86E-8B07-49D21C87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E95150-7082-6128-52DE-BD4337C5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3AC7-FFCA-4191-A131-6EA8344C357D}" type="datetime1">
              <a:rPr lang="en-US" smtClean="0"/>
              <a:t>6/20/2025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DEE95F-8AB8-733C-8256-83C56B51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F4B78A-5604-D640-D841-5CCF58D0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4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F814-C33B-4CF9-7ED2-97A50768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135100-52C7-EA6D-7CF5-5B98BB304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A39115-D113-EB56-F8FE-31FE0F305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4CC532-6342-A591-6892-46E3C5CD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883-C0D0-46D2-AE8E-9EB92150EC11}" type="datetime1">
              <a:rPr lang="en-US" smtClean="0"/>
              <a:t>6/20/2025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A074D7-DCE1-04EF-FDFB-4A5F5170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B961D1-9A15-5256-DB33-1D61EFA5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4DE5C-A995-2B99-D24E-EF0B80A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23F1E3-CF5F-6C49-5D89-D786ADB5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8EBFCC-E44E-D608-AEBB-1FA05D01D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EC2B0-A661-47B5-838D-9D6E7FACBE97}" type="datetime1">
              <a:rPr lang="en-US" smtClean="0"/>
              <a:t>6/20/2025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6144D2-6155-BC8C-61BC-9C439D4B6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C21D65-C085-8B62-6674-849A8606D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5C8EDA-0004-47AF-ADF3-841E3AAE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95105"/>
            <a:ext cx="9143895" cy="1810053"/>
            <a:chOff x="0" y="6412499"/>
            <a:chExt cx="20104245" cy="2979884"/>
          </a:xfrm>
        </p:grpSpPr>
        <p:sp>
          <p:nvSpPr>
            <p:cNvPr id="6" name="object 6"/>
            <p:cNvSpPr/>
            <p:nvPr/>
          </p:nvSpPr>
          <p:spPr>
            <a:xfrm>
              <a:off x="6031343" y="6412499"/>
              <a:ext cx="14072902" cy="2969427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6412499"/>
              <a:ext cx="11475984" cy="29798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6413" y="1664819"/>
            <a:ext cx="7488818" cy="1555966"/>
          </a:xfrm>
          <a:prstGeom prst="rect">
            <a:avLst/>
          </a:prstGeom>
        </p:spPr>
        <p:txBody>
          <a:bodyPr vert="horz" wrap="square" lIns="0" tIns="5488" rIns="0" bIns="0" rtlCol="0" anchor="ctr">
            <a:spAutoFit/>
          </a:bodyPr>
          <a:lstStyle/>
          <a:p>
            <a:pPr marL="8665" marR="2311" algn="ctr">
              <a:lnSpc>
                <a:spcPct val="100499"/>
              </a:lnSpc>
              <a:spcBef>
                <a:spcPts val="43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>ВЫПУСКНАЯ КВАЛИФИКАЦИОННАЯ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РАБОТА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> БАКАЛАВРА</a:t>
            </a:r>
            <a:r>
              <a:rPr lang="ru-RU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/>
            </a:r>
            <a:br>
              <a:rPr lang="ru-RU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</a:br>
            <a:r>
              <a:rPr lang="ru-RU" sz="1637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>по направлению 01.03.02 – Прикладная математика и информатика</a:t>
            </a:r>
            <a:r>
              <a:rPr lang="ru-RU" sz="1637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/>
            </a:r>
            <a:br>
              <a:rPr lang="ru-RU" sz="1637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</a:br>
            <a:r>
              <a:rPr lang="ru-RU" sz="1637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/>
            </a:r>
            <a:br>
              <a:rPr lang="ru-RU" sz="1637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>Разработка функционала сайта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>для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 Black"/>
              </a:rPr>
              <a:t>механико-математического факультета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34E5F425-ACDF-4201-8872-9794D7CF2479}"/>
              </a:ext>
            </a:extLst>
          </p:cNvPr>
          <p:cNvSpPr txBox="1">
            <a:spLocks/>
          </p:cNvSpPr>
          <p:nvPr/>
        </p:nvSpPr>
        <p:spPr>
          <a:xfrm>
            <a:off x="5438899" y="4287125"/>
            <a:ext cx="3704995" cy="88239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5777" marR="2311">
              <a:spcBef>
                <a:spcPts val="48"/>
              </a:spcBef>
            </a:pPr>
            <a:r>
              <a:rPr lang="ru-RU" sz="1797" dirty="0">
                <a:solidFill>
                  <a:srgbClr val="E0E0E0"/>
                </a:solidFill>
              </a:rPr>
              <a:t>Мнацаканян Гарик Хоренович</a:t>
            </a:r>
          </a:p>
          <a:p>
            <a:pPr marL="5777" marR="2311">
              <a:spcBef>
                <a:spcPts val="48"/>
              </a:spcBef>
            </a:pPr>
            <a:endParaRPr lang="ru-RU" sz="1797" dirty="0">
              <a:solidFill>
                <a:srgbClr val="E0E0E0"/>
              </a:solidFill>
            </a:endParaRPr>
          </a:p>
          <a:p>
            <a:pPr marL="5777" marR="2311">
              <a:spcBef>
                <a:spcPts val="48"/>
              </a:spcBef>
            </a:pPr>
            <a:r>
              <a:rPr lang="ru-RU" sz="1050" b="0" dirty="0" smtClean="0">
                <a:solidFill>
                  <a:srgbClr val="E0E0E0"/>
                </a:solidFill>
              </a:rPr>
              <a:t>Н</a:t>
            </a:r>
            <a:r>
              <a:rPr lang="ru-RU" sz="1050" b="0" dirty="0" smtClean="0">
                <a:solidFill>
                  <a:srgbClr val="E0E0E0"/>
                </a:solidFill>
              </a:rPr>
              <a:t>аучный руководитель </a:t>
            </a:r>
          </a:p>
          <a:p>
            <a:pPr marL="5777" marR="2311">
              <a:spcBef>
                <a:spcPts val="48"/>
              </a:spcBef>
            </a:pPr>
            <a:r>
              <a:rPr lang="ru-RU" sz="1050" b="0" dirty="0" smtClean="0">
                <a:solidFill>
                  <a:srgbClr val="E0E0E0"/>
                </a:solidFill>
              </a:rPr>
              <a:t>доцент </a:t>
            </a:r>
            <a:r>
              <a:rPr lang="ru-RU" sz="1050" b="0" dirty="0">
                <a:solidFill>
                  <a:srgbClr val="E0E0E0"/>
                </a:solidFill>
              </a:rPr>
              <a:t>к.ф.-м.н. Пустовалова Ольга Геннадиевна</a:t>
            </a:r>
          </a:p>
        </p:txBody>
      </p:sp>
    </p:spTree>
    <p:extLst>
      <p:ext uri="{BB962C8B-B14F-4D97-AF65-F5344CB8AC3E}">
        <p14:creationId xmlns:p14="http://schemas.microsoft.com/office/powerpoint/2010/main" val="21987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2890E7C-7787-A20C-0BAC-CEE217A33A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r>
              <a:rPr lang="en-US" dirty="0" smtClean="0"/>
              <a:t>/16</a:t>
            </a:r>
            <a:endParaRPr lang="ru-RU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xmlns="" id="{81B0F0F1-A504-F167-22A2-9FCEDE78DFD1}"/>
              </a:ext>
            </a:extLst>
          </p:cNvPr>
          <p:cNvSpPr txBox="1"/>
          <p:nvPr/>
        </p:nvSpPr>
        <p:spPr>
          <a:xfrm>
            <a:off x="535354" y="246294"/>
            <a:ext cx="5206685" cy="47201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Фильтрация расписания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244E8EE9-496F-E171-B1FB-D4E6E5AF0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7" y="1395981"/>
            <a:ext cx="8341345" cy="449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def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index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Schedule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all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/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where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course_number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:course_number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])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:course_number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where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education_form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:education_form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])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:education_form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where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semester_type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:semester_type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])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:semester_type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where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schedule_type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:schedule_type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])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:schedule_type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/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:academic_year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start_year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,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end_year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params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[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:academic_year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].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split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50A14E"/>
                </a:solidFill>
                <a:effectLst/>
                <a:latin typeface="JetBrains Mono"/>
              </a:rPr>
              <a:t>"-"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)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  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where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start_year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start_year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,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end_year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end_year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)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start_year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&amp;&amp;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end_year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present?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end</a:t>
            </a:r>
            <a:b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</a:b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/>
            </a:r>
            <a:b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</a:b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order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start_year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:desc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,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end_year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:desc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,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created_at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18401"/>
                </a:solidFill>
                <a:effectLst/>
                <a:latin typeface="JetBrains Mono"/>
              </a:rPr>
              <a:t>:desc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)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/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E4564A"/>
                </a:solidFill>
                <a:effectLst/>
                <a:latin typeface="JetBrains Mono"/>
              </a:rPr>
              <a:t>@pagy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,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E4564A"/>
                </a:solidFill>
                <a:effectLst/>
                <a:latin typeface="JetBrains Mono"/>
              </a:rPr>
              <a:t>@schedules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=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pagy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(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schedules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,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184BC"/>
                </a:solidFill>
                <a:effectLst/>
                <a:latin typeface="JetBrains Mono"/>
              </a:rPr>
              <a:t>items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: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986801"/>
                </a:solidFill>
                <a:effectLst/>
                <a:latin typeface="JetBrains Mono"/>
              </a:rPr>
              <a:t>10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)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/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respond_to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do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|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format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|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JetBrains Mono"/>
              </a:rPr>
              <a:t>   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format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html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  format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JetBrains Mono"/>
              </a:rPr>
              <a:t>.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turbo_stream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if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turbo_frame_request?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52B39"/>
                </a:solidFill>
                <a:effectLst/>
                <a:latin typeface="JetBrains Mono"/>
              </a:rPr>
              <a:t>  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end</a:t>
            </a:r>
            <a:b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</a:b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A626A4"/>
                </a:solidFill>
                <a:effectLst/>
                <a:latin typeface="JetBrains Mono"/>
              </a:rPr>
              <a:t>end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7E70E6-F0CE-CDC8-56E9-7C809981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0D4700A3-715F-D7D3-A5AC-5F26046F38FA}"/>
              </a:ext>
            </a:extLst>
          </p:cNvPr>
          <p:cNvSpPr txBox="1"/>
          <p:nvPr/>
        </p:nvSpPr>
        <p:spPr>
          <a:xfrm>
            <a:off x="535354" y="246294"/>
            <a:ext cx="4379165" cy="47201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Страница</a:t>
            </a:r>
            <a:r>
              <a:rPr lang="en-US" sz="32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кафедры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E1B2FC5-FC32-6CC3-44E8-5A6D6A9D60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E14AA2-F574-F0EE-DBAA-662BE3137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911" b="18878"/>
          <a:stretch/>
        </p:blipFill>
        <p:spPr>
          <a:xfrm>
            <a:off x="535355" y="1225039"/>
            <a:ext cx="7562587" cy="496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2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964D61-BA48-2C01-8874-602CB04A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BE2282C5-903E-3C4F-D094-8BAAB47A380E}"/>
              </a:ext>
            </a:extLst>
          </p:cNvPr>
          <p:cNvSpPr txBox="1"/>
          <p:nvPr/>
        </p:nvSpPr>
        <p:spPr>
          <a:xfrm>
            <a:off x="535354" y="246294"/>
            <a:ext cx="6352334" cy="5029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Страница</a:t>
            </a:r>
            <a:r>
              <a:rPr lang="en-US" sz="32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сотрудников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D6C1801-109B-EB23-EFCB-D483835D39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F7DCEF-856B-BC8E-E655-18686186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4" y="1369157"/>
            <a:ext cx="8212387" cy="424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4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439C3D-D54B-DC16-88C5-070B4635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0F3A0225-0419-0DDB-969C-60EF0DF10238}"/>
              </a:ext>
            </a:extLst>
          </p:cNvPr>
          <p:cNvSpPr txBox="1"/>
          <p:nvPr/>
        </p:nvSpPr>
        <p:spPr>
          <a:xfrm>
            <a:off x="535354" y="246294"/>
            <a:ext cx="6554215" cy="5029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Панель администратора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09BF6F2-7B32-89D3-E35A-DA00581938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2CC832-4BB5-38BF-C84E-3A5279BE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11"/>
          <a:stretch/>
        </p:blipFill>
        <p:spPr>
          <a:xfrm>
            <a:off x="535354" y="858389"/>
            <a:ext cx="7362127" cy="544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5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6EB702-0497-EAE0-C71D-ECE247079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61F0D3BE-9D9C-F382-A8A7-DE9FE8F301E5}"/>
              </a:ext>
            </a:extLst>
          </p:cNvPr>
          <p:cNvSpPr txBox="1"/>
          <p:nvPr/>
        </p:nvSpPr>
        <p:spPr>
          <a:xfrm>
            <a:off x="535354" y="246294"/>
            <a:ext cx="6518589" cy="5029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Панель администратора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8952CCB-F7E3-09CB-3BAE-BE5BAAB9C2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EC276C-AEB7-EE2F-8161-E6B95D40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5" y="1510303"/>
            <a:ext cx="8160774" cy="373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2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0998F06A-6D39-E690-1017-532C2D715E50}"/>
              </a:ext>
            </a:extLst>
          </p:cNvPr>
          <p:cNvSpPr txBox="1"/>
          <p:nvPr/>
        </p:nvSpPr>
        <p:spPr>
          <a:xfrm>
            <a:off x="567872" y="246366"/>
            <a:ext cx="6664201" cy="5029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Основные результаты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r>
              <a:rPr lang="en-US" dirty="0" smtClean="0"/>
              <a:t>/16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859" y="1135159"/>
            <a:ext cx="8531203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Разработан сайт для механико-математического факультета - </a:t>
            </a:r>
            <a:r>
              <a:rPr lang="en-US" sz="1600" b="1" dirty="0" smtClean="0"/>
              <a:t>https</a:t>
            </a:r>
            <a:r>
              <a:rPr lang="en-US" sz="1600" b="1" dirty="0"/>
              <a:t>://diplommehmat.ru/</a:t>
            </a:r>
            <a:endParaRPr lang="ru-RU" sz="1600" b="1" dirty="0"/>
          </a:p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</a:rPr>
              <a:t>Реализованы сущност</a:t>
            </a:r>
            <a:r>
              <a:rPr lang="ru-RU" sz="1600" dirty="0"/>
              <a:t>и</a:t>
            </a:r>
            <a:r>
              <a:rPr lang="ru-RU" sz="1600" dirty="0">
                <a:effectLst/>
              </a:rPr>
              <a:t>: новости, объявления, события, пользователи, сотрудники, кафедры и расписания.</a:t>
            </a:r>
            <a:endParaRPr lang="ru-RU" sz="1600" dirty="0"/>
          </a:p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</a:rPr>
              <a:t>Внедрена ролевая модель с тремя уровнями доступа: обычный пользователь, модератор и администратор.</a:t>
            </a:r>
            <a:endParaRPr lang="ru-RU" sz="1600" dirty="0"/>
          </a:p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</a:rPr>
              <a:t>Разработан интерфейс с использованием </a:t>
            </a:r>
            <a:r>
              <a:rPr lang="ru-RU" sz="1600" dirty="0" err="1">
                <a:effectLst/>
              </a:rPr>
              <a:t>Tailwind</a:t>
            </a:r>
            <a:r>
              <a:rPr lang="ru-RU" sz="1600" dirty="0">
                <a:effectLst/>
              </a:rPr>
              <a:t> CSS, поддерживающий единый стиль и адаптивность.</a:t>
            </a:r>
          </a:p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</a:rPr>
              <a:t>Реализована динамическая фильтрация расписаний и поиск по сотрудникам с заданными критериями.</a:t>
            </a:r>
            <a:endParaRPr lang="ru-RU" sz="1600" dirty="0"/>
          </a:p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</a:rPr>
              <a:t>Обеспечена безопасность через механизмы аутентификации и авторизации</a:t>
            </a:r>
            <a:r>
              <a:rPr lang="en-US" sz="1600" dirty="0"/>
              <a:t>.</a:t>
            </a:r>
            <a:endParaRPr lang="ru-RU" sz="1600" dirty="0"/>
          </a:p>
          <a:p>
            <a:pPr marL="207962" indent="-207962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</a:rPr>
              <a:t>Создана адаптивная панель администратора для полного управления контентом и пользователями.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18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>
            <a:extLst>
              <a:ext uri="{FF2B5EF4-FFF2-40B4-BE49-F238E27FC236}">
                <a16:creationId xmlns:a16="http://schemas.microsoft.com/office/drawing/2014/main" xmlns="" id="{4FBEE4BB-17D5-4262-83BF-4DC21B075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61737"/>
            <a:ext cx="9144000" cy="472016"/>
          </a:xfrm>
          <a:prstGeom prst="rect">
            <a:avLst/>
          </a:prstGeom>
        </p:spPr>
        <p:txBody>
          <a:bodyPr vert="horz" wrap="square" lIns="0" tIns="5488" rIns="0" bIns="0" rtlCol="0" anchor="ctr">
            <a:spAutoFit/>
          </a:bodyPr>
          <a:lstStyle/>
          <a:p>
            <a:pPr marL="5777" marR="2311" algn="ctr">
              <a:lnSpc>
                <a:spcPct val="100899"/>
              </a:lnSpc>
              <a:spcBef>
                <a:spcPts val="43"/>
              </a:spcBef>
            </a:pPr>
            <a:r>
              <a:rPr lang="ru-RU" sz="3200" dirty="0">
                <a:solidFill>
                  <a:srgbClr val="013E99"/>
                </a:solidFill>
                <a:ea typeface="+mn-ea"/>
              </a:rPr>
              <a:t>СПАСИБО 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14" y="3949117"/>
            <a:ext cx="2607140" cy="26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6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>
            <a:extLst>
              <a:ext uri="{FF2B5EF4-FFF2-40B4-BE49-F238E27FC236}">
                <a16:creationId xmlns:a16="http://schemas.microsoft.com/office/drawing/2014/main" xmlns="" id="{FA604292-6ADC-3177-10B6-CBFC07D3CE59}"/>
              </a:ext>
            </a:extLst>
          </p:cNvPr>
          <p:cNvSpPr txBox="1"/>
          <p:nvPr/>
        </p:nvSpPr>
        <p:spPr>
          <a:xfrm>
            <a:off x="492262" y="312201"/>
            <a:ext cx="4379165" cy="1249024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1D4992"/>
                </a:solidFill>
                <a:latin typeface="Arial"/>
                <a:cs typeface="Arial"/>
              </a:rPr>
              <a:t>Постановка задачи</a:t>
            </a:r>
          </a:p>
          <a:p>
            <a:pPr marL="5777" marR="2311" algn="ctr">
              <a:lnSpc>
                <a:spcPct val="100899"/>
              </a:lnSpc>
              <a:spcBef>
                <a:spcPts val="43"/>
              </a:spcBef>
            </a:pPr>
            <a:endParaRPr lang="ru-RU" sz="2400" b="1" dirty="0">
              <a:solidFill>
                <a:srgbClr val="013E99"/>
              </a:solidFill>
              <a:latin typeface="Arial"/>
              <a:cs typeface="Arial"/>
            </a:endParaRPr>
          </a:p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24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BF075F-A619-659C-5375-87C4A2EDCB06}"/>
              </a:ext>
            </a:extLst>
          </p:cNvPr>
          <p:cNvSpPr txBox="1"/>
          <p:nvPr/>
        </p:nvSpPr>
        <p:spPr>
          <a:xfrm>
            <a:off x="804224" y="1015693"/>
            <a:ext cx="1845617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708F967-2F86-1F4C-8E62-D9C2DE2E7BEE}"/>
              </a:ext>
            </a:extLst>
          </p:cNvPr>
          <p:cNvSpPr/>
          <p:nvPr/>
        </p:nvSpPr>
        <p:spPr>
          <a:xfrm>
            <a:off x="492262" y="1173814"/>
            <a:ext cx="285941" cy="65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9DB5EED-54D1-75C0-BBF5-6FA92264881E}"/>
              </a:ext>
            </a:extLst>
          </p:cNvPr>
          <p:cNvSpPr txBox="1"/>
          <p:nvPr/>
        </p:nvSpPr>
        <p:spPr>
          <a:xfrm>
            <a:off x="1457500" y="1015693"/>
            <a:ext cx="6381547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функционального сайта для механико-математического факультета с использованием современных веб-технологий.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7105252-2E07-CD84-4AE6-B24FBA49FCE2}"/>
              </a:ext>
            </a:extLst>
          </p:cNvPr>
          <p:cNvSpPr/>
          <p:nvPr/>
        </p:nvSpPr>
        <p:spPr>
          <a:xfrm>
            <a:off x="492262" y="1906807"/>
            <a:ext cx="285941" cy="65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DB70D3-184B-7CB6-43B3-B23D9085E125}"/>
              </a:ext>
            </a:extLst>
          </p:cNvPr>
          <p:cNvSpPr txBox="1"/>
          <p:nvPr/>
        </p:nvSpPr>
        <p:spPr>
          <a:xfrm>
            <a:off x="778203" y="1791997"/>
            <a:ext cx="1757831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0095027-65A4-F1FC-AF31-A241F0774283}"/>
              </a:ext>
            </a:extLst>
          </p:cNvPr>
          <p:cNvSpPr txBox="1"/>
          <p:nvPr/>
        </p:nvSpPr>
        <p:spPr>
          <a:xfrm>
            <a:off x="1313664" y="2061602"/>
            <a:ext cx="7475324" cy="389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Анализ сайта факультета</a:t>
            </a:r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5" dirty="0" err="1">
                <a:latin typeface="Arial" panose="020B0604020202020204" pitchFamily="34" charset="0"/>
                <a:cs typeface="Arial" panose="020B0604020202020204" pitchFamily="34" charset="0"/>
              </a:rPr>
              <a:t>ИММиКН</a:t>
            </a: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архитектуры нового сайта на основе </a:t>
            </a:r>
            <a:r>
              <a:rPr lang="ru-RU" sz="1455" dirty="0" err="1">
                <a:latin typeface="Arial" panose="020B0604020202020204" pitchFamily="34" charset="0"/>
                <a:cs typeface="Arial" panose="020B0604020202020204" pitchFamily="34" charset="0"/>
              </a:rPr>
              <a:t>фреймворка</a:t>
            </a: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5" dirty="0" err="1">
                <a:latin typeface="Arial" panose="020B0604020202020204" pitchFamily="34" charset="0"/>
                <a:cs typeface="Arial" panose="020B0604020202020204" pitchFamily="34" charset="0"/>
              </a:rPr>
              <a:t>Ruby</a:t>
            </a: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5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5" dirty="0" err="1">
                <a:latin typeface="Arial" panose="020B0604020202020204" pitchFamily="34" charset="0"/>
                <a:cs typeface="Arial" panose="020B0604020202020204" pitchFamily="34" charset="0"/>
              </a:rPr>
              <a:t>Rails</a:t>
            </a: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базовых CRUD-операций для основных сущностей: новости, кафедры, сотрудники, события, объявления, расписания и пользователи.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панели администратора для взаимодействия с сайтом.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механизма динамической фильтрации расписаний по заданным критериям.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сайта через внедрение аутентификации, авторизации и ролевой модели.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2" indent="-207962">
              <a:buFont typeface="Arial" panose="020B0604020202020204" pitchFamily="34" charset="0"/>
              <a:buChar char="•"/>
            </a:pP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современного пользовательского дизайна и интерфейса с использованием </a:t>
            </a:r>
            <a:r>
              <a:rPr lang="ru-RU" sz="1455" dirty="0" err="1">
                <a:latin typeface="Arial" panose="020B0604020202020204" pitchFamily="34" charset="0"/>
                <a:cs typeface="Arial" panose="020B0604020202020204" pitchFamily="34" charset="0"/>
              </a:rPr>
              <a:t>Tailwind</a:t>
            </a:r>
            <a:r>
              <a:rPr lang="ru-RU" sz="1455" dirty="0">
                <a:latin typeface="Arial" panose="020B0604020202020204" pitchFamily="34" charset="0"/>
                <a:cs typeface="Arial" panose="020B0604020202020204" pitchFamily="34" charset="0"/>
              </a:rPr>
              <a:t> CSS.</a:t>
            </a:r>
            <a:endParaRPr lang="en-US" sz="14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r>
              <a:rPr lang="en-US" dirty="0" smtClean="0"/>
              <a:t>/16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object 14">
            <a:extLst>
              <a:ext uri="{FF2B5EF4-FFF2-40B4-BE49-F238E27FC236}">
                <a16:creationId xmlns:a16="http://schemas.microsoft.com/office/drawing/2014/main" xmlns="" id="{EB8B92C3-16FE-F283-6E52-81D6BD89B683}"/>
              </a:ext>
            </a:extLst>
          </p:cNvPr>
          <p:cNvSpPr txBox="1"/>
          <p:nvPr/>
        </p:nvSpPr>
        <p:spPr>
          <a:xfrm>
            <a:off x="513097" y="283675"/>
            <a:ext cx="4379165" cy="47201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1D4992"/>
                </a:solidFill>
                <a:latin typeface="Arial"/>
                <a:cs typeface="Arial"/>
              </a:rPr>
              <a:t>Функционал </a:t>
            </a:r>
            <a:r>
              <a:rPr lang="ru-RU" sz="3200" b="1" dirty="0" smtClean="0">
                <a:solidFill>
                  <a:srgbClr val="1D4992"/>
                </a:solidFill>
                <a:latin typeface="Arial"/>
                <a:cs typeface="Arial"/>
              </a:rPr>
              <a:t>проекта</a:t>
            </a:r>
            <a:endParaRPr lang="ru-RU" sz="3200" b="1" dirty="0">
              <a:solidFill>
                <a:srgbClr val="1D4992"/>
              </a:solidFill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7272616" y="6377942"/>
            <a:ext cx="1577396" cy="223963"/>
          </a:xfrm>
        </p:spPr>
        <p:txBody>
          <a:bodyPr/>
          <a:lstStyle/>
          <a:p>
            <a:fld id="{B6F15528-21DE-4FAA-801E-634DDDAF4B2B}" type="slidenum">
              <a:rPr lang="ru-RU" sz="1455" smtClean="0"/>
              <a:t>3</a:t>
            </a:fld>
            <a:r>
              <a:rPr lang="en-US" sz="1455" dirty="0" smtClean="0"/>
              <a:t>/16</a:t>
            </a:r>
            <a:endParaRPr lang="ru-RU" sz="145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011" y="866148"/>
            <a:ext cx="7622108" cy="4655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Авторизация и аутентификация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Ролевая модель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Работа с новостями, событиями, объявлениями, сотрудниками, кафедрами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Динамический поиск и фильтрация расписаний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Поиск и фильтрация по сотрудникам 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Панель администратора с полным доступом ко всем функциям сайта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r>
              <a:rPr lang="ru-RU" sz="1455" dirty="0"/>
              <a:t>Форматирование текста и добавление изображений в новостях</a:t>
            </a:r>
          </a:p>
          <a:p>
            <a:pPr marL="207962" indent="-207962">
              <a:lnSpc>
                <a:spcPct val="260000"/>
              </a:lnSpc>
              <a:buFont typeface="Wingdings" panose="05000000000000000000" pitchFamily="2" charset="2"/>
              <a:buChar char="q"/>
            </a:pPr>
            <a:endParaRPr lang="ru-RU" sz="1455" dirty="0"/>
          </a:p>
        </p:txBody>
      </p:sp>
    </p:spTree>
    <p:extLst>
      <p:ext uri="{BB962C8B-B14F-4D97-AF65-F5344CB8AC3E}">
        <p14:creationId xmlns:p14="http://schemas.microsoft.com/office/powerpoint/2010/main" val="18901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D3FB4C5-BA8D-F24C-E580-DF5E42ADCD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r>
              <a:rPr lang="en-US" dirty="0" smtClean="0"/>
              <a:t>/16</a:t>
            </a:r>
            <a:endParaRPr lang="ru-RU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xmlns="" id="{2AF7964D-CC68-B685-85D9-11EB14466DA2}"/>
              </a:ext>
            </a:extLst>
          </p:cNvPr>
          <p:cNvSpPr txBox="1"/>
          <p:nvPr/>
        </p:nvSpPr>
        <p:spPr>
          <a:xfrm>
            <a:off x="542263" y="255032"/>
            <a:ext cx="7221566" cy="506519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 marR="3811">
              <a:lnSpc>
                <a:spcPct val="100899"/>
              </a:lnSpc>
              <a:spcBef>
                <a:spcPts val="71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Инструменты</a:t>
            </a:r>
          </a:p>
        </p:txBody>
      </p:sp>
      <p:sp>
        <p:nvSpPr>
          <p:cNvPr id="27" name="Прямоугольная выноска 20">
            <a:extLst>
              <a:ext uri="{FF2B5EF4-FFF2-40B4-BE49-F238E27FC236}">
                <a16:creationId xmlns:a16="http://schemas.microsoft.com/office/drawing/2014/main" xmlns="" id="{1A1E8636-2B74-42E7-8F92-827E910FEA42}"/>
              </a:ext>
            </a:extLst>
          </p:cNvPr>
          <p:cNvSpPr/>
          <p:nvPr/>
        </p:nvSpPr>
        <p:spPr>
          <a:xfrm rot="5400000" flipV="1">
            <a:off x="1497642" y="1917165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pic>
        <p:nvPicPr>
          <p:cNvPr id="30" name="Рисунок 29" descr="Изображение выглядит как Графика, Шрифт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74F5E9E-C99F-5608-AE34-30E88BCFEA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" y="1369794"/>
            <a:ext cx="999619" cy="10008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EE98FD-B3DD-A5A6-9329-82C570A0D760}"/>
              </a:ext>
            </a:extLst>
          </p:cNvPr>
          <p:cNvSpPr txBox="1"/>
          <p:nvPr/>
        </p:nvSpPr>
        <p:spPr>
          <a:xfrm>
            <a:off x="2002776" y="1782490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Ruby on Rails 7.2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95D4928-D86B-2199-1639-661D226B9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1" y="2441084"/>
            <a:ext cx="768285" cy="796683"/>
          </a:xfrm>
          <a:prstGeom prst="rect">
            <a:avLst/>
          </a:prstGeom>
        </p:spPr>
      </p:pic>
      <p:sp>
        <p:nvSpPr>
          <p:cNvPr id="34" name="Прямоугольная выноска 20">
            <a:extLst>
              <a:ext uri="{FF2B5EF4-FFF2-40B4-BE49-F238E27FC236}">
                <a16:creationId xmlns:a16="http://schemas.microsoft.com/office/drawing/2014/main" xmlns="" id="{2E9EA346-C01F-74E5-E165-381E196EB60F}"/>
              </a:ext>
            </a:extLst>
          </p:cNvPr>
          <p:cNvSpPr/>
          <p:nvPr/>
        </p:nvSpPr>
        <p:spPr>
          <a:xfrm rot="5400000" flipV="1">
            <a:off x="1497642" y="2777043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22EAC23-2AF4-A8AD-4881-BDA77BE16DBE}"/>
              </a:ext>
            </a:extLst>
          </p:cNvPr>
          <p:cNvSpPr txBox="1"/>
          <p:nvPr/>
        </p:nvSpPr>
        <p:spPr>
          <a:xfrm>
            <a:off x="2002776" y="2642368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PostgreSQL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Графика, символ, зеле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537AF41-1FBF-89B3-F18E-3CBAE01AC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0" y="3426043"/>
            <a:ext cx="863878" cy="891070"/>
          </a:xfrm>
          <a:prstGeom prst="rect">
            <a:avLst/>
          </a:prstGeom>
        </p:spPr>
      </p:pic>
      <p:sp>
        <p:nvSpPr>
          <p:cNvPr id="38" name="Прямоугольная выноска 20">
            <a:extLst>
              <a:ext uri="{FF2B5EF4-FFF2-40B4-BE49-F238E27FC236}">
                <a16:creationId xmlns:a16="http://schemas.microsoft.com/office/drawing/2014/main" xmlns="" id="{9305D76C-1BF2-9AEC-C71B-A7F76F6037C7}"/>
              </a:ext>
            </a:extLst>
          </p:cNvPr>
          <p:cNvSpPr/>
          <p:nvPr/>
        </p:nvSpPr>
        <p:spPr>
          <a:xfrm rot="5400000" flipV="1">
            <a:off x="1497642" y="3782733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CA3F8A1-3E35-6392-3310-368F91DF93B9}"/>
              </a:ext>
            </a:extLst>
          </p:cNvPr>
          <p:cNvSpPr txBox="1"/>
          <p:nvPr/>
        </p:nvSpPr>
        <p:spPr>
          <a:xfrm>
            <a:off x="2002775" y="3648058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Nginx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B700F49-7245-6737-2C18-DD412FF34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0" y="4505391"/>
            <a:ext cx="776387" cy="774417"/>
          </a:xfrm>
          <a:prstGeom prst="rect">
            <a:avLst/>
          </a:prstGeom>
        </p:spPr>
      </p:pic>
      <p:sp>
        <p:nvSpPr>
          <p:cNvPr id="42" name="Прямоугольная выноска 20">
            <a:extLst>
              <a:ext uri="{FF2B5EF4-FFF2-40B4-BE49-F238E27FC236}">
                <a16:creationId xmlns:a16="http://schemas.microsoft.com/office/drawing/2014/main" xmlns="" id="{0F2A06DA-A3B9-3D3F-216F-935F8120A37D}"/>
              </a:ext>
            </a:extLst>
          </p:cNvPr>
          <p:cNvSpPr/>
          <p:nvPr/>
        </p:nvSpPr>
        <p:spPr>
          <a:xfrm rot="5400000" flipV="1">
            <a:off x="1497642" y="4788424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7ACAF9D-701F-921D-B088-A238D4A48885}"/>
              </a:ext>
            </a:extLst>
          </p:cNvPr>
          <p:cNvSpPr txBox="1"/>
          <p:nvPr/>
        </p:nvSpPr>
        <p:spPr>
          <a:xfrm>
            <a:off x="2002774" y="4653748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Tailwind CSS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ая выноска 20">
            <a:extLst>
              <a:ext uri="{FF2B5EF4-FFF2-40B4-BE49-F238E27FC236}">
                <a16:creationId xmlns:a16="http://schemas.microsoft.com/office/drawing/2014/main" xmlns="" id="{B79DE7FD-5F76-76AE-402F-3CC8EC86F86E}"/>
              </a:ext>
            </a:extLst>
          </p:cNvPr>
          <p:cNvSpPr/>
          <p:nvPr/>
        </p:nvSpPr>
        <p:spPr>
          <a:xfrm rot="5400000" flipV="1">
            <a:off x="5605298" y="1917165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B38016F-8AD5-C482-7671-08636734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24" y="1611903"/>
            <a:ext cx="750624" cy="7105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DB10E9C-57BB-D404-E1A6-0E6FBC5E3EF5}"/>
              </a:ext>
            </a:extLst>
          </p:cNvPr>
          <p:cNvSpPr txBox="1"/>
          <p:nvPr/>
        </p:nvSpPr>
        <p:spPr>
          <a:xfrm>
            <a:off x="6106103" y="1782490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Redis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 descr="Изображение выглядит как Графика, графическая вставка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7A52271-61F0-C400-BB48-50614B0E8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2370672"/>
            <a:ext cx="967950" cy="937505"/>
          </a:xfrm>
          <a:prstGeom prst="rect">
            <a:avLst/>
          </a:prstGeom>
        </p:spPr>
      </p:pic>
      <p:sp>
        <p:nvSpPr>
          <p:cNvPr id="51" name="Прямоугольная выноска 20">
            <a:extLst>
              <a:ext uri="{FF2B5EF4-FFF2-40B4-BE49-F238E27FC236}">
                <a16:creationId xmlns:a16="http://schemas.microsoft.com/office/drawing/2014/main" xmlns="" id="{5B89227D-A1F3-9060-925E-71EBECEFBE5C}"/>
              </a:ext>
            </a:extLst>
          </p:cNvPr>
          <p:cNvSpPr/>
          <p:nvPr/>
        </p:nvSpPr>
        <p:spPr>
          <a:xfrm rot="5400000" flipV="1">
            <a:off x="5605298" y="2905254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4E2FB26-637C-D7E6-3686-781DE9C64F6E}"/>
              </a:ext>
            </a:extLst>
          </p:cNvPr>
          <p:cNvSpPr txBox="1"/>
          <p:nvPr/>
        </p:nvSpPr>
        <p:spPr>
          <a:xfrm>
            <a:off x="6103103" y="2770579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Docker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Шрифт, желтый, символ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140B832-4652-78C8-F774-18A9DBDC9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3426044"/>
            <a:ext cx="939293" cy="937505"/>
          </a:xfrm>
          <a:prstGeom prst="rect">
            <a:avLst/>
          </a:prstGeom>
        </p:spPr>
      </p:pic>
      <p:sp>
        <p:nvSpPr>
          <p:cNvPr id="55" name="Прямоугольная выноска 20">
            <a:extLst>
              <a:ext uri="{FF2B5EF4-FFF2-40B4-BE49-F238E27FC236}">
                <a16:creationId xmlns:a16="http://schemas.microsoft.com/office/drawing/2014/main" xmlns="" id="{BC1F4EA8-8521-34C9-B80F-73C2D7DA0480}"/>
              </a:ext>
            </a:extLst>
          </p:cNvPr>
          <p:cNvSpPr/>
          <p:nvPr/>
        </p:nvSpPr>
        <p:spPr>
          <a:xfrm rot="5400000" flipV="1">
            <a:off x="5605298" y="3852765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9A9AC26-E499-1620-841E-64B83CF2DBB0}"/>
              </a:ext>
            </a:extLst>
          </p:cNvPr>
          <p:cNvSpPr txBox="1"/>
          <p:nvPr/>
        </p:nvSpPr>
        <p:spPr>
          <a:xfrm>
            <a:off x="6103103" y="3710129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4624D2EC-4313-5142-D0E8-FB3AAE02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4451206"/>
            <a:ext cx="878135" cy="774417"/>
          </a:xfrm>
          <a:prstGeom prst="rect">
            <a:avLst/>
          </a:prstGeom>
        </p:spPr>
      </p:pic>
      <p:sp>
        <p:nvSpPr>
          <p:cNvPr id="59" name="Прямоугольная выноска 20">
            <a:extLst>
              <a:ext uri="{FF2B5EF4-FFF2-40B4-BE49-F238E27FC236}">
                <a16:creationId xmlns:a16="http://schemas.microsoft.com/office/drawing/2014/main" xmlns="" id="{F7D907F1-A1C1-34F0-7489-F456E278F320}"/>
              </a:ext>
            </a:extLst>
          </p:cNvPr>
          <p:cNvSpPr/>
          <p:nvPr/>
        </p:nvSpPr>
        <p:spPr>
          <a:xfrm rot="5400000" flipV="1">
            <a:off x="5605298" y="4800276"/>
            <a:ext cx="625754" cy="99983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38" h="74319">
                <a:moveTo>
                  <a:pt x="2393938" y="2609"/>
                </a:moveTo>
                <a:lnTo>
                  <a:pt x="1237221" y="26"/>
                </a:lnTo>
                <a:lnTo>
                  <a:pt x="1143557" y="74319"/>
                </a:lnTo>
                <a:lnTo>
                  <a:pt x="1069833" y="0"/>
                </a:lnTo>
                <a:lnTo>
                  <a:pt x="0" y="1264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5EBEDF0-F85E-36C0-39A8-D45DAE6F82AE}"/>
              </a:ext>
            </a:extLst>
          </p:cNvPr>
          <p:cNvSpPr txBox="1"/>
          <p:nvPr/>
        </p:nvSpPr>
        <p:spPr>
          <a:xfrm>
            <a:off x="6068713" y="4652818"/>
            <a:ext cx="21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Ruby 3.4.2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980FD5-2AC2-ACD3-3607-EF9422D2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r>
              <a:rPr lang="en-US" dirty="0" smtClean="0"/>
              <a:t>/16</a:t>
            </a:r>
            <a:endParaRPr lang="ru-RU" dirty="0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xmlns="" id="{EB8B92C3-16FE-F283-6E52-81D6BD89B683}"/>
              </a:ext>
            </a:extLst>
          </p:cNvPr>
          <p:cNvSpPr txBox="1"/>
          <p:nvPr/>
        </p:nvSpPr>
        <p:spPr>
          <a:xfrm>
            <a:off x="508993" y="231234"/>
            <a:ext cx="6687454" cy="5029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1D4992"/>
                </a:solidFill>
                <a:latin typeface="Arial"/>
                <a:cs typeface="Arial"/>
              </a:rPr>
              <a:t>Архитектура приложения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xmlns="" id="{08FCFB2B-CE62-FE9F-CD98-E0A3AB353645}"/>
                  </a:ext>
                </a:extLst>
              </p14:cNvPr>
              <p14:cNvContentPartPr/>
              <p14:nvPr/>
            </p14:nvContentPartPr>
            <p14:xfrm>
              <a:off x="5864951" y="6229230"/>
              <a:ext cx="27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08FCFB2B-CE62-FE9F-CD98-E0A3AB3536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6935" y="6166590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924B53-75ED-F240-8C7D-E85852872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868" y="1048964"/>
            <a:ext cx="6202086" cy="53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FB8077-47F4-D2BF-A8DA-3A743186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r>
              <a:rPr lang="en-US" dirty="0" smtClean="0"/>
              <a:t>/16</a:t>
            </a:r>
            <a:endParaRPr lang="ru-RU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xmlns="" id="{EB8B92C3-16FE-F283-6E52-81D6BD89B683}"/>
              </a:ext>
            </a:extLst>
          </p:cNvPr>
          <p:cNvSpPr txBox="1"/>
          <p:nvPr/>
        </p:nvSpPr>
        <p:spPr>
          <a:xfrm>
            <a:off x="509871" y="229821"/>
            <a:ext cx="7149713" cy="47201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1D4992"/>
                </a:solidFill>
                <a:latin typeface="Arial"/>
                <a:cs typeface="Arial"/>
              </a:rPr>
              <a:t>Архитектура базы данных</a:t>
            </a:r>
          </a:p>
        </p:txBody>
      </p:sp>
      <p:pic>
        <p:nvPicPr>
          <p:cNvPr id="7" name="Рисунок 6" descr="Изображение выглядит как текст, снимок экрана, число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460D222-41FE-BF78-F6D3-ECC6F1554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16832" b="2361"/>
          <a:stretch>
            <a:fillRect/>
          </a:stretch>
        </p:blipFill>
        <p:spPr>
          <a:xfrm>
            <a:off x="830989" y="889407"/>
            <a:ext cx="6980221" cy="56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78595D-17FF-507C-6B36-9A86F4B3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FF7DBFA4-6BEF-E724-74E0-1C9003A91A84}"/>
              </a:ext>
            </a:extLst>
          </p:cNvPr>
          <p:cNvSpPr txBox="1"/>
          <p:nvPr/>
        </p:nvSpPr>
        <p:spPr>
          <a:xfrm>
            <a:off x="535354" y="246294"/>
            <a:ext cx="4379165" cy="47201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Главная страница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8D58043-8249-33CC-CDC8-3BF4195241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56E463-BF54-941C-17FB-F5A71B1E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5" y="1521299"/>
            <a:ext cx="8151447" cy="395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6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58E57F-15B5-E6A1-9D1E-88D689AC3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7E6F8013-BED7-4F97-1ABF-5EF590711965}"/>
              </a:ext>
            </a:extLst>
          </p:cNvPr>
          <p:cNvSpPr txBox="1"/>
          <p:nvPr/>
        </p:nvSpPr>
        <p:spPr>
          <a:xfrm>
            <a:off x="535354" y="246294"/>
            <a:ext cx="4379165" cy="47201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Страница новости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A4BAA14-D470-314A-07E1-66464C374D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C9C7AA-7190-1D8C-D2C3-7CA9E7065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40"/>
          <a:stretch/>
        </p:blipFill>
        <p:spPr>
          <a:xfrm>
            <a:off x="192684" y="959690"/>
            <a:ext cx="7605347" cy="542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C9C7AA-7190-1D8C-D2C3-7CA9E7065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84" t="10716"/>
          <a:stretch/>
        </p:blipFill>
        <p:spPr>
          <a:xfrm>
            <a:off x="6403456" y="1855872"/>
            <a:ext cx="2463569" cy="378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5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D08792-CA08-EB4D-DCA1-CAD96C25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E2A4A6DB-D9AC-1C74-6596-CD8EAB05480E}"/>
              </a:ext>
            </a:extLst>
          </p:cNvPr>
          <p:cNvSpPr txBox="1"/>
          <p:nvPr/>
        </p:nvSpPr>
        <p:spPr>
          <a:xfrm>
            <a:off x="535354" y="246294"/>
            <a:ext cx="5687316" cy="5029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7" marR="2311">
              <a:lnSpc>
                <a:spcPct val="100899"/>
              </a:lnSpc>
              <a:spcBef>
                <a:spcPts val="43"/>
              </a:spcBef>
            </a:pP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Страница</a:t>
            </a:r>
            <a:r>
              <a:rPr lang="en-US" sz="32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013E99"/>
                </a:solidFill>
                <a:latin typeface="Arial"/>
                <a:cs typeface="Arial"/>
              </a:rPr>
              <a:t>расписания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A2D8D78-016B-9A08-BA0D-6803C257B6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r>
              <a:rPr lang="en-US" dirty="0" smtClean="0"/>
              <a:t>/16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E9D3CD-1D0C-4887-36D2-529AF641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4" y="1343133"/>
            <a:ext cx="7979381" cy="477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CC398B4-4F50-4347-84B8-B719E8621B32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315</Words>
  <Application>Microsoft Office PowerPoint</Application>
  <PresentationFormat>Экран (4:3)</PresentationFormat>
  <Paragraphs>77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ВЫПУСКНАЯ КВАЛИФИКАЦИОННАЯ РАБОТА БАКАЛАВРА по направлению 01.03.02 – Прикладная математика и информатика  Разработка функционала сайта  для механико-математического факультета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БАКАЛАВРА по направлению 01.03.02 – Прикладная математика и информатика  Разработка функционала сайта для механико-математического факультета</dc:title>
  <dc:creator>Мнацаканян Гарик Хоренович</dc:creator>
  <cp:lastModifiedBy>Oleandr</cp:lastModifiedBy>
  <cp:revision>44</cp:revision>
  <dcterms:created xsi:type="dcterms:W3CDTF">2025-05-30T21:38:49Z</dcterms:created>
  <dcterms:modified xsi:type="dcterms:W3CDTF">2025-06-20T18:43:45Z</dcterms:modified>
</cp:coreProperties>
</file>