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Roboto Slab"/>
      <p:regular r:id="rId15"/>
    </p:embeddedFont>
    <p:embeddedFont>
      <p:font typeface="Roboto Slab"/>
      <p:regular r:id="rId16"/>
    </p:embeddedFont>
    <p:embeddedFont>
      <p:font typeface="Roboto"/>
      <p:regular r:id="rId17"/>
    </p:embeddedFont>
    <p:embeddedFont>
      <p:font typeface="Roboto"/>
      <p:regular r:id="rId18"/>
    </p:embeddedFont>
    <p:embeddedFont>
      <p:font typeface="Roboto"/>
      <p:regular r:id="rId19"/>
    </p:embeddedFont>
    <p:embeddedFont>
      <p:font typeface="Roboto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slideLayout" Target="../slideLayouts/slideLayout6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8307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Основные принципы гуманизма эпохи Возрождения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516647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174099"/>
            <a:ext cx="347663" cy="34766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56440" y="5149572"/>
            <a:ext cx="258127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15213F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Olga Pustovalova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07975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Идея человека как высшей ценности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Антропоцентризм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центре внимания - человек, его способности, стремления и место в мире. Взгляд на человека как на ценность, определяющую смысл жизни.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Рационализм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215408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Человек рассматривается как существо разумное, способное к познанию и самосовершенствованию. Ум и логика становятся важными инструментами познания мира.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9774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Человек как творец и активный участник истории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6424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5" name="Text 2"/>
          <p:cNvSpPr/>
          <p:nvPr/>
        </p:nvSpPr>
        <p:spPr>
          <a:xfrm>
            <a:off x="878860" y="35067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5421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Активная роль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032528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Человек - не просто пассивный наблюдатель, а активный участник исторического процесса, способный влиять на ход событий.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557486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9" name="Text 6"/>
          <p:cNvSpPr/>
          <p:nvPr/>
        </p:nvSpPr>
        <p:spPr>
          <a:xfrm>
            <a:off x="878860" y="561736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56527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Творческое начало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6143149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Человек наделен творческой силой, способной создавать новое, совершенствовать мир и реализовывать свой потенциал.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4359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Отказ от средневековой догматичности и схоластики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10094"/>
            <a:ext cx="3664744" cy="3475792"/>
          </a:xfrm>
          <a:prstGeom prst="roundRect">
            <a:avLst>
              <a:gd name="adj" fmla="val 979"/>
            </a:avLst>
          </a:prstGeom>
          <a:solidFill>
            <a:srgbClr val="E9ECF2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836908"/>
            <a:ext cx="30452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Критический взгляд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327327"/>
            <a:ext cx="3211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Гуманизм эпохи Возрождения критиковал догматичность и схоластику средневековья, стремился к основанным на разуме знаниям.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348" y="3610094"/>
            <a:ext cx="3664863" cy="3475792"/>
          </a:xfrm>
          <a:prstGeom prst="roundRect">
            <a:avLst>
              <a:gd name="adj" fmla="val 979"/>
            </a:avLst>
          </a:prstGeom>
          <a:solidFill>
            <a:srgbClr val="E9ECF2"/>
          </a:solidFill>
          <a:ln/>
        </p:spPr>
      </p:sp>
      <p:sp>
        <p:nvSpPr>
          <p:cNvPr id="8" name="Text 5"/>
          <p:cNvSpPr/>
          <p:nvPr/>
        </p:nvSpPr>
        <p:spPr>
          <a:xfrm>
            <a:off x="4912162" y="3836908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Рациональное познание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162" y="4681657"/>
            <a:ext cx="321123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Вместо слепого принятия авторитетов, гуманисты призывали к критическому осмыслению реальности и самостоятельному поиску истины.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5818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Интерес к античному культурному наследию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41590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2663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Возрождение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756785"/>
            <a:ext cx="363640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Гуманисты восхищались античным культурным наследием: философией, литературой, искусством, видели в нем источник вдохновения.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3684" y="341590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13684" y="42663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Изучение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4713684" y="4756785"/>
            <a:ext cx="363652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Они изучали классические тексты, переводили их, использовали античные образцы в своем творчестве.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79195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Культ образованности и интеллектуальной деятельности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535341" y="3645694"/>
            <a:ext cx="30480" cy="3404711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</p:sp>
      <p:sp>
        <p:nvSpPr>
          <p:cNvPr id="5" name="Shape 2"/>
          <p:cNvSpPr/>
          <p:nvPr/>
        </p:nvSpPr>
        <p:spPr>
          <a:xfrm>
            <a:off x="6760012" y="3885605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</p:sp>
      <p:sp>
        <p:nvSpPr>
          <p:cNvPr id="6" name="Shape 3"/>
          <p:cNvSpPr/>
          <p:nvPr/>
        </p:nvSpPr>
        <p:spPr>
          <a:xfrm>
            <a:off x="6280190" y="364569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7" name="Text 4"/>
          <p:cNvSpPr/>
          <p:nvPr/>
        </p:nvSpPr>
        <p:spPr>
          <a:xfrm>
            <a:off x="6365260" y="368819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669411" y="37235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Образование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9411" y="4213979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Учеба стала важной частью жизни гуманистов, они стремились получить всестороннее образование.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60012" y="5633323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</p:sp>
      <p:sp>
        <p:nvSpPr>
          <p:cNvPr id="11" name="Shape 8"/>
          <p:cNvSpPr/>
          <p:nvPr/>
        </p:nvSpPr>
        <p:spPr>
          <a:xfrm>
            <a:off x="6280190" y="539341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12" name="Text 9"/>
          <p:cNvSpPr/>
          <p:nvPr/>
        </p:nvSpPr>
        <p:spPr>
          <a:xfrm>
            <a:off x="6365260" y="543591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669411" y="5471279"/>
            <a:ext cx="37690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Интеллектуальная жизнь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669411" y="5961698"/>
            <a:ext cx="616719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Гуманисты вели активную интеллектуальную жизнь, участвовали в дискуссиях, писали книги, создавали научные труды.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37942"/>
            <a:ext cx="119045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Значимость светских ценностей и этики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4586883"/>
            <a:ext cx="6521410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7209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Светская жизнь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211372"/>
            <a:ext cx="60677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Гуманисты отдавали предпочтение светским ценностям, таким как красота, радость, гармония, удовольствие от жизни.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586883"/>
            <a:ext cx="6521410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42014" y="5720953"/>
            <a:ext cx="29188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Человеческая этика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542014" y="6211372"/>
            <a:ext cx="60677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Они разрабатывали собственные моральные принципы, основанные на разуме и человечности.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1018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Поощрение индивидуализма и свободного развития личности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424" y="3352205"/>
            <a:ext cx="3228022" cy="16698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420421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895261" y="35790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Свобода личности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895261" y="4069437"/>
            <a:ext cx="7714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Гуманисты считали, что каждый человек уникален и имеет право на свободное развитие своей индивидуальности.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725120" y="5035153"/>
            <a:ext cx="8054816" cy="15240"/>
          </a:xfrm>
          <a:prstGeom prst="roundRect">
            <a:avLst>
              <a:gd name="adj" fmla="val 223256"/>
            </a:avLst>
          </a:prstGeom>
          <a:solidFill>
            <a:srgbClr val="CFD2D8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94" y="5078730"/>
            <a:ext cx="6456164" cy="166985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571428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000"/>
              </a:lnSpc>
              <a:buNone/>
            </a:pPr>
            <a:r>
              <a:rPr lang="en-US" sz="25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7509272" y="53055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Самореализация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7509272" y="5795963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Они призывали людей к самостоятельному поиску своего пути в жизни и реализации своих талантов.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2026-04-24T10:13:31Z</dcterms:created>
  <dcterms:modified xsi:type="dcterms:W3CDTF">2026-04-24T10:13:31Z</dcterms:modified>
</cp:coreProperties>
</file>