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Inter"/>
      <p:regular r:id="rId17"/>
    </p:embeddedFont>
    <p:embeddedFont>
      <p:font typeface="Inter"/>
      <p:regular r:id="rId18"/>
    </p:embeddedFont>
    <p:embeddedFont>
      <p:font typeface="Inter"/>
      <p:regular r:id="rId19"/>
    </p:embeddedFont>
    <p:embeddedFont>
      <p:font typeface="Inter"/>
      <p:regular r:id="rId20"/>
    </p:embeddedFont>
    <p:embeddedFont>
      <p:font typeface="Inter"/>
      <p:regular r:id="rId21"/>
    </p:embeddedFont>
    <p:embeddedFont>
      <p:font typeface="Inter"/>
      <p:regular r:id="rId22"/>
    </p:embeddedFont>
    <p:embeddedFont>
      <p:font typeface="Inter"/>
      <p:regular r:id="rId23"/>
    </p:embeddedFont>
    <p:embeddedFont>
      <p:font typeface="Inter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8267" y="572810"/>
            <a:ext cx="5207794" cy="650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100"/>
              </a:lnSpc>
              <a:buNone/>
            </a:pPr>
            <a:r>
              <a:rPr lang="en-US" sz="41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Функции в Julia</a:t>
            </a:r>
            <a:endParaRPr lang="en-US" sz="4100" dirty="0"/>
          </a:p>
        </p:txBody>
      </p:sp>
      <p:sp>
        <p:nvSpPr>
          <p:cNvPr id="3" name="Text 1"/>
          <p:cNvSpPr/>
          <p:nvPr/>
        </p:nvSpPr>
        <p:spPr>
          <a:xfrm>
            <a:off x="1378267" y="1663065"/>
            <a:ext cx="2603897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Модульность</a:t>
            </a:r>
            <a:endParaRPr lang="en-US" sz="2050" dirty="0"/>
          </a:p>
        </p:txBody>
      </p:sp>
      <p:sp>
        <p:nvSpPr>
          <p:cNvPr id="4" name="Text 2"/>
          <p:cNvSpPr/>
          <p:nvPr/>
        </p:nvSpPr>
        <p:spPr>
          <a:xfrm>
            <a:off x="1378267" y="2164199"/>
            <a:ext cx="5682734" cy="921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Функции в Julia – один из основных инструментов для повторного использования кода. Они позволяют создавать модульный и эффективный код.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1613" y="3283744"/>
            <a:ext cx="3575923" cy="244661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576780" y="1663065"/>
            <a:ext cx="3512344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Повторное использование</a:t>
            </a:r>
            <a:endParaRPr lang="en-US" sz="2050" dirty="0"/>
          </a:p>
        </p:txBody>
      </p:sp>
      <p:sp>
        <p:nvSpPr>
          <p:cNvPr id="7" name="Text 4"/>
          <p:cNvSpPr/>
          <p:nvPr/>
        </p:nvSpPr>
        <p:spPr>
          <a:xfrm>
            <a:off x="7576780" y="2164199"/>
            <a:ext cx="5682734" cy="921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Функции позволяют создавать модульный и эффективный код, который легко читать и поддерживать.</a:t>
            </a:r>
            <a:endParaRPr lang="en-US" sz="160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400" y="3442335"/>
            <a:ext cx="5667494" cy="3124676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7148513" y="6962775"/>
            <a:ext cx="333256" cy="333256"/>
          </a:xfrm>
          <a:prstGeom prst="roundRect">
            <a:avLst>
              <a:gd name="adj" fmla="val 27435622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132" y="6970395"/>
            <a:ext cx="318016" cy="31801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6022658" y="7296031"/>
            <a:ext cx="2584847" cy="364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Olga Pustovalova</a:t>
            </a:r>
            <a:endParaRPr lang="en-US" sz="2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933093"/>
            <a:ext cx="7742396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Значения по Умолчанию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2198370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Аргументам позиционным и по ключу можно присваивать значения по умолчанию.</a:t>
            </a:r>
            <a:endParaRPr lang="en-US" sz="1900" dirty="0"/>
          </a:p>
        </p:txBody>
      </p:sp>
      <p:sp>
        <p:nvSpPr>
          <p:cNvPr id="4" name="Shape 2"/>
          <p:cNvSpPr/>
          <p:nvPr/>
        </p:nvSpPr>
        <p:spPr>
          <a:xfrm>
            <a:off x="864037" y="2871073"/>
            <a:ext cx="12902327" cy="2468880"/>
          </a:xfrm>
          <a:prstGeom prst="roundRect">
            <a:avLst>
              <a:gd name="adj" fmla="val 4200"/>
            </a:avLst>
          </a:prstGeom>
          <a:solidFill>
            <a:srgbClr val="F2F2F2"/>
          </a:solidFill>
          <a:ln/>
        </p:spPr>
      </p:sp>
      <p:sp>
        <p:nvSpPr>
          <p:cNvPr id="5" name="Shape 3"/>
          <p:cNvSpPr/>
          <p:nvPr/>
        </p:nvSpPr>
        <p:spPr>
          <a:xfrm>
            <a:off x="851773" y="2871073"/>
            <a:ext cx="12926854" cy="2468880"/>
          </a:xfrm>
          <a:prstGeom prst="roundRect">
            <a:avLst>
              <a:gd name="adj" fmla="val 1500"/>
            </a:avLst>
          </a:prstGeom>
          <a:solidFill>
            <a:srgbClr val="F2F2F2"/>
          </a:solidFill>
          <a:ln/>
        </p:spPr>
      </p:sp>
      <p:sp>
        <p:nvSpPr>
          <p:cNvPr id="6" name="Text 4"/>
          <p:cNvSpPr/>
          <p:nvPr/>
        </p:nvSpPr>
        <p:spPr>
          <a:xfrm>
            <a:off x="1160383" y="3117890"/>
            <a:ext cx="12309634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36209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f(x; factor=10) = factor * x</a:t>
            </a:r>
            <a:endParaRPr lang="en-US" sz="1900" dirty="0"/>
          </a:p>
          <a:p>
            <a:pPr algn="l" indent="0" marL="0">
              <a:lnSpc>
                <a:spcPts val="3100"/>
              </a:lnSpc>
              <a:buNone/>
            </a:pPr>
            <a:endParaRPr lang="en-US" sz="1900" dirty="0"/>
          </a:p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36209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f(15)</a:t>
            </a:r>
            <a:endParaRPr lang="en-US" sz="1900" dirty="0"/>
          </a:p>
          <a:p>
            <a:pPr algn="l" indent="0" marL="0">
              <a:lnSpc>
                <a:spcPts val="3100"/>
              </a:lnSpc>
              <a:buNone/>
            </a:pPr>
            <a:endParaRPr lang="en-US" sz="1900" dirty="0"/>
          </a:p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36209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150</a:t>
            </a:r>
            <a:endParaRPr lang="en-US" sz="1900" dirty="0"/>
          </a:p>
        </p:txBody>
      </p:sp>
      <p:sp>
        <p:nvSpPr>
          <p:cNvPr id="7" name="Shape 5"/>
          <p:cNvSpPr/>
          <p:nvPr/>
        </p:nvSpPr>
        <p:spPr>
          <a:xfrm>
            <a:off x="864037" y="5617607"/>
            <a:ext cx="12902327" cy="1678781"/>
          </a:xfrm>
          <a:prstGeom prst="roundRect">
            <a:avLst>
              <a:gd name="adj" fmla="val 6177"/>
            </a:avLst>
          </a:prstGeom>
          <a:solidFill>
            <a:srgbClr val="F2F2F2"/>
          </a:solidFill>
          <a:ln/>
        </p:spPr>
      </p:sp>
      <p:sp>
        <p:nvSpPr>
          <p:cNvPr id="8" name="Shape 6"/>
          <p:cNvSpPr/>
          <p:nvPr/>
        </p:nvSpPr>
        <p:spPr>
          <a:xfrm>
            <a:off x="851773" y="5617607"/>
            <a:ext cx="12926854" cy="1678781"/>
          </a:xfrm>
          <a:prstGeom prst="roundRect">
            <a:avLst>
              <a:gd name="adj" fmla="val 2206"/>
            </a:avLst>
          </a:prstGeom>
          <a:solidFill>
            <a:srgbClr val="F2F2F2"/>
          </a:solidFill>
          <a:ln/>
        </p:spPr>
      </p:sp>
      <p:sp>
        <p:nvSpPr>
          <p:cNvPr id="9" name="Text 7"/>
          <p:cNvSpPr/>
          <p:nvPr/>
        </p:nvSpPr>
        <p:spPr>
          <a:xfrm>
            <a:off x="1160383" y="5864423"/>
            <a:ext cx="12309634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(15; factor=2)</a:t>
            </a:r>
            <a:endParaRPr lang="en-US" sz="1900" dirty="0"/>
          </a:p>
          <a:p>
            <a:pPr algn="l" indent="0" marL="0">
              <a:lnSpc>
                <a:spcPts val="3100"/>
              </a:lnSpc>
              <a:buNone/>
            </a:pPr>
            <a:endParaRPr lang="en-US" sz="1900" dirty="0"/>
          </a:p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30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912977"/>
            <a:ext cx="6595348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Основной Синтаксис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3301603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Создание функции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864037" y="3965019"/>
            <a:ext cx="6150054" cy="2073831"/>
          </a:xfrm>
          <a:prstGeom prst="roundRect">
            <a:avLst>
              <a:gd name="adj" fmla="val 5000"/>
            </a:avLst>
          </a:prstGeom>
          <a:solidFill>
            <a:srgbClr val="F2F2F2"/>
          </a:solidFill>
          <a:ln/>
        </p:spPr>
      </p:sp>
      <p:sp>
        <p:nvSpPr>
          <p:cNvPr id="5" name="Shape 3"/>
          <p:cNvSpPr/>
          <p:nvPr/>
        </p:nvSpPr>
        <p:spPr>
          <a:xfrm>
            <a:off x="851773" y="3965019"/>
            <a:ext cx="6174581" cy="2073831"/>
          </a:xfrm>
          <a:prstGeom prst="roundRect">
            <a:avLst>
              <a:gd name="adj" fmla="val 1786"/>
            </a:avLst>
          </a:prstGeom>
          <a:solidFill>
            <a:srgbClr val="F2F2F2"/>
          </a:solidFill>
          <a:ln/>
        </p:spPr>
      </p:sp>
      <p:sp>
        <p:nvSpPr>
          <p:cNvPr id="6" name="Text 4"/>
          <p:cNvSpPr/>
          <p:nvPr/>
        </p:nvSpPr>
        <p:spPr>
          <a:xfrm>
            <a:off x="1160383" y="4211836"/>
            <a:ext cx="5557361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3A49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function f(x, y)</a:t>
            </a:r>
            <a:endParaRPr lang="en-US" sz="1900" dirty="0"/>
          </a:p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3A49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return sqrt(x^2 + y^2)</a:t>
            </a:r>
            <a:endParaRPr lang="en-US" sz="1900" dirty="0"/>
          </a:p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3A49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end</a:t>
            </a:r>
            <a:endParaRPr lang="en-US" sz="1900" dirty="0"/>
          </a:p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3A49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7623929" y="3301603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Возврат результата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7623929" y="3934182"/>
            <a:ext cx="61500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Команда return необязательна: функция возвращает результат последнего выражения.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935361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Краткий Синтаксис</a:t>
            </a:r>
            <a:endParaRPr lang="en-US" sz="4850" dirty="0"/>
          </a:p>
        </p:txBody>
      </p:sp>
      <p:sp>
        <p:nvSpPr>
          <p:cNvPr id="3" name="Shape 1"/>
          <p:cNvSpPr/>
          <p:nvPr/>
        </p:nvSpPr>
        <p:spPr>
          <a:xfrm>
            <a:off x="864037" y="3077170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15240">
            <a:solidFill>
              <a:srgbClr val="C0C1D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56548" y="3123367"/>
            <a:ext cx="370284" cy="462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900" dirty="0"/>
          </a:p>
        </p:txBody>
      </p:sp>
      <p:sp>
        <p:nvSpPr>
          <p:cNvPr id="5" name="Text 3"/>
          <p:cNvSpPr/>
          <p:nvPr/>
        </p:nvSpPr>
        <p:spPr>
          <a:xfrm>
            <a:off x="1666280" y="3161943"/>
            <a:ext cx="4061817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Однострочный синтаксис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1666280" y="3825359"/>
            <a:ext cx="5494615" cy="1283732"/>
          </a:xfrm>
          <a:prstGeom prst="roundRect">
            <a:avLst>
              <a:gd name="adj" fmla="val 8077"/>
            </a:avLst>
          </a:prstGeom>
          <a:solidFill>
            <a:srgbClr val="F2F2F2"/>
          </a:solidFill>
          <a:ln/>
        </p:spPr>
      </p:sp>
      <p:sp>
        <p:nvSpPr>
          <p:cNvPr id="7" name="Shape 5"/>
          <p:cNvSpPr/>
          <p:nvPr/>
        </p:nvSpPr>
        <p:spPr>
          <a:xfrm>
            <a:off x="1654016" y="3825359"/>
            <a:ext cx="5519142" cy="1283732"/>
          </a:xfrm>
          <a:prstGeom prst="roundRect">
            <a:avLst>
              <a:gd name="adj" fmla="val 2885"/>
            </a:avLst>
          </a:prstGeom>
          <a:solidFill>
            <a:srgbClr val="F2F2F2"/>
          </a:solidFill>
          <a:ln/>
        </p:spPr>
      </p:sp>
      <p:sp>
        <p:nvSpPr>
          <p:cNvPr id="8" name="Text 6"/>
          <p:cNvSpPr/>
          <p:nvPr/>
        </p:nvSpPr>
        <p:spPr>
          <a:xfrm>
            <a:off x="1962626" y="4072176"/>
            <a:ext cx="490192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f(x, y) = sqrt(x^2 + y^2)</a:t>
            </a:r>
            <a:endParaRPr lang="en-US" sz="1900" dirty="0"/>
          </a:p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</a:t>
            </a:r>
            <a:endParaRPr lang="en-US" sz="1900" dirty="0"/>
          </a:p>
        </p:txBody>
      </p:sp>
      <p:sp>
        <p:nvSpPr>
          <p:cNvPr id="9" name="Shape 7"/>
          <p:cNvSpPr/>
          <p:nvPr/>
        </p:nvSpPr>
        <p:spPr>
          <a:xfrm>
            <a:off x="7469505" y="3077170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15240">
            <a:solidFill>
              <a:srgbClr val="C0C1D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562017" y="3123367"/>
            <a:ext cx="370284" cy="462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900" dirty="0"/>
          </a:p>
        </p:txBody>
      </p:sp>
      <p:sp>
        <p:nvSpPr>
          <p:cNvPr id="11" name="Text 9"/>
          <p:cNvSpPr/>
          <p:nvPr/>
        </p:nvSpPr>
        <p:spPr>
          <a:xfrm>
            <a:off x="8271748" y="3161943"/>
            <a:ext cx="4625459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Синтаксис в несколько строк</a:t>
            </a:r>
            <a:endParaRPr lang="en-US" sz="2400" dirty="0"/>
          </a:p>
        </p:txBody>
      </p:sp>
      <p:sp>
        <p:nvSpPr>
          <p:cNvPr id="12" name="Shape 10"/>
          <p:cNvSpPr/>
          <p:nvPr/>
        </p:nvSpPr>
        <p:spPr>
          <a:xfrm>
            <a:off x="8271748" y="3825359"/>
            <a:ext cx="5494615" cy="2468880"/>
          </a:xfrm>
          <a:prstGeom prst="roundRect">
            <a:avLst>
              <a:gd name="adj" fmla="val 4200"/>
            </a:avLst>
          </a:prstGeom>
          <a:solidFill>
            <a:srgbClr val="F2F2F2"/>
          </a:solidFill>
          <a:ln/>
        </p:spPr>
      </p:sp>
      <p:sp>
        <p:nvSpPr>
          <p:cNvPr id="13" name="Shape 11"/>
          <p:cNvSpPr/>
          <p:nvPr/>
        </p:nvSpPr>
        <p:spPr>
          <a:xfrm>
            <a:off x="8259485" y="3825359"/>
            <a:ext cx="5519142" cy="2468880"/>
          </a:xfrm>
          <a:prstGeom prst="roundRect">
            <a:avLst>
              <a:gd name="adj" fmla="val 1500"/>
            </a:avLst>
          </a:prstGeom>
          <a:solidFill>
            <a:srgbClr val="F2F2F2"/>
          </a:solidFill>
          <a:ln/>
        </p:spPr>
      </p:sp>
      <p:sp>
        <p:nvSpPr>
          <p:cNvPr id="14" name="Text 12"/>
          <p:cNvSpPr/>
          <p:nvPr/>
        </p:nvSpPr>
        <p:spPr>
          <a:xfrm>
            <a:off x="8568095" y="4072176"/>
            <a:ext cx="4901922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2863A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g(x, y) = begin</a:t>
            </a:r>
            <a:endParaRPr lang="en-US" sz="1900" dirty="0"/>
          </a:p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2863A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z = f(x, y)</a:t>
            </a:r>
            <a:endParaRPr lang="en-US" sz="1900" dirty="0"/>
          </a:p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2863A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return 2*z</a:t>
            </a:r>
            <a:endParaRPr lang="en-US" sz="1900" dirty="0"/>
          </a:p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2863A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end</a:t>
            </a:r>
            <a:endParaRPr lang="en-US" sz="1900" dirty="0"/>
          </a:p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2863A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  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009" y="688538"/>
            <a:ext cx="6768108" cy="747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Функции как Объекты</a:t>
            </a:r>
            <a:endParaRPr lang="en-US" sz="4700" dirty="0"/>
          </a:p>
        </p:txBody>
      </p:sp>
      <p:sp>
        <p:nvSpPr>
          <p:cNvPr id="3" name="Text 1"/>
          <p:cNvSpPr/>
          <p:nvPr/>
        </p:nvSpPr>
        <p:spPr>
          <a:xfrm>
            <a:off x="837009" y="1991916"/>
            <a:ext cx="6186488" cy="7534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</a:t>
            </a:r>
            <a:pPr algn="l" indent="0" marL="0">
              <a:lnSpc>
                <a:spcPts val="29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Julia</a:t>
            </a:r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функции являются объектами первого класса. </a:t>
            </a:r>
            <a:endParaRPr lang="en-US" sz="1850" dirty="0"/>
          </a:p>
        </p:txBody>
      </p:sp>
      <p:sp>
        <p:nvSpPr>
          <p:cNvPr id="4" name="Text 2"/>
          <p:cNvSpPr/>
          <p:nvPr/>
        </p:nvSpPr>
        <p:spPr>
          <a:xfrm>
            <a:off x="837009" y="2953822"/>
            <a:ext cx="6186488" cy="7534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Это значит, что с ними можно обращаться так же, как с переменными.</a:t>
            </a:r>
            <a:endParaRPr lang="en-US" sz="18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7147" y="3967877"/>
            <a:ext cx="3986213" cy="272736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37009" y="6955869"/>
            <a:ext cx="6186488" cy="3767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7614523" y="2015133"/>
            <a:ext cx="2989659" cy="3736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Пример</a:t>
            </a:r>
            <a:endParaRPr lang="en-US" sz="2350" dirty="0"/>
          </a:p>
        </p:txBody>
      </p:sp>
      <p:sp>
        <p:nvSpPr>
          <p:cNvPr id="8" name="Shape 5"/>
          <p:cNvSpPr/>
          <p:nvPr/>
        </p:nvSpPr>
        <p:spPr>
          <a:xfrm>
            <a:off x="7614523" y="2649379"/>
            <a:ext cx="6186488" cy="2738437"/>
          </a:xfrm>
          <a:prstGeom prst="roundRect">
            <a:avLst>
              <a:gd name="adj" fmla="val 3668"/>
            </a:avLst>
          </a:prstGeom>
          <a:solidFill>
            <a:srgbClr val="F2F2F2"/>
          </a:solidFill>
          <a:ln/>
        </p:spPr>
      </p:sp>
      <p:sp>
        <p:nvSpPr>
          <p:cNvPr id="9" name="Shape 6"/>
          <p:cNvSpPr/>
          <p:nvPr/>
        </p:nvSpPr>
        <p:spPr>
          <a:xfrm>
            <a:off x="7602617" y="2649379"/>
            <a:ext cx="6210300" cy="2738437"/>
          </a:xfrm>
          <a:prstGeom prst="roundRect">
            <a:avLst>
              <a:gd name="adj" fmla="val 1310"/>
            </a:avLst>
          </a:prstGeom>
          <a:solidFill>
            <a:srgbClr val="F2F2F2"/>
          </a:solidFill>
          <a:ln/>
        </p:spPr>
      </p:sp>
      <p:sp>
        <p:nvSpPr>
          <p:cNvPr id="10" name="Text 7"/>
          <p:cNvSpPr/>
          <p:nvPr/>
        </p:nvSpPr>
        <p:spPr>
          <a:xfrm>
            <a:off x="7901583" y="2888456"/>
            <a:ext cx="5612368" cy="226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φ = f; </a:t>
            </a:r>
            <a:endParaRPr lang="en-US" sz="1850" dirty="0"/>
          </a:p>
          <a:p>
            <a:pPr algn="l" indent="0" marL="0">
              <a:lnSpc>
                <a:spcPts val="2950"/>
              </a:lnSpc>
              <a:buNone/>
            </a:pPr>
            <a:endParaRPr lang="en-US" sz="1850" dirty="0"/>
          </a:p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φ(3, 4) </a:t>
            </a:r>
            <a:endParaRPr lang="en-US" sz="1850" dirty="0"/>
          </a:p>
          <a:p>
            <a:pPr algn="l" indent="0" marL="0">
              <a:lnSpc>
                <a:spcPts val="2950"/>
              </a:lnSpc>
              <a:buNone/>
            </a:pPr>
            <a:endParaRPr lang="en-US" sz="1850" dirty="0"/>
          </a:p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5.0</a:t>
            </a:r>
            <a:endParaRPr lang="en-US" sz="1850" dirty="0"/>
          </a:p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</a:t>
            </a:r>
            <a:endParaRPr lang="en-US" sz="1850" dirty="0"/>
          </a:p>
        </p:txBody>
      </p:sp>
      <p:sp>
        <p:nvSpPr>
          <p:cNvPr id="11" name="Text 8"/>
          <p:cNvSpPr/>
          <p:nvPr/>
        </p:nvSpPr>
        <p:spPr>
          <a:xfrm>
            <a:off x="7614523" y="5648444"/>
            <a:ext cx="6186488" cy="7534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Такой подход делает код более гибким и модульным.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68373" y="663893"/>
            <a:ext cx="6628567" cy="6629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Операторы как Функции</a:t>
            </a:r>
            <a:endParaRPr lang="en-US" sz="41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243" y="1691402"/>
            <a:ext cx="3441025" cy="344102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268373" y="5360313"/>
            <a:ext cx="5932884" cy="31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Julia операторы, такие как </a:t>
            </a:r>
            <a:endParaRPr lang="en-US" sz="1650" dirty="0"/>
          </a:p>
        </p:txBody>
      </p:sp>
      <p:sp>
        <p:nvSpPr>
          <p:cNvPr id="5" name="Text 2"/>
          <p:cNvSpPr/>
          <p:nvPr/>
        </p:nvSpPr>
        <p:spPr>
          <a:xfrm>
            <a:off x="1268373" y="5785128"/>
            <a:ext cx="5932884" cy="31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+, -, *, /, == 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1268373" y="6209943"/>
            <a:ext cx="5932884" cy="31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 другие, являются функциями.</a:t>
            </a:r>
            <a:endParaRPr lang="en-US" sz="165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013" y="1691402"/>
            <a:ext cx="3441025" cy="3441025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7429143" y="5360313"/>
            <a:ext cx="5932884" cy="739854"/>
          </a:xfrm>
          <a:prstGeom prst="roundRect">
            <a:avLst>
              <a:gd name="adj" fmla="val 12044"/>
            </a:avLst>
          </a:prstGeom>
          <a:solidFill>
            <a:srgbClr val="F2F2F2"/>
          </a:solidFill>
          <a:ln/>
        </p:spPr>
      </p:sp>
      <p:sp>
        <p:nvSpPr>
          <p:cNvPr id="9" name="Shape 5"/>
          <p:cNvSpPr/>
          <p:nvPr/>
        </p:nvSpPr>
        <p:spPr>
          <a:xfrm>
            <a:off x="7418546" y="5360313"/>
            <a:ext cx="5954078" cy="739854"/>
          </a:xfrm>
          <a:prstGeom prst="roundRect">
            <a:avLst>
              <a:gd name="adj" fmla="val 4302"/>
            </a:avLst>
          </a:prstGeom>
          <a:solidFill>
            <a:srgbClr val="F2F2F2"/>
          </a:solidFill>
          <a:ln/>
        </p:spPr>
      </p:sp>
      <p:sp>
        <p:nvSpPr>
          <p:cNvPr id="10" name="Text 6"/>
          <p:cNvSpPr/>
          <p:nvPr/>
        </p:nvSpPr>
        <p:spPr>
          <a:xfrm>
            <a:off x="7683698" y="5572482"/>
            <a:ext cx="5423773" cy="31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1650" dirty="0">
                <a:solidFill>
                  <a:srgbClr val="22863A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+(1, 2, 3) == 1 + 2 + 3</a:t>
            </a:r>
            <a:endParaRPr lang="en-US" sz="1650" dirty="0"/>
          </a:p>
        </p:txBody>
      </p:sp>
      <p:sp>
        <p:nvSpPr>
          <p:cNvPr id="11" name="Shape 7"/>
          <p:cNvSpPr/>
          <p:nvPr/>
        </p:nvSpPr>
        <p:spPr>
          <a:xfrm>
            <a:off x="7429143" y="6305193"/>
            <a:ext cx="5932884" cy="739854"/>
          </a:xfrm>
          <a:prstGeom prst="roundRect">
            <a:avLst>
              <a:gd name="adj" fmla="val 12044"/>
            </a:avLst>
          </a:prstGeom>
          <a:solidFill>
            <a:srgbClr val="F2F2F2"/>
          </a:solidFill>
          <a:ln/>
        </p:spPr>
      </p:sp>
      <p:sp>
        <p:nvSpPr>
          <p:cNvPr id="12" name="Shape 8"/>
          <p:cNvSpPr/>
          <p:nvPr/>
        </p:nvSpPr>
        <p:spPr>
          <a:xfrm>
            <a:off x="7418546" y="6305193"/>
            <a:ext cx="5954078" cy="739854"/>
          </a:xfrm>
          <a:prstGeom prst="roundRect">
            <a:avLst>
              <a:gd name="adj" fmla="val 4302"/>
            </a:avLst>
          </a:prstGeom>
          <a:solidFill>
            <a:srgbClr val="F2F2F2"/>
          </a:solidFill>
          <a:ln/>
        </p:spPr>
      </p:sp>
      <p:sp>
        <p:nvSpPr>
          <p:cNvPr id="13" name="Text 9"/>
          <p:cNvSpPr/>
          <p:nvPr/>
        </p:nvSpPr>
        <p:spPr>
          <a:xfrm>
            <a:off x="7683698" y="6517362"/>
            <a:ext cx="5423773" cy="31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1650" dirty="0">
                <a:solidFill>
                  <a:srgbClr val="005CC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true</a:t>
            </a:r>
            <a:endParaRPr lang="en-US" sz="1650" dirty="0"/>
          </a:p>
        </p:txBody>
      </p:sp>
      <p:sp>
        <p:nvSpPr>
          <p:cNvPr id="14" name="Text 10"/>
          <p:cNvSpPr/>
          <p:nvPr/>
        </p:nvSpPr>
        <p:spPr>
          <a:xfrm>
            <a:off x="7429143" y="7250073"/>
            <a:ext cx="5932884" cy="31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48464" y="628293"/>
            <a:ext cx="5958364" cy="687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Анонимные Функции</a:t>
            </a:r>
            <a:endParaRPr lang="en-US" sz="43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9097" y="1706999"/>
            <a:ext cx="4312087" cy="92094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48464" y="2848213"/>
            <a:ext cx="12533352" cy="997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Анонимные функции — это функции без имени, которые полезны для краткого определения функций, используемых в качестве аргументов других функций или в других контекстах, где не требуется явного объявления.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1048464" y="4066103"/>
            <a:ext cx="12533352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Пример использования анонимной функции в качестве аргумента:</a:t>
            </a:r>
            <a:endParaRPr lang="en-US" sz="1700" dirty="0"/>
          </a:p>
        </p:txBody>
      </p:sp>
      <p:sp>
        <p:nvSpPr>
          <p:cNvPr id="6" name="Shape 3"/>
          <p:cNvSpPr/>
          <p:nvPr/>
        </p:nvSpPr>
        <p:spPr>
          <a:xfrm>
            <a:off x="1048464" y="4618911"/>
            <a:ext cx="12533352" cy="772120"/>
          </a:xfrm>
          <a:prstGeom prst="roundRect">
            <a:avLst>
              <a:gd name="adj" fmla="val 11961"/>
            </a:avLst>
          </a:prstGeom>
          <a:solidFill>
            <a:srgbClr val="F2F2F2"/>
          </a:solidFill>
          <a:ln/>
        </p:spPr>
      </p:sp>
      <p:sp>
        <p:nvSpPr>
          <p:cNvPr id="7" name="Shape 4"/>
          <p:cNvSpPr/>
          <p:nvPr/>
        </p:nvSpPr>
        <p:spPr>
          <a:xfrm>
            <a:off x="1037511" y="4618911"/>
            <a:ext cx="12555260" cy="772120"/>
          </a:xfrm>
          <a:prstGeom prst="roundRect">
            <a:avLst>
              <a:gd name="adj" fmla="val 4272"/>
            </a:avLst>
          </a:prstGeom>
          <a:solidFill>
            <a:srgbClr val="F2F2F2"/>
          </a:solidFill>
          <a:ln/>
        </p:spPr>
      </p:sp>
      <p:sp>
        <p:nvSpPr>
          <p:cNvPr id="8" name="Text 5"/>
          <p:cNvSpPr/>
          <p:nvPr/>
        </p:nvSpPr>
        <p:spPr>
          <a:xfrm>
            <a:off x="1312307" y="4838700"/>
            <a:ext cx="12005667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700" dirty="0">
                <a:solidFill>
                  <a:srgbClr val="005CC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x -&gt; 2x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1048464" y="5611297"/>
            <a:ext cx="12533352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Анонимные функции также могут быть объявлены и вызваны: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048464" y="6164104"/>
            <a:ext cx="12533352" cy="1437203"/>
          </a:xfrm>
          <a:prstGeom prst="roundRect">
            <a:avLst>
              <a:gd name="adj" fmla="val 6426"/>
            </a:avLst>
          </a:prstGeom>
          <a:solidFill>
            <a:srgbClr val="F2F2F2"/>
          </a:solidFill>
          <a:ln/>
        </p:spPr>
      </p:sp>
      <p:sp>
        <p:nvSpPr>
          <p:cNvPr id="11" name="Shape 8"/>
          <p:cNvSpPr/>
          <p:nvPr/>
        </p:nvSpPr>
        <p:spPr>
          <a:xfrm>
            <a:off x="1037511" y="6164104"/>
            <a:ext cx="12555260" cy="1437203"/>
          </a:xfrm>
          <a:prstGeom prst="roundRect">
            <a:avLst>
              <a:gd name="adj" fmla="val 2295"/>
            </a:avLst>
          </a:prstGeom>
          <a:solidFill>
            <a:srgbClr val="F2F2F2"/>
          </a:solidFill>
          <a:ln/>
        </p:spPr>
      </p:sp>
      <p:sp>
        <p:nvSpPr>
          <p:cNvPr id="12" name="Text 9"/>
          <p:cNvSpPr/>
          <p:nvPr/>
        </p:nvSpPr>
        <p:spPr>
          <a:xfrm>
            <a:off x="1312307" y="6383893"/>
            <a:ext cx="12005667" cy="997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f4 = x -&gt; 2x</a:t>
            </a:r>
            <a:endParaRPr lang="en-US" sz="1700" dirty="0"/>
          </a:p>
          <a:p>
            <a:pPr algn="l" indent="0" marL="0">
              <a:lnSpc>
                <a:spcPts val="2600"/>
              </a:lnSpc>
              <a:buNone/>
            </a:pPr>
            <a:endParaRPr lang="en-US" sz="1700" dirty="0"/>
          </a:p>
          <a:p>
            <a:pPr algn="l" indent="0" marL="0">
              <a:lnSpc>
                <a:spcPts val="26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f4(8)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920716"/>
            <a:ext cx="9993154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Переменное Число Аргументов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3185993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Julia поддерживает функции с переменным числом аргументов. Один из аргументов собирает все переданные значения в кортеж.</a:t>
            </a:r>
            <a:endParaRPr lang="en-US" sz="1900" dirty="0"/>
          </a:p>
        </p:txBody>
      </p:sp>
      <p:sp>
        <p:nvSpPr>
          <p:cNvPr id="4" name="Shape 2"/>
          <p:cNvSpPr/>
          <p:nvPr/>
        </p:nvSpPr>
        <p:spPr>
          <a:xfrm>
            <a:off x="864037" y="4253746"/>
            <a:ext cx="12902327" cy="888682"/>
          </a:xfrm>
          <a:prstGeom prst="roundRect">
            <a:avLst>
              <a:gd name="adj" fmla="val 11668"/>
            </a:avLst>
          </a:prstGeom>
          <a:solidFill>
            <a:srgbClr val="F2F2F2"/>
          </a:solidFill>
          <a:ln/>
        </p:spPr>
      </p:sp>
      <p:sp>
        <p:nvSpPr>
          <p:cNvPr id="5" name="Shape 3"/>
          <p:cNvSpPr/>
          <p:nvPr/>
        </p:nvSpPr>
        <p:spPr>
          <a:xfrm>
            <a:off x="851773" y="4253746"/>
            <a:ext cx="12926854" cy="888682"/>
          </a:xfrm>
          <a:prstGeom prst="roundRect">
            <a:avLst>
              <a:gd name="adj" fmla="val 4167"/>
            </a:avLst>
          </a:prstGeom>
          <a:solidFill>
            <a:srgbClr val="F2F2F2"/>
          </a:solidFill>
          <a:ln/>
        </p:spPr>
      </p:sp>
      <p:sp>
        <p:nvSpPr>
          <p:cNvPr id="6" name="Text 4"/>
          <p:cNvSpPr/>
          <p:nvPr/>
        </p:nvSpPr>
        <p:spPr>
          <a:xfrm>
            <a:off x="1160383" y="4500563"/>
            <a:ext cx="1230963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f(x, y...) = @show x y typeof(y)</a:t>
            </a:r>
            <a:endParaRPr lang="en-US" sz="1900" dirty="0"/>
          </a:p>
        </p:txBody>
      </p:sp>
      <p:sp>
        <p:nvSpPr>
          <p:cNvPr id="7" name="Shape 5"/>
          <p:cNvSpPr/>
          <p:nvPr/>
        </p:nvSpPr>
        <p:spPr>
          <a:xfrm>
            <a:off x="864037" y="5420082"/>
            <a:ext cx="12902327" cy="888682"/>
          </a:xfrm>
          <a:prstGeom prst="roundRect">
            <a:avLst>
              <a:gd name="adj" fmla="val 11668"/>
            </a:avLst>
          </a:prstGeom>
          <a:solidFill>
            <a:srgbClr val="F2F2F2"/>
          </a:solidFill>
          <a:ln/>
        </p:spPr>
      </p:sp>
      <p:sp>
        <p:nvSpPr>
          <p:cNvPr id="8" name="Shape 6"/>
          <p:cNvSpPr/>
          <p:nvPr/>
        </p:nvSpPr>
        <p:spPr>
          <a:xfrm>
            <a:off x="851773" y="5420082"/>
            <a:ext cx="12926854" cy="888682"/>
          </a:xfrm>
          <a:prstGeom prst="roundRect">
            <a:avLst>
              <a:gd name="adj" fmla="val 4167"/>
            </a:avLst>
          </a:prstGeom>
          <a:solidFill>
            <a:srgbClr val="F2F2F2"/>
          </a:solidFill>
          <a:ln/>
        </p:spPr>
      </p:sp>
      <p:sp>
        <p:nvSpPr>
          <p:cNvPr id="9" name="Text 7"/>
          <p:cNvSpPr/>
          <p:nvPr/>
        </p:nvSpPr>
        <p:spPr>
          <a:xfrm>
            <a:off x="1160383" y="5666899"/>
            <a:ext cx="1230963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36209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f(1, 2, "a")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081326"/>
            <a:ext cx="9610725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Возврат Нескольких Значений</a:t>
            </a:r>
            <a:endParaRPr lang="en-US" sz="4850" dirty="0"/>
          </a:p>
        </p:txBody>
      </p:sp>
      <p:sp>
        <p:nvSpPr>
          <p:cNvPr id="3" name="Shape 1"/>
          <p:cNvSpPr/>
          <p:nvPr/>
        </p:nvSpPr>
        <p:spPr>
          <a:xfrm>
            <a:off x="864037" y="2346603"/>
            <a:ext cx="12902327" cy="2468880"/>
          </a:xfrm>
          <a:prstGeom prst="roundRect">
            <a:avLst>
              <a:gd name="adj" fmla="val 4200"/>
            </a:avLst>
          </a:prstGeom>
          <a:solidFill>
            <a:srgbClr val="F2F2F2"/>
          </a:solidFill>
          <a:ln/>
        </p:spPr>
      </p:sp>
      <p:sp>
        <p:nvSpPr>
          <p:cNvPr id="4" name="Shape 2"/>
          <p:cNvSpPr/>
          <p:nvPr/>
        </p:nvSpPr>
        <p:spPr>
          <a:xfrm>
            <a:off x="851773" y="2346603"/>
            <a:ext cx="12926854" cy="2468880"/>
          </a:xfrm>
          <a:prstGeom prst="roundRect">
            <a:avLst>
              <a:gd name="adj" fmla="val 1500"/>
            </a:avLst>
          </a:prstGeom>
          <a:solidFill>
            <a:srgbClr val="F2F2F2"/>
          </a:solidFill>
          <a:ln/>
        </p:spPr>
      </p:sp>
      <p:sp>
        <p:nvSpPr>
          <p:cNvPr id="5" name="Text 3"/>
          <p:cNvSpPr/>
          <p:nvPr/>
        </p:nvSpPr>
        <p:spPr>
          <a:xfrm>
            <a:off x="1160383" y="2593419"/>
            <a:ext cx="12309634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function addmul(x, y)</a:t>
            </a:r>
            <a:endParaRPr lang="en-US" sz="1900" dirty="0"/>
          </a:p>
          <a:p>
            <a:pPr algn="l" indent="0" marL="0">
              <a:lnSpc>
                <a:spcPts val="3100"/>
              </a:lnSpc>
              <a:buNone/>
            </a:pPr>
            <a:endParaRPr lang="en-US" sz="1900" dirty="0"/>
          </a:p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return x + y, x * y   # или return (x + y, x * y)</a:t>
            </a:r>
            <a:endParaRPr lang="en-US" sz="1900" dirty="0"/>
          </a:p>
          <a:p>
            <a:pPr algn="l" indent="0" marL="0">
              <a:lnSpc>
                <a:spcPts val="3100"/>
              </a:lnSpc>
              <a:buNone/>
            </a:pPr>
            <a:endParaRPr lang="en-US" sz="1900" dirty="0"/>
          </a:p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end</a:t>
            </a:r>
            <a:endParaRPr lang="en-US" sz="1900" dirty="0"/>
          </a:p>
        </p:txBody>
      </p:sp>
      <p:sp>
        <p:nvSpPr>
          <p:cNvPr id="6" name="Shape 4"/>
          <p:cNvSpPr/>
          <p:nvPr/>
        </p:nvSpPr>
        <p:spPr>
          <a:xfrm>
            <a:off x="864037" y="5093137"/>
            <a:ext cx="12902327" cy="888682"/>
          </a:xfrm>
          <a:prstGeom prst="roundRect">
            <a:avLst>
              <a:gd name="adj" fmla="val 11668"/>
            </a:avLst>
          </a:prstGeom>
          <a:solidFill>
            <a:srgbClr val="F2F2F2"/>
          </a:solidFill>
          <a:ln/>
        </p:spPr>
      </p:sp>
      <p:sp>
        <p:nvSpPr>
          <p:cNvPr id="7" name="Shape 5"/>
          <p:cNvSpPr/>
          <p:nvPr/>
        </p:nvSpPr>
        <p:spPr>
          <a:xfrm>
            <a:off x="851773" y="5093137"/>
            <a:ext cx="12926854" cy="888682"/>
          </a:xfrm>
          <a:prstGeom prst="roundRect">
            <a:avLst>
              <a:gd name="adj" fmla="val 4167"/>
            </a:avLst>
          </a:prstGeom>
          <a:solidFill>
            <a:srgbClr val="F2F2F2"/>
          </a:solidFill>
          <a:ln/>
        </p:spPr>
      </p:sp>
      <p:sp>
        <p:nvSpPr>
          <p:cNvPr id="8" name="Text 6"/>
          <p:cNvSpPr/>
          <p:nvPr/>
        </p:nvSpPr>
        <p:spPr>
          <a:xfrm>
            <a:off x="1160383" y="5339953"/>
            <a:ext cx="1230963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2863A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a, b = addmul(3, 4)</a:t>
            </a:r>
            <a:endParaRPr lang="en-US" sz="1900" dirty="0"/>
          </a:p>
        </p:txBody>
      </p:sp>
      <p:sp>
        <p:nvSpPr>
          <p:cNvPr id="9" name="Shape 7"/>
          <p:cNvSpPr/>
          <p:nvPr/>
        </p:nvSpPr>
        <p:spPr>
          <a:xfrm>
            <a:off x="864037" y="6259473"/>
            <a:ext cx="12902327" cy="888682"/>
          </a:xfrm>
          <a:prstGeom prst="roundRect">
            <a:avLst>
              <a:gd name="adj" fmla="val 11668"/>
            </a:avLst>
          </a:prstGeom>
          <a:solidFill>
            <a:srgbClr val="F2F2F2"/>
          </a:solidFill>
          <a:ln/>
        </p:spPr>
      </p:sp>
      <p:sp>
        <p:nvSpPr>
          <p:cNvPr id="10" name="Shape 8"/>
          <p:cNvSpPr/>
          <p:nvPr/>
        </p:nvSpPr>
        <p:spPr>
          <a:xfrm>
            <a:off x="851773" y="6259473"/>
            <a:ext cx="12926854" cy="888682"/>
          </a:xfrm>
          <a:prstGeom prst="roundRect">
            <a:avLst>
              <a:gd name="adj" fmla="val 4167"/>
            </a:avLst>
          </a:prstGeom>
          <a:solidFill>
            <a:srgbClr val="F2F2F2"/>
          </a:solidFill>
          <a:ln/>
        </p:spPr>
      </p:sp>
      <p:sp>
        <p:nvSpPr>
          <p:cNvPr id="11" name="Text 9"/>
          <p:cNvSpPr/>
          <p:nvPr/>
        </p:nvSpPr>
        <p:spPr>
          <a:xfrm>
            <a:off x="1160383" y="6506289"/>
            <a:ext cx="1230963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(7, 12)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112282"/>
            <a:ext cx="7354848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Именованные Кортежи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2254091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 основе NamedTuple создаются функции, принимающие аргументы по ключу. 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2926794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Чтобы отделить позиционные аргументы от аргументов по ключу используется точка с запятой </a:t>
            </a:r>
            <a:pPr algn="l" indent="0" marL="0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;</a:t>
            </a:r>
            <a:endParaRPr lang="en-US" sz="1900" dirty="0"/>
          </a:p>
        </p:txBody>
      </p:sp>
      <p:sp>
        <p:nvSpPr>
          <p:cNvPr id="5" name="Shape 3"/>
          <p:cNvSpPr/>
          <p:nvPr/>
        </p:nvSpPr>
        <p:spPr>
          <a:xfrm>
            <a:off x="864037" y="3599497"/>
            <a:ext cx="12902327" cy="1678781"/>
          </a:xfrm>
          <a:prstGeom prst="roundRect">
            <a:avLst>
              <a:gd name="adj" fmla="val 6177"/>
            </a:avLst>
          </a:prstGeom>
          <a:solidFill>
            <a:srgbClr val="F2F2F2"/>
          </a:solidFill>
          <a:ln/>
        </p:spPr>
      </p:sp>
      <p:sp>
        <p:nvSpPr>
          <p:cNvPr id="6" name="Shape 4"/>
          <p:cNvSpPr/>
          <p:nvPr/>
        </p:nvSpPr>
        <p:spPr>
          <a:xfrm>
            <a:off x="851773" y="3599497"/>
            <a:ext cx="12926854" cy="1678781"/>
          </a:xfrm>
          <a:prstGeom prst="roundRect">
            <a:avLst>
              <a:gd name="adj" fmla="val 2206"/>
            </a:avLst>
          </a:prstGeom>
          <a:solidFill>
            <a:srgbClr val="F2F2F2"/>
          </a:solidFill>
          <a:ln/>
        </p:spPr>
      </p:sp>
      <p:sp>
        <p:nvSpPr>
          <p:cNvPr id="7" name="Text 5"/>
          <p:cNvSpPr/>
          <p:nvPr/>
        </p:nvSpPr>
        <p:spPr>
          <a:xfrm>
            <a:off x="1160383" y="3846314"/>
            <a:ext cx="12309634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f(; x, y) = x + y</a:t>
            </a:r>
            <a:endParaRPr lang="en-US" sz="1900" dirty="0"/>
          </a:p>
          <a:p>
            <a:pPr algn="l" indent="0" marL="0">
              <a:lnSpc>
                <a:spcPts val="3100"/>
              </a:lnSpc>
              <a:buNone/>
            </a:pPr>
            <a:endParaRPr lang="en-US" sz="1900" dirty="0"/>
          </a:p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f(; x=1, y=10)</a:t>
            </a:r>
            <a:endParaRPr lang="en-US" sz="1900" dirty="0"/>
          </a:p>
        </p:txBody>
      </p:sp>
      <p:sp>
        <p:nvSpPr>
          <p:cNvPr id="8" name="Shape 6"/>
          <p:cNvSpPr/>
          <p:nvPr/>
        </p:nvSpPr>
        <p:spPr>
          <a:xfrm>
            <a:off x="864037" y="5555933"/>
            <a:ext cx="12902327" cy="888682"/>
          </a:xfrm>
          <a:prstGeom prst="roundRect">
            <a:avLst>
              <a:gd name="adj" fmla="val 11668"/>
            </a:avLst>
          </a:prstGeom>
          <a:solidFill>
            <a:srgbClr val="F2F2F2"/>
          </a:solidFill>
          <a:ln/>
        </p:spPr>
      </p:sp>
      <p:sp>
        <p:nvSpPr>
          <p:cNvPr id="9" name="Shape 7"/>
          <p:cNvSpPr/>
          <p:nvPr/>
        </p:nvSpPr>
        <p:spPr>
          <a:xfrm>
            <a:off x="851773" y="5555933"/>
            <a:ext cx="12926854" cy="888682"/>
          </a:xfrm>
          <a:prstGeom prst="roundRect">
            <a:avLst>
              <a:gd name="adj" fmla="val 4167"/>
            </a:avLst>
          </a:prstGeom>
          <a:solidFill>
            <a:srgbClr val="F2F2F2"/>
          </a:solidFill>
          <a:ln/>
        </p:spPr>
      </p:sp>
      <p:sp>
        <p:nvSpPr>
          <p:cNvPr id="10" name="Text 8"/>
          <p:cNvSpPr/>
          <p:nvPr/>
        </p:nvSpPr>
        <p:spPr>
          <a:xfrm>
            <a:off x="1160383" y="5802749"/>
            <a:ext cx="1230963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272525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11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864037" y="6722269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2026-04-24T10:18:37Z</dcterms:created>
  <dcterms:modified xsi:type="dcterms:W3CDTF">2026-04-24T10:18:37Z</dcterms:modified>
</cp:coreProperties>
</file>