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Petrona"/>
      <p:regular r:id="rId15"/>
    </p:embeddedFont>
    <p:embeddedFont>
      <p:font typeface="Petrona"/>
      <p:regular r:id="rId16"/>
    </p:embeddedFont>
    <p:embeddedFont>
      <p:font typeface="Petrona"/>
      <p:regular r:id="rId17"/>
    </p:embeddedFont>
    <p:embeddedFont>
      <p:font typeface="Petrona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13240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Коэффициент Пуассона: Введение</a:t>
            </a:r>
            <a:endParaRPr lang="en-US" sz="4900" dirty="0"/>
          </a:p>
        </p:txBody>
      </p:sp>
      <p:sp>
        <p:nvSpPr>
          <p:cNvPr id="4" name="Text 1"/>
          <p:cNvSpPr/>
          <p:nvPr/>
        </p:nvSpPr>
        <p:spPr>
          <a:xfrm>
            <a:off x="6280190" y="40126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Коэффициент Пуассона - важная характеристика материалов, определяющая их деформационное поведение. В этой презентации мы рассмотрим его определение, физический смысл, значения для различных материалов и практическое применение.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736312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743932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719405"/>
            <a:ext cx="281428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by Olga Pustovalova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9002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Физический смысл коэффициента Пуассона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793790" y="3665220"/>
            <a:ext cx="3978116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Поперечная деформация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93790" y="4671893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Коэффициент Пуассона показывает, как материал деформируется в поперечном направлении при растяжении или сжатии вдоль продольной оси.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65220"/>
            <a:ext cx="3978116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Положительный коэффициент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5332928" y="467189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Положительный коэффициент Пуассона означает, что материал сужается при растяжении и расширяется при сжатии.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65220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Ауксетики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9872067" y="4281964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Некоторые материалы, называемые ауксетиками, обладают отрицательным коэффициентом Пуассона и расширяются при растяжении.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260" y="741402"/>
            <a:ext cx="7655481" cy="1462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Значения коэффициента Пуассона</a:t>
            </a:r>
            <a:endParaRPr lang="en-US" sz="4600" dirty="0"/>
          </a:p>
        </p:txBody>
      </p:sp>
      <p:sp>
        <p:nvSpPr>
          <p:cNvPr id="4" name="Shape 1"/>
          <p:cNvSpPr/>
          <p:nvPr/>
        </p:nvSpPr>
        <p:spPr>
          <a:xfrm>
            <a:off x="744260" y="2502456"/>
            <a:ext cx="7655481" cy="4102418"/>
          </a:xfrm>
          <a:prstGeom prst="roundRect">
            <a:avLst>
              <a:gd name="adj" fmla="val 217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51880" y="2510076"/>
            <a:ext cx="7640241" cy="58388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64525" y="2637234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Материал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788456" y="2637234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Коэффициент Пуассона (ν)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51880" y="3093958"/>
            <a:ext cx="7640241" cy="58388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64525" y="3221117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Сталь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788456" y="3221117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0.27-0.30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51880" y="3677841"/>
            <a:ext cx="7640241" cy="58388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964525" y="3804999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Алюминий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788456" y="3804999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0.33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51880" y="4261723"/>
            <a:ext cx="7640241" cy="58388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964525" y="4388882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Резина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4788456" y="4388882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~0.5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51880" y="4845606"/>
            <a:ext cx="7640241" cy="58388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64525" y="4972764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Полиэтилен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4788456" y="4972764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0.46</a:t>
            </a:r>
            <a:endParaRPr lang="en-US" sz="1650" dirty="0"/>
          </a:p>
        </p:txBody>
      </p:sp>
      <p:sp>
        <p:nvSpPr>
          <p:cNvPr id="20" name="Shape 17"/>
          <p:cNvSpPr/>
          <p:nvPr/>
        </p:nvSpPr>
        <p:spPr>
          <a:xfrm>
            <a:off x="751880" y="5429488"/>
            <a:ext cx="7640241" cy="58388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964525" y="5556647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Керамика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4788456" y="5556647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0.20-0.35</a:t>
            </a:r>
            <a:endParaRPr lang="en-US" sz="1650" dirty="0"/>
          </a:p>
        </p:txBody>
      </p:sp>
      <p:sp>
        <p:nvSpPr>
          <p:cNvPr id="23" name="Shape 20"/>
          <p:cNvSpPr/>
          <p:nvPr/>
        </p:nvSpPr>
        <p:spPr>
          <a:xfrm>
            <a:off x="751880" y="6013371"/>
            <a:ext cx="7640241" cy="58388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1"/>
          <p:cNvSpPr/>
          <p:nvPr/>
        </p:nvSpPr>
        <p:spPr>
          <a:xfrm>
            <a:off x="964525" y="6140529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Пробка</a:t>
            </a:r>
            <a:endParaRPr lang="en-US" sz="1650" dirty="0"/>
          </a:p>
        </p:txBody>
      </p:sp>
      <p:sp>
        <p:nvSpPr>
          <p:cNvPr id="25" name="Text 22"/>
          <p:cNvSpPr/>
          <p:nvPr/>
        </p:nvSpPr>
        <p:spPr>
          <a:xfrm>
            <a:off x="4788456" y="6140529"/>
            <a:ext cx="339101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Близок к 0</a:t>
            </a:r>
            <a:endParaRPr lang="en-US" sz="1650" dirty="0"/>
          </a:p>
        </p:txBody>
      </p:sp>
      <p:sp>
        <p:nvSpPr>
          <p:cNvPr id="26" name="Text 23"/>
          <p:cNvSpPr/>
          <p:nvPr/>
        </p:nvSpPr>
        <p:spPr>
          <a:xfrm>
            <a:off x="744260" y="6829068"/>
            <a:ext cx="765548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Значения коэффициента Пуассона варьируются в зависимости от материала, его структуры и свойств.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614363"/>
            <a:ext cx="7581186" cy="1534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00"/>
              </a:lnSpc>
              <a:buNone/>
            </a:pPr>
            <a:r>
              <a:rPr lang="en-US" sz="48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Ауксетики: Необычные материалы</a:t>
            </a:r>
            <a:endParaRPr lang="en-US" sz="4800" dirty="0"/>
          </a:p>
        </p:txBody>
      </p:sp>
      <p:sp>
        <p:nvSpPr>
          <p:cNvPr id="4" name="Shape 1"/>
          <p:cNvSpPr/>
          <p:nvPr/>
        </p:nvSpPr>
        <p:spPr>
          <a:xfrm>
            <a:off x="781407" y="2479000"/>
            <a:ext cx="502325" cy="502325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48320" y="2499896"/>
            <a:ext cx="368379" cy="460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1503521" y="2555677"/>
            <a:ext cx="3070146" cy="383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Определение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503521" y="3071217"/>
            <a:ext cx="6859072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Ауксетики - материалы с отрицательным коэффициентом Пуассона, они расширяются в поперечном направлении при растяжении.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81407" y="4573786"/>
            <a:ext cx="502325" cy="502325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48320" y="4594681"/>
            <a:ext cx="368379" cy="460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1503521" y="4650462"/>
            <a:ext cx="3070146" cy="383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Примеры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503521" y="5166003"/>
            <a:ext cx="6859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Примеры ауксетических материалов: некоторые полимеры, пены, структуры с определенной геометрией.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1407" y="6314242"/>
            <a:ext cx="502325" cy="502325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48320" y="6335137"/>
            <a:ext cx="368379" cy="460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1503521" y="6390918"/>
            <a:ext cx="3070146" cy="383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Применение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503521" y="6906458"/>
            <a:ext cx="6859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Ауксетики применяются в медицине, промышленности, для создания амортизаторов, фильтров и других устройств.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81432"/>
            <a:ext cx="6455093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Методы измерения</a:t>
            </a:r>
            <a:endParaRPr lang="en-US" sz="4900" dirty="0"/>
          </a:p>
        </p:txBody>
      </p:sp>
      <p:sp>
        <p:nvSpPr>
          <p:cNvPr id="4" name="Shape 1"/>
          <p:cNvSpPr/>
          <p:nvPr/>
        </p:nvSpPr>
        <p:spPr>
          <a:xfrm>
            <a:off x="6280190" y="2101215"/>
            <a:ext cx="3664744" cy="3199328"/>
          </a:xfrm>
          <a:prstGeom prst="roundRect">
            <a:avLst>
              <a:gd name="adj" fmla="val 2978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335649"/>
            <a:ext cx="3195876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Экспериментальные методы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6514624" y="3251597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Тензометрия, оптические методы, использование универсальных испытательных машин.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101215"/>
            <a:ext cx="3664863" cy="3199328"/>
          </a:xfrm>
          <a:prstGeom prst="roundRect">
            <a:avLst>
              <a:gd name="adj" fmla="val 2978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182" y="2335649"/>
            <a:ext cx="3195995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Измерение деформации</a:t>
            </a:r>
            <a:endParaRPr lang="en-US" sz="2450" dirty="0"/>
          </a:p>
        </p:txBody>
      </p:sp>
      <p:sp>
        <p:nvSpPr>
          <p:cNvPr id="9" name="Text 6"/>
          <p:cNvSpPr/>
          <p:nvPr/>
        </p:nvSpPr>
        <p:spPr>
          <a:xfrm>
            <a:off x="10406182" y="3251597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Использование датчиков деформации (тензодатчиков) или цифровой корреляции изображений (DIC).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527357"/>
            <a:ext cx="7556421" cy="1720691"/>
          </a:xfrm>
          <a:prstGeom prst="roundRect">
            <a:avLst>
              <a:gd name="adj" fmla="val 553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761792"/>
            <a:ext cx="4165878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Погрешности измерений</a:t>
            </a:r>
            <a:endParaRPr lang="en-US" sz="2450" dirty="0"/>
          </a:p>
        </p:txBody>
      </p:sp>
      <p:sp>
        <p:nvSpPr>
          <p:cNvPr id="12" name="Text 9"/>
          <p:cNvSpPr/>
          <p:nvPr/>
        </p:nvSpPr>
        <p:spPr>
          <a:xfrm>
            <a:off x="6514624" y="6287810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Необходимо учитывать погрешности измерений для получения точных результатов.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02881"/>
            <a:ext cx="12441674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Применение коэффициента Пуассона</a:t>
            </a:r>
            <a:endParaRPr lang="en-US" sz="4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512266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97312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Расчет напряжений и деформаций в строительных конструкциях.</a:t>
            </a:r>
            <a:endParaRPr lang="en-US" sz="17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893" y="5122664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235893" y="597312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Проектирование деталей машин и механизмов.</a:t>
            </a:r>
            <a:endParaRPr lang="en-US" sz="17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7995" y="5122664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677995" y="5973128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Моделирование поведения материалов в программных пакетах ANSYS, Abaqus.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758" y="774621"/>
            <a:ext cx="7680484" cy="2156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Связь с другими механическими свойствами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966907" y="3220045"/>
            <a:ext cx="22860" cy="3375303"/>
          </a:xfrm>
          <a:prstGeom prst="roundRect">
            <a:avLst>
              <a:gd name="adj" fmla="val 384186"/>
            </a:avLst>
          </a:prstGeom>
          <a:solidFill>
            <a:srgbClr val="C6BDDA"/>
          </a:solidFill>
          <a:ln/>
        </p:spPr>
      </p:sp>
      <p:sp>
        <p:nvSpPr>
          <p:cNvPr id="5" name="Shape 2"/>
          <p:cNvSpPr/>
          <p:nvPr/>
        </p:nvSpPr>
        <p:spPr>
          <a:xfrm>
            <a:off x="1179255" y="3443764"/>
            <a:ext cx="627221" cy="22860"/>
          </a:xfrm>
          <a:prstGeom prst="roundRect">
            <a:avLst>
              <a:gd name="adj" fmla="val 384186"/>
            </a:avLst>
          </a:prstGeom>
          <a:solidFill>
            <a:srgbClr val="C6BDDA"/>
          </a:solidFill>
          <a:ln/>
        </p:spPr>
      </p:sp>
      <p:sp>
        <p:nvSpPr>
          <p:cNvPr id="6" name="Shape 3"/>
          <p:cNvSpPr/>
          <p:nvPr/>
        </p:nvSpPr>
        <p:spPr>
          <a:xfrm>
            <a:off x="731699" y="3220045"/>
            <a:ext cx="470416" cy="470416"/>
          </a:xfrm>
          <a:prstGeom prst="roundRect">
            <a:avLst>
              <a:gd name="adj" fmla="val 1867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94385" y="3239572"/>
            <a:ext cx="344924" cy="431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2012513" y="3291840"/>
            <a:ext cx="2875121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Модуль Юнга (E)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2012513" y="3766780"/>
            <a:ext cx="6399728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Измеряет жесткость материала при растяжении или сжатии.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179255" y="4697373"/>
            <a:ext cx="627221" cy="22860"/>
          </a:xfrm>
          <a:prstGeom prst="roundRect">
            <a:avLst>
              <a:gd name="adj" fmla="val 384186"/>
            </a:avLst>
          </a:prstGeom>
          <a:solidFill>
            <a:srgbClr val="C6BDDA"/>
          </a:solidFill>
          <a:ln/>
        </p:spPr>
      </p:sp>
      <p:sp>
        <p:nvSpPr>
          <p:cNvPr id="11" name="Shape 8"/>
          <p:cNvSpPr/>
          <p:nvPr/>
        </p:nvSpPr>
        <p:spPr>
          <a:xfrm>
            <a:off x="731699" y="4473654"/>
            <a:ext cx="470416" cy="470416"/>
          </a:xfrm>
          <a:prstGeom prst="roundRect">
            <a:avLst>
              <a:gd name="adj" fmla="val 1867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94385" y="4493181"/>
            <a:ext cx="344924" cy="431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700" dirty="0"/>
          </a:p>
        </p:txBody>
      </p:sp>
      <p:sp>
        <p:nvSpPr>
          <p:cNvPr id="13" name="Text 10"/>
          <p:cNvSpPr/>
          <p:nvPr/>
        </p:nvSpPr>
        <p:spPr>
          <a:xfrm>
            <a:off x="2012513" y="4545449"/>
            <a:ext cx="2875121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Модуль сдвига (G)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2012513" y="5020389"/>
            <a:ext cx="6399728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Измеряет жесткость материала при сдвиге.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79255" y="5950982"/>
            <a:ext cx="627221" cy="22860"/>
          </a:xfrm>
          <a:prstGeom prst="roundRect">
            <a:avLst>
              <a:gd name="adj" fmla="val 384186"/>
            </a:avLst>
          </a:prstGeom>
          <a:solidFill>
            <a:srgbClr val="C6BDDA"/>
          </a:solidFill>
          <a:ln/>
        </p:spPr>
      </p:sp>
      <p:sp>
        <p:nvSpPr>
          <p:cNvPr id="16" name="Shape 13"/>
          <p:cNvSpPr/>
          <p:nvPr/>
        </p:nvSpPr>
        <p:spPr>
          <a:xfrm>
            <a:off x="731699" y="5727263"/>
            <a:ext cx="470416" cy="470416"/>
          </a:xfrm>
          <a:prstGeom prst="roundRect">
            <a:avLst>
              <a:gd name="adj" fmla="val 1867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94385" y="5746790"/>
            <a:ext cx="344924" cy="431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700" dirty="0"/>
          </a:p>
        </p:txBody>
      </p:sp>
      <p:sp>
        <p:nvSpPr>
          <p:cNvPr id="18" name="Text 15"/>
          <p:cNvSpPr/>
          <p:nvPr/>
        </p:nvSpPr>
        <p:spPr>
          <a:xfrm>
            <a:off x="2012513" y="5799058"/>
            <a:ext cx="4001095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Коэффициент Пуассона (ν)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2012513" y="6273998"/>
            <a:ext cx="6399728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Определяет поперечную деформацию материала.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731758" y="6812161"/>
            <a:ext cx="7680484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Между этими свойствами существует тесная взаимосвязь, позволяющая определять механические характеристики материалов.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57782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Выводы и перспективы</a:t>
            </a:r>
            <a:endParaRPr lang="en-US" sz="4900" dirty="0"/>
          </a:p>
        </p:txBody>
      </p:sp>
      <p:sp>
        <p:nvSpPr>
          <p:cNvPr id="4" name="Text 1"/>
          <p:cNvSpPr/>
          <p:nvPr/>
        </p:nvSpPr>
        <p:spPr>
          <a:xfrm>
            <a:off x="793790" y="4157186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Коэффициент Пуассона является важным параметром для понимания поведения материалов. Ауксетики, материалы с отрицательным коэффициентом Пуассона, представляют собой перспективное направление для развития новых технологий и создания новых материалов с уникальными свойствами.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2026-04-24T10:14:47Z</dcterms:created>
  <dcterms:modified xsi:type="dcterms:W3CDTF">2026-04-24T10:14:47Z</dcterms:modified>
</cp:coreProperties>
</file>