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93" r:id="rId34"/>
    <p:sldId id="294" r:id="rId35"/>
    <p:sldId id="295" r:id="rId36"/>
    <p:sldId id="292" r:id="rId37"/>
    <p:sldId id="296" r:id="rId38"/>
    <p:sldId id="297" r:id="rId39"/>
    <p:sldId id="298" r:id="rId40"/>
    <p:sldId id="299" r:id="rId41"/>
    <p:sldId id="300" r:id="rId42"/>
    <p:sldId id="301" r:id="rId43"/>
    <p:sldId id="302" r:id="rId44"/>
    <p:sldId id="303" r:id="rId45"/>
    <p:sldId id="304" r:id="rId46"/>
    <p:sldId id="305" r:id="rId47"/>
    <p:sldId id="306" r:id="rId48"/>
    <p:sldId id="307" r:id="rId49"/>
    <p:sldId id="308" r:id="rId50"/>
    <p:sldId id="309" r:id="rId51"/>
    <p:sldId id="310" r:id="rId52"/>
    <p:sldId id="311" r:id="rId53"/>
    <p:sldId id="312" r:id="rId54"/>
    <p:sldId id="313" r:id="rId55"/>
    <p:sldId id="314" r:id="rId56"/>
    <p:sldId id="315" r:id="rId57"/>
    <p:sldId id="316" r:id="rId58"/>
    <p:sldId id="317" r:id="rId59"/>
    <p:sldId id="318" r:id="rId6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Вступление" id="{1E3AF1FE-E08D-BAA9-39CC-E84EE4ABA15D}">
          <p14:sldIdLst>
            <p14:sldId id="256"/>
            <p14:sldId id="257"/>
            <p14:sldId id="258"/>
            <p14:sldId id="259"/>
            <p14:sldId id="260"/>
          </p14:sldIdLst>
        </p14:section>
        <p14:section name="Введение в ИТ-менеджмент" id="{6E67411D-3F0E-4405-A6D6-72489D7B1BF3}">
          <p14:sldIdLst>
            <p14:sldId id="261"/>
            <p14:sldId id="262"/>
            <p14:sldId id="264"/>
            <p14:sldId id="265"/>
            <p14:sldId id="266"/>
            <p14:sldId id="267"/>
            <p14:sldId id="268"/>
            <p14:sldId id="269"/>
            <p14:sldId id="270"/>
            <p14:sldId id="271"/>
            <p14:sldId id="272"/>
            <p14:sldId id="273"/>
            <p14:sldId id="274"/>
            <p14:sldId id="275"/>
            <p14:sldId id="276"/>
            <p14:sldId id="277"/>
            <p14:sldId id="278"/>
            <p14:sldId id="279"/>
            <p14:sldId id="280"/>
            <p14:sldId id="281"/>
            <p14:sldId id="282"/>
            <p14:sldId id="283"/>
            <p14:sldId id="284"/>
            <p14:sldId id="285"/>
            <p14:sldId id="286"/>
            <p14:sldId id="287"/>
            <p14:sldId id="288"/>
            <p14:sldId id="293"/>
          </p14:sldIdLst>
        </p14:section>
        <p14:section name="Роль продакт-менеджера" id="{7E5F563E-5CFB-C39D-F7AC-CF931DA95664}">
          <p14:sldIdLst>
            <p14:sldId id="294"/>
            <p14:sldId id="295"/>
            <p14:sldId id="292"/>
            <p14:sldId id="296"/>
            <p14:sldId id="297"/>
            <p14:sldId id="298"/>
            <p14:sldId id="299"/>
            <p14:sldId id="300"/>
            <p14:sldId id="301"/>
            <p14:sldId id="302"/>
            <p14:sldId id="303"/>
            <p14:sldId id="304"/>
            <p14:sldId id="305"/>
            <p14:sldId id="306"/>
            <p14:sldId id="307"/>
            <p14:sldId id="308"/>
            <p14:sldId id="309"/>
            <p14:sldId id="310"/>
            <p14:sldId id="311"/>
            <p14:sldId id="312"/>
          </p14:sldIdLst>
        </p14:section>
        <p14:section name="Практика" id="{8E71BBAF-49FB-D3F4-95DA-D95ED0DAB7EA}">
          <p14:sldIdLst>
            <p14:sldId id="313"/>
            <p14:sldId id="314"/>
            <p14:sldId id="315"/>
            <p14:sldId id="316"/>
            <p14:sldId id="317"/>
            <p14:sldId id="31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30" d="100"/>
          <a:sy n="130" d="100"/>
        </p:scale>
        <p:origin x="82" y="1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notesMaster" Target="notesMasters/notes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94066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Приветствие (1 мин). Одной фразой о том, почему ИТ-менеджмент нужен даже тем, кто не будет менеджером: в любой ИТ-команде вы будете работать с менеджерами.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Знакомство (2 мин). Расскажите коротко о себе и текущей работе в Газпромбанке. Назовите почту и Telegram: по ним студенты могут писать с вопросами по курсу и домашним заданиям.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Мой путь (2 мин). Пройдитесь по местам работы слева направо. Акцент на образовании: из инженера-электротехника в продакт-менеджеры – в профессию можно прийти из любой специальности.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Программа курса (1 мин). В курсе 7 лекций: после лекций 1–6 команды по 5–6 человек решают практический кейс, а после 7-й сдают итоговый проект. Курс идёт от общего к частному: сегодня вводная, дальше продукт и MVP, Agile, метрики, эксперименты и экономика, запуск и рост, а в финале стратегия продукта. Сегодняшняя лекция – карта всего курса.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Оценивание (2 мин). 100 баллов: 60 за шесть кейсов после лекций 1–6 и 40 за итоговый проект, который команда сдаёт после 7-й лекции. Всё сдаётся онлайн, лучшие работы разбираем на занятиях. Назовите, куда загружать работы.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Начинаем лекцию 1. Пауза перед стартом.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Цели лекции (1 мин). Пробегитесь по шести целям. Скажите, что в конце вернёмся к ним на слайде «Что мы узнали сегодня».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Определение (2 мин). Подчеркните четыре слова: люди, процессы, проекты, ресурсы. Вопрос аудитории: «Как думаете, чем менеджер отличается от руководителя отдела?»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Задачи ИТ-менеджера (2 мин). Главная мысль: менеджер не делает работу команды за неё, а создаёт условия, чтобы команда её сделала. Правая колонка часто удивляет студентов.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Три роли ИТ (2 мин). Спросите, какую роль играет ИТ в банке, в университете, в маркетплейсе. Чем ближе к партнёру бизнеса, тем больше нужен продуктовый подход.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Стройка и ИТ (2–3 мин). Спросите: «Можно ли после заливки фундамента решить, что дом будет на 2 этажа выше?» А в ИТ так происходит постоянно. Отсюда потребность в гибком управлении.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Треугольник ограничений (2–3 мин). Объясните на примере: заказчик хочет приложение за месяц вместо трёх – чем жертвуем? Свяжите с домашним заданием: там ровно такие ограничения.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(1 мин). Дайте аудитории посмеяться, затем одной фразой: это тот же треугольник, только в бытовой форме.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Статистика (2 мин). Акцент: только треть проектов идёт по плану, а у крупных проектов бюджет в среднем вырастает почти в полтора раза. Оговорка: CHAOS – данные из вторичных источников, отчёты платные.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Хвост рисков (2 мин). Исследование Фливбьорга и Будзиера: 1 471 ИТ-проект. Средний перерасход 27% выглядит терпимо, но каждый шестой проект – «чёрный лебедь» с перерасходом около 200%. Мысль: управлять нужно рисками, а не средними.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Причины провалов (2–3 мин). Пройдитесь по строкам: каждая причина – это задача менеджера со слайда 8. Вывод: хороший менеджмент снижает риск провала.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про пиццу (1–2 мин). Спросите, кто узнаёт ситуацию из жизни (курсовые, групповые проекты). Мысль: если требования не уточнили, каждый поймёт задачу по-своему.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Waterfall и Agile (2–3 мин). Не уходите в детали – это тема лекции 3. Главное: Waterfall – для понятных и стабильных требований, Agile – когда требования меняются.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Мем-диалог (1 мин). Зачитайте по ролям. Вывод: в Agile ошибку понимания находят через 2 недели, а не через 9 месяцев.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Сбербанка (4–5 мин). Сначала вопрос без слайда: почему банк может годами делать одну доработку? Потом слайд. Подробный сценарий – в методичке.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Роли: продукт и требования (2 мин). Дизайнер – как выглядит, аналитик – что создать, продакт – зачем и какое развитие.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Роли: разработка и качество (2 мин). Frontend – то, что видит пользователь, backend – логика и данные, тестировщик – поиск ошибок до пользователя.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Роли: DevOps и управление (1–2 мин). DevOps отвечает за то, чтобы продукт стабильно работал и быстро доставлялся. Проджект связывает всех вместе.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Мем «у меня всё работает» (1 мин). Зачитайте по ролям. Мысль: тестировщик и DevOps нужны, чтобы продукт работал у пользователей, а не только у разработчика.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(3–4 мин). 2 минуты обсуждения в парах, затем ответы. ОТВЕТЫ: 1 – дизайнер (иногда вместе с аналитиком); 2 – DevOps-инженер и backend; 3 – продакт-менеджер; 4 – тестировщик находит, backend исправляет; 5 – проджект-менеджер; 6 – аналитик уточняет требования, проджект оценивает влияние на сроки, продакт решает, нужна ли функция.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Додо (4–5 мин). Спросите: «Пиццерии нужна своя ИТ-команда?» Затем покажите, какие роли из только что пройденных видны в истории Dodo 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Project Aristotle (2 мин). Google изучил 180 команд. Главный фактор – психологическая безопасность: в команде можно признать ошибку. Свяжите с ролями: сильная команда – не только набор специалистов.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Жизненный цикл продукта (2 мин). Пройдите по стадиям слева направо, спросите, какие продукты сейчас на стадии роста, а какие – спада.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ICQ (5 мин). Спросите, кто знает «аську». Попросите разложить историю ICQ по стадиям кривой с предыдущего слайда.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Discovery и Delivery (3 мин). Сначала исследуем проблему и решения, потом разрабатываем. Ромбы: сначала расширяем варианты, потом сужаем до одного.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Лавки (5 мин). Спросите, как бы студенты проверили гипотезу о доставке за 15 минут за месяц и с минимальным бюджетом. Затем покажите, как это сделал Яндекс.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Этапы жизненного цикла ПО (2 мин). Подчеркните петлю итераций: продукт возвращается к анализу и доработке, пока его не выводят из эксплуатации.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Мостик к продукту (2 мин). Ключевой вопрос: проект временный, продукт живёт долго. Кто решает, какие проекты нужны продукту? Продакт-менеджер.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Начинаем вторую часть: роль продакт-менеджера. Три вопроса на слайде – план этой части.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Кто такой продакт (2 мин). Пройдите по шагам сверху вниз. Затем зачитайте стикер: решает, что нужно сделать, зачем и какую пользу это принесёт.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Зарплаты (2 мин). Покажите не одну цифру, а рост: от джуна к руководителю продукта зарплата растёт в несколько раз. Оговорите, что это оценки на руки, а цифры сильно зависят от компании и города. Не задерживайтесь – главная тема лекции не зарплаты.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Компетенции (2 мин). Продакт находится на пересечении UX, технологий и бизнеса. Не обязан быть экспертом во всём, но должен понимать все три области.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Продакт и проджект (2 мин). Покажите общую зону в центре: многие задачи пересекаются, поэтому роли часто путают.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 чём разница (2 мин). Акцент на последней строке: продакт принимает решения, проджект помогает их принять и выполнить.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Проверка (3 мин). Голосование руками по каждому пункту. ОТВЕТЫ: 1 – продакт; 2 – проджект; 3 – продакт; 4 – проджект; 5 – продакт; 6 – проджект.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Задачи продакта (2 мин). Четыре задачи, главная – баланс между пользователем и бизнесом.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Пользователи (2 мин). Ключевая компетенция – создание ценности. Инструменты справа – темы следующих лекций.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Рост бизнеса (2 мин). Эффективность продакта измеряется результатом, а не количеством выпущенных функций.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Госуслуг (5–7 мин). Провокационный вопрос: у Госуслуг нет выручки – значит, нет метрик роста? Попросите студентов за минуту предложить метрики.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Компетенции (1–2 мин). Не читайте весь список – выберите 2–3 пункта и приведите пример из своей практики.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Личности продакта: понимание (2 мин). Источник – ProductBoard. Спросите, какая личность студентам ближе.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Личности продакта: стратегия (2 мин). Дипломат – самая недооценённая роль: продакт влияет на людей, которые ему не подчиняются.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Личности продакта: ралли (2 мин). Садовник – мысль о том, что работа не заканчивается с релизом.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AI-продакт (3 мин). Главная мысль внизу: пользователь, ценность и метрики остаются основой. Меняется материал: модели дают вероятностный результат, поэтому появляются evals и новые риски.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ИИ-навыки (2 мин). Цифры по России – hh.ru, по миру – Product Growth. Акцент на 60%: в профессию приходят не только из Computer Science.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Итоги (2 мин). Пройдитесь по шести пунктам и сверьтесь с целями со слайда 6. Спросите, что запомнилось больше всего.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Словарик (1 мин). Не зачитывайте – скажите, что слайд для повторения и будет в материалах.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Что почитать и посмотреть (1–2 мин). Порекомендуйте начать с «Вдохновлённых» Кейгана – это основа продакт-менеджмента. Для тех, кто любит видео, – бесплатные лекции Школы менеджеров Яндекса и записи докладов ProductSense. Перед лекцией проверьте, что плейлисты доступны.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Кейс 1 (3 мин). Каждая команда выбирает сервис из шести вариантов и развивает его во всех кейсах до итогового проекта. На слайде – пример: аптечная сеть. Обратите внимание на конфликт маркетинга и ИТ: решение должно его учитывать.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Варианты (2 мин). Пройдитесь по таблице. У каждого сервиса свой конфликт маркетинга и ИТ. Попросите выбирать сервис, которым студенты пользуются сами. Чтобы варианты распределились равномерно, ограничьте число команд на один сервис – например, не больше пяти.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Что подготовить (2 мин). Пять пунктов, под каждым – на что опираться из лекции.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Формат (2 мин). Объясните, как собрать команды по 5–6 человек онлайн (например, через общий чат или таблицу). Назовите дедлайн и куда загружать презентацию.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Критерии оценки (1–2 мин). Пройдитесь по пяти критериям. Ответьте на вопросы по заданию.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Вопросы (5 мин). Ответьте на вопросы студентов. Напомните тему следующей лекции: ИТ-продукт, идея и MVP, и дату защиты домашнего задания. Завершение лекции.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Обложка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48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4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000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2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3108960" y="1737360"/>
            <a:ext cx="548640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8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800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Раздел с планом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32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3200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ент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chemeClr val="tx2"/>
                </a:solidFill>
              </a:rPr>
              <a:t>ИТ-менеджмент  ·  Лекция 1</a:t>
            </a:r>
            <a:endParaRPr lang="en-US" sz="9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онтент с панелью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chemeClr val="tx2"/>
                </a:solidFill>
              </a:rPr>
              <a:t>ИТ-менеджмент  ·  Лекция 1</a:t>
            </a:r>
            <a:endParaRPr lang="en-US" sz="900" dirty="0"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43891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ёмный контент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marL="0" indent="0" algn="l">
              <a:buNone/>
              <a:defRPr lang="en-US" sz="2600" b="1" dirty="0">
                <a:solidFill>
                  <a:schemeClr val="bg1"/>
                </a:solidFill>
              </a:defRPr>
            </a:lvl1pPr>
          </a:lstStyle>
          <a:p>
            <a:pPr marL="0" indent="0" algn="l">
              <a:buNone/>
            </a:pPr>
            <a:endParaRPr lang="en-US" sz="2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4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image" Target="../media/image32.png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7" Type="http://schemas.openxmlformats.org/officeDocument/2006/relationships/image" Target="../media/image4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8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4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7" Type="http://schemas.openxmlformats.org/officeDocument/2006/relationships/image" Target="../media/image5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6.png"/><Relationship Id="rId5" Type="http://schemas.openxmlformats.org/officeDocument/2006/relationships/image" Target="../media/image40.png"/><Relationship Id="rId4" Type="http://schemas.openxmlformats.org/officeDocument/2006/relationships/image" Target="../media/image25.pn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image" Target="../media/image58.png"/><Relationship Id="rId7" Type="http://schemas.openxmlformats.org/officeDocument/2006/relationships/image" Target="../media/image5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1.png"/><Relationship Id="rId5" Type="http://schemas.openxmlformats.org/officeDocument/2006/relationships/image" Target="../media/image60.png"/><Relationship Id="rId10" Type="http://schemas.openxmlformats.org/officeDocument/2006/relationships/image" Target="../media/image63.png"/><Relationship Id="rId4" Type="http://schemas.openxmlformats.org/officeDocument/2006/relationships/image" Target="../media/image59.png"/><Relationship Id="rId9" Type="http://schemas.openxmlformats.org/officeDocument/2006/relationships/image" Target="../media/image6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6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66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8.png"/><Relationship Id="rId5" Type="http://schemas.openxmlformats.org/officeDocument/2006/relationships/image" Target="../media/image67.png"/><Relationship Id="rId4" Type="http://schemas.openxmlformats.org/officeDocument/2006/relationships/image" Target="../media/image15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png"/><Relationship Id="rId5" Type="http://schemas.openxmlformats.org/officeDocument/2006/relationships/image" Target="../media/image69.png"/><Relationship Id="rId4" Type="http://schemas.openxmlformats.org/officeDocument/2006/relationships/image" Target="../media/image58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1.png"/><Relationship Id="rId5" Type="http://schemas.openxmlformats.org/officeDocument/2006/relationships/image" Target="../media/image70.png"/><Relationship Id="rId4" Type="http://schemas.openxmlformats.org/officeDocument/2006/relationships/image" Target="../media/image6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8.png"/><Relationship Id="rId4" Type="http://schemas.openxmlformats.org/officeDocument/2006/relationships/image" Target="../media/image73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3" Type="http://schemas.openxmlformats.org/officeDocument/2006/relationships/image" Target="../media/image66.png"/><Relationship Id="rId7" Type="http://schemas.openxmlformats.org/officeDocument/2006/relationships/image" Target="../media/image16.png"/><Relationship Id="rId12" Type="http://schemas.openxmlformats.org/officeDocument/2006/relationships/image" Target="../media/image77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0.png"/><Relationship Id="rId11" Type="http://schemas.openxmlformats.org/officeDocument/2006/relationships/image" Target="../media/image76.png"/><Relationship Id="rId5" Type="http://schemas.openxmlformats.org/officeDocument/2006/relationships/image" Target="../media/image74.png"/><Relationship Id="rId10" Type="http://schemas.openxmlformats.org/officeDocument/2006/relationships/image" Target="../media/image70.png"/><Relationship Id="rId4" Type="http://schemas.openxmlformats.org/officeDocument/2006/relationships/image" Target="../media/image59.png"/><Relationship Id="rId9" Type="http://schemas.openxmlformats.org/officeDocument/2006/relationships/image" Target="../media/image15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74.png"/><Relationship Id="rId4" Type="http://schemas.openxmlformats.org/officeDocument/2006/relationships/image" Target="../media/image7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1.png"/><Relationship Id="rId4" Type="http://schemas.openxmlformats.org/officeDocument/2006/relationships/image" Target="../media/image25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7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90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2.png"/><Relationship Id="rId5" Type="http://schemas.openxmlformats.org/officeDocument/2006/relationships/image" Target="../media/image76.png"/><Relationship Id="rId4" Type="http://schemas.openxmlformats.org/officeDocument/2006/relationships/image" Target="../media/image16.png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69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4.png"/><Relationship Id="rId5" Type="http://schemas.openxmlformats.org/officeDocument/2006/relationships/image" Target="../media/image93.png"/><Relationship Id="rId4" Type="http://schemas.openxmlformats.org/officeDocument/2006/relationships/image" Target="../media/image58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3.png"/><Relationship Id="rId4" Type="http://schemas.openxmlformats.org/officeDocument/2006/relationships/image" Target="../media/image95.png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800" b="1" dirty="0">
                <a:solidFill>
                  <a:schemeClr val="bg1"/>
                </a:solidFill>
              </a:rPr>
              <a:t>ИТ-менеджмент</a:t>
            </a:r>
            <a:endParaRPr lang="en-US" sz="4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bg1"/>
                </a:solidFill>
              </a:rPr>
              <a:t>Понуров Роман</a:t>
            </a:r>
            <a:endParaRPr lang="en-US" sz="2000" dirty="0"/>
          </a:p>
          <a:p>
            <a:pPr marL="0" indent="0" algn="l">
              <a:buNone/>
            </a:pPr>
            <a:r>
              <a:rPr lang="en-US" sz="1400" dirty="0">
                <a:solidFill>
                  <a:schemeClr val="accent1"/>
                </a:solidFill>
              </a:rPr>
              <a:t>Старший менеджер продукта в Газпромбанке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 rot="-240000">
            <a:off x="6126480" y="640080"/>
            <a:ext cx="1828800" cy="1417320"/>
          </a:xfrm>
          <a:prstGeom prst="rect">
            <a:avLst/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Люди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 rot="180000">
            <a:off x="6903720" y="1691640"/>
            <a:ext cx="1828800" cy="1417320"/>
          </a:xfrm>
          <a:prstGeom prst="rect">
            <a:avLst/>
          </a:prstGeom>
          <a:solidFill>
            <a:schemeClr val="accent2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Процессы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 rot="-120000">
            <a:off x="6035040" y="2697480"/>
            <a:ext cx="1828800" cy="1417320"/>
          </a:xfrm>
          <a:prstGeom prst="rect">
            <a:avLst/>
          </a:prstGeom>
          <a:solidFill>
            <a:schemeClr val="accent3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 wrap="square" lIns="152400" tIns="177800" rIns="127000" bIns="0" rtlCol="0" anchor="t"/>
          <a:lstStyle/>
          <a:p>
            <a:pPr marL="0" indent="0" algn="l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Ресурсы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Давайте знакомиться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02920" y="1143000"/>
            <a:ext cx="2103120" cy="21031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img/m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" y="1234440"/>
            <a:ext cx="1920240" cy="1920240"/>
          </a:xfrm>
          <a:prstGeom prst="ellipse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338328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Роман Понуров</a:t>
            </a:r>
            <a:endParaRPr lang="en-US" sz="18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3712464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chemeClr val="tx2"/>
                </a:solidFill>
              </a:rPr>
              <a:t>Старший менеджер продукта в Газпромбанке</a:t>
            </a:r>
            <a:endParaRPr lang="en-US" sz="1150" dirty="0"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4114800"/>
            <a:ext cx="201168" cy="20116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841248" y="4069080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ponurov.roman@yandex.ru</a:t>
            </a:r>
            <a:endParaRPr lang="en-US" sz="1200" dirty="0"/>
          </a:p>
        </p:txBody>
      </p:sp>
      <p:pic>
        <p:nvPicPr>
          <p:cNvPr id="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40" y="4407408"/>
            <a:ext cx="201168" cy="201168"/>
          </a:xfrm>
          <a:prstGeom prst="rect">
            <a:avLst/>
          </a:prstGeom>
        </p:spPr>
      </p:pic>
      <p:sp>
        <p:nvSpPr>
          <p:cNvPr id="10" name="Text 5"/>
          <p:cNvSpPr txBox="1"/>
          <p:nvPr/>
        </p:nvSpPr>
        <p:spPr>
          <a:xfrm>
            <a:off x="841248" y="4361688"/>
            <a:ext cx="2286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@astro090</a:t>
            </a:r>
            <a:endParaRPr lang="en-US" sz="1200" dirty="0"/>
          </a:p>
        </p:txBody>
      </p:sp>
      <p:sp>
        <p:nvSpPr>
          <p:cNvPr id="11" name="Shape 6"/>
          <p:cNvSpPr/>
          <p:nvPr/>
        </p:nvSpPr>
        <p:spPr>
          <a:xfrm>
            <a:off x="3291840" y="1188720"/>
            <a:ext cx="2560320" cy="1069848"/>
          </a:xfrm>
          <a:prstGeom prst="roundRect">
            <a:avLst>
              <a:gd name="adj" fmla="val 6838"/>
            </a:avLst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7"/>
          <p:cNvSpPr txBox="1"/>
          <p:nvPr/>
        </p:nvSpPr>
        <p:spPr>
          <a:xfrm>
            <a:off x="3474720" y="12801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7+ лет</a:t>
            </a:r>
            <a:endParaRPr lang="en-US" sz="2000" dirty="0"/>
          </a:p>
        </p:txBody>
      </p:sp>
      <p:sp>
        <p:nvSpPr>
          <p:cNvPr id="13" name="Text 8"/>
          <p:cNvSpPr txBox="1"/>
          <p:nvPr/>
        </p:nvSpPr>
        <p:spPr>
          <a:xfrm>
            <a:off x="3474720" y="17373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chemeClr val="tx2"/>
                </a:solidFill>
              </a:rPr>
              <a:t>в менеджменте: B2C, B2B, B2G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5989320" y="1188720"/>
            <a:ext cx="2560320" cy="1069848"/>
          </a:xfrm>
          <a:prstGeom prst="roundRect">
            <a:avLst>
              <a:gd name="adj" fmla="val 6838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0"/>
          <p:cNvSpPr txBox="1"/>
          <p:nvPr/>
        </p:nvSpPr>
        <p:spPr>
          <a:xfrm>
            <a:off x="6172200" y="128016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отрасли</a:t>
            </a:r>
            <a:endParaRPr lang="en-US" sz="2000" dirty="0"/>
          </a:p>
        </p:txBody>
      </p:sp>
      <p:sp>
        <p:nvSpPr>
          <p:cNvPr id="16" name="Text 11"/>
          <p:cNvSpPr txBox="1"/>
          <p:nvPr/>
        </p:nvSpPr>
        <p:spPr>
          <a:xfrm>
            <a:off x="6172200" y="1737360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chemeClr val="tx2"/>
                </a:solidFill>
              </a:rPr>
              <a:t>госсектор, телеком, ритейл и банкинг</a:t>
            </a:r>
            <a:endParaRPr lang="en-US" sz="1150" dirty="0"/>
          </a:p>
        </p:txBody>
      </p:sp>
      <p:sp>
        <p:nvSpPr>
          <p:cNvPr id="17" name="Shape 12"/>
          <p:cNvSpPr/>
          <p:nvPr/>
        </p:nvSpPr>
        <p:spPr>
          <a:xfrm>
            <a:off x="3291840" y="2395728"/>
            <a:ext cx="2560320" cy="1069848"/>
          </a:xfrm>
          <a:prstGeom prst="roundRect">
            <a:avLst>
              <a:gd name="adj" fmla="val 6838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Text 13"/>
          <p:cNvSpPr txBox="1"/>
          <p:nvPr/>
        </p:nvSpPr>
        <p:spPr>
          <a:xfrm>
            <a:off x="3474720" y="248716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 продукта</a:t>
            </a:r>
            <a:endParaRPr lang="en-US" sz="2000" dirty="0"/>
          </a:p>
        </p:txBody>
      </p:sp>
      <p:sp>
        <p:nvSpPr>
          <p:cNvPr id="19" name="Text 14"/>
          <p:cNvSpPr txBox="1"/>
          <p:nvPr/>
        </p:nvSpPr>
        <p:spPr>
          <a:xfrm>
            <a:off x="3474720" y="294436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chemeClr val="tx2"/>
                </a:solidFill>
              </a:rPr>
              <a:t>цифровых, запустил с нуля: «По соседству» и «Добстер»</a:t>
            </a:r>
            <a:endParaRPr lang="en-US" sz="1150" dirty="0"/>
          </a:p>
        </p:txBody>
      </p:sp>
      <p:sp>
        <p:nvSpPr>
          <p:cNvPr id="20" name="Shape 15"/>
          <p:cNvSpPr/>
          <p:nvPr/>
        </p:nvSpPr>
        <p:spPr>
          <a:xfrm>
            <a:off x="5989320" y="2395728"/>
            <a:ext cx="2560320" cy="1069848"/>
          </a:xfrm>
          <a:prstGeom prst="roundRect">
            <a:avLst>
              <a:gd name="adj" fmla="val 6838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6"/>
          <p:cNvSpPr txBox="1"/>
          <p:nvPr/>
        </p:nvSpPr>
        <p:spPr>
          <a:xfrm>
            <a:off x="6172200" y="2487168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 50 человек</a:t>
            </a:r>
            <a:endParaRPr lang="en-US" sz="2000" dirty="0"/>
          </a:p>
        </p:txBody>
      </p:sp>
      <p:sp>
        <p:nvSpPr>
          <p:cNvPr id="22" name="Text 17"/>
          <p:cNvSpPr txBox="1"/>
          <p:nvPr/>
        </p:nvSpPr>
        <p:spPr>
          <a:xfrm>
            <a:off x="6172200" y="2944368"/>
            <a:ext cx="2240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chemeClr val="tx2"/>
                </a:solidFill>
              </a:rPr>
              <a:t>в командах, которыми я руководил</a:t>
            </a:r>
            <a:endParaRPr lang="en-US" sz="1150" dirty="0"/>
          </a:p>
        </p:txBody>
      </p:sp>
      <p:sp>
        <p:nvSpPr>
          <p:cNvPr id="23" name="Shape 18"/>
          <p:cNvSpPr/>
          <p:nvPr/>
        </p:nvSpPr>
        <p:spPr>
          <a:xfrm>
            <a:off x="3291840" y="3630168"/>
            <a:ext cx="5257800" cy="1005840"/>
          </a:xfrm>
          <a:prstGeom prst="roundRect">
            <a:avLst>
              <a:gd name="adj" fmla="val 7273"/>
            </a:avLst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Shape 19"/>
          <p:cNvSpPr/>
          <p:nvPr/>
        </p:nvSpPr>
        <p:spPr>
          <a:xfrm>
            <a:off x="3474720" y="3858768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95421" y="3979469"/>
            <a:ext cx="307238" cy="307238"/>
          </a:xfrm>
          <a:prstGeom prst="rect">
            <a:avLst/>
          </a:prstGeom>
        </p:spPr>
      </p:pic>
      <p:sp>
        <p:nvSpPr>
          <p:cNvPr id="26" name="Text 20"/>
          <p:cNvSpPr txBox="1"/>
          <p:nvPr/>
        </p:nvSpPr>
        <p:spPr>
          <a:xfrm>
            <a:off x="4206240" y="3630168"/>
            <a:ext cx="42062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F2C230"/>
                </a:solidFill>
              </a:rPr>
              <a:t>Аспирант РАНХиГС. </a:t>
            </a:r>
            <a:r>
              <a:rPr lang="en-US" sz="1250" dirty="0">
                <a:solidFill>
                  <a:srgbClr val="FFFFFF"/>
                </a:solidFill>
              </a:rPr>
              <a:t>Исследую, как искусственный интеллект меняет управление компанией.</a:t>
            </a:r>
            <a:endParaRPr lang="en-US" sz="125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Мой путь в продуктовый менеджмент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627632"/>
            <a:ext cx="8046720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548640" y="1508760"/>
            <a:ext cx="237744" cy="23774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 txBox="1"/>
          <p:nvPr/>
        </p:nvSpPr>
        <p:spPr>
          <a:xfrm>
            <a:off x="548640" y="117043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tx2"/>
                </a:solidFill>
              </a:rPr>
              <a:t>2019–2021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48640" y="1901952"/>
            <a:ext cx="1874520" cy="2103120"/>
          </a:xfrm>
          <a:prstGeom prst="roundRect">
            <a:avLst>
              <a:gd name="adj" fmla="val 3902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Shape 5"/>
          <p:cNvSpPr/>
          <p:nvPr/>
        </p:nvSpPr>
        <p:spPr>
          <a:xfrm>
            <a:off x="713232" y="2011680"/>
            <a:ext cx="1188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" name="Image 0" descr="img/logos/grani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0080" y="2057400"/>
            <a:ext cx="855023" cy="36576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13232" y="2523744"/>
            <a:ext cx="1691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Концерн ГРАНИТ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713232" y="2816352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chemeClr val="tx2"/>
                </a:solidFill>
              </a:rPr>
              <a:t>Менеджер продукта, системный аналитик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>
            <a:off x="713232" y="3273552"/>
            <a:ext cx="1600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Автоматизация процессов госдепартамента (B2G), запуск с нуля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2606040" y="1508760"/>
            <a:ext cx="237744" cy="23774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0"/>
          <p:cNvSpPr txBox="1"/>
          <p:nvPr/>
        </p:nvSpPr>
        <p:spPr>
          <a:xfrm>
            <a:off x="2606040" y="117043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tx2"/>
                </a:solidFill>
              </a:rPr>
              <a:t>2021–2023</a:t>
            </a:r>
            <a:endParaRPr lang="en-US" sz="1150" dirty="0"/>
          </a:p>
        </p:txBody>
      </p:sp>
      <p:sp>
        <p:nvSpPr>
          <p:cNvPr id="14" name="Shape 11"/>
          <p:cNvSpPr/>
          <p:nvPr/>
        </p:nvSpPr>
        <p:spPr>
          <a:xfrm>
            <a:off x="2606040" y="1901952"/>
            <a:ext cx="1874520" cy="2103120"/>
          </a:xfrm>
          <a:prstGeom prst="roundRect">
            <a:avLst>
              <a:gd name="adj" fmla="val 3902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Shape 12"/>
          <p:cNvSpPr/>
          <p:nvPr/>
        </p:nvSpPr>
        <p:spPr>
          <a:xfrm>
            <a:off x="2770632" y="2011680"/>
            <a:ext cx="1188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1" descr="img/logos/mt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2112" y="2057400"/>
            <a:ext cx="365760" cy="365760"/>
          </a:xfrm>
          <a:prstGeom prst="rect">
            <a:avLst/>
          </a:prstGeom>
        </p:spPr>
      </p:pic>
      <p:sp>
        <p:nvSpPr>
          <p:cNvPr id="17" name="Text 13"/>
          <p:cNvSpPr txBox="1"/>
          <p:nvPr/>
        </p:nvSpPr>
        <p:spPr>
          <a:xfrm>
            <a:off x="2770632" y="2523744"/>
            <a:ext cx="1691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МТС</a:t>
            </a:r>
            <a:endParaRPr lang="en-US" sz="1350" dirty="0"/>
          </a:p>
        </p:txBody>
      </p:sp>
      <p:sp>
        <p:nvSpPr>
          <p:cNvPr id="18" name="Text 14"/>
          <p:cNvSpPr txBox="1"/>
          <p:nvPr/>
        </p:nvSpPr>
        <p:spPr>
          <a:xfrm>
            <a:off x="2770632" y="2816352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chemeClr val="tx2"/>
                </a:solidFill>
              </a:rPr>
              <a:t>Менеджер продукта</a:t>
            </a:r>
            <a:endParaRPr lang="en-US" sz="1050" dirty="0"/>
          </a:p>
        </p:txBody>
      </p:sp>
      <p:sp>
        <p:nvSpPr>
          <p:cNvPr id="19" name="Text 15"/>
          <p:cNvSpPr txBox="1"/>
          <p:nvPr/>
        </p:nvSpPr>
        <p:spPr>
          <a:xfrm>
            <a:off x="2770632" y="3273552"/>
            <a:ext cx="1600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MTS ID – бесшовная авторизация, ~10 млн пользователей, интеграция в 9 продуктов</a:t>
            </a:r>
            <a:endParaRPr lang="en-US" sz="1050" dirty="0"/>
          </a:p>
        </p:txBody>
      </p:sp>
      <p:sp>
        <p:nvSpPr>
          <p:cNvPr id="20" name="Shape 16"/>
          <p:cNvSpPr/>
          <p:nvPr/>
        </p:nvSpPr>
        <p:spPr>
          <a:xfrm>
            <a:off x="4663440" y="1508760"/>
            <a:ext cx="237744" cy="23774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7"/>
          <p:cNvSpPr txBox="1"/>
          <p:nvPr/>
        </p:nvSpPr>
        <p:spPr>
          <a:xfrm>
            <a:off x="4663440" y="117043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tx2"/>
                </a:solidFill>
              </a:rPr>
              <a:t>2023–2024</a:t>
            </a:r>
            <a:endParaRPr lang="en-US" sz="1150" dirty="0"/>
          </a:p>
        </p:txBody>
      </p:sp>
      <p:sp>
        <p:nvSpPr>
          <p:cNvPr id="22" name="Shape 18"/>
          <p:cNvSpPr/>
          <p:nvPr/>
        </p:nvSpPr>
        <p:spPr>
          <a:xfrm>
            <a:off x="4663440" y="1901952"/>
            <a:ext cx="1874520" cy="2103120"/>
          </a:xfrm>
          <a:prstGeom prst="roundRect">
            <a:avLst>
              <a:gd name="adj" fmla="val 3902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Shape 19"/>
          <p:cNvSpPr/>
          <p:nvPr/>
        </p:nvSpPr>
        <p:spPr>
          <a:xfrm>
            <a:off x="4828032" y="2011680"/>
            <a:ext cx="1188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24" name="Image 2" descr="img/logos/asia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9878" y="2057400"/>
            <a:ext cx="1045029" cy="365760"/>
          </a:xfrm>
          <a:prstGeom prst="rect">
            <a:avLst/>
          </a:prstGeom>
        </p:spPr>
      </p:pic>
      <p:sp>
        <p:nvSpPr>
          <p:cNvPr id="25" name="Text 20"/>
          <p:cNvSpPr txBox="1"/>
          <p:nvPr/>
        </p:nvSpPr>
        <p:spPr>
          <a:xfrm>
            <a:off x="4828032" y="2523744"/>
            <a:ext cx="1691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Азия Ритейл</a:t>
            </a:r>
            <a:endParaRPr lang="en-US" sz="1350" dirty="0"/>
          </a:p>
        </p:txBody>
      </p:sp>
      <p:sp>
        <p:nvSpPr>
          <p:cNvPr id="26" name="Text 21"/>
          <p:cNvSpPr txBox="1"/>
          <p:nvPr/>
        </p:nvSpPr>
        <p:spPr>
          <a:xfrm>
            <a:off x="4828032" y="2816352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chemeClr val="tx2"/>
                </a:solidFill>
              </a:rPr>
              <a:t>Руководитель e-commerce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4828032" y="3273552"/>
            <a:ext cx="1600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Доставка продуктов, ~600 тыс. пользователей: выручка +103%, конверсия +17%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6720840" y="1508760"/>
            <a:ext cx="237744" cy="237744"/>
          </a:xfrm>
          <a:prstGeom prst="ellipse">
            <a:avLst/>
          </a:prstGeom>
          <a:solidFill>
            <a:srgbClr val="F2C230"/>
          </a:solidFill>
          <a:ln w="19050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9" name="Text 24"/>
          <p:cNvSpPr txBox="1"/>
          <p:nvPr/>
        </p:nvSpPr>
        <p:spPr>
          <a:xfrm>
            <a:off x="6720840" y="1170432"/>
            <a:ext cx="1737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tx2"/>
                </a:solidFill>
              </a:rPr>
              <a:t>2024 – сейчас</a:t>
            </a:r>
            <a:endParaRPr lang="en-US" sz="1150" dirty="0"/>
          </a:p>
        </p:txBody>
      </p:sp>
      <p:sp>
        <p:nvSpPr>
          <p:cNvPr id="30" name="Shape 25"/>
          <p:cNvSpPr/>
          <p:nvPr/>
        </p:nvSpPr>
        <p:spPr>
          <a:xfrm>
            <a:off x="6720840" y="1901952"/>
            <a:ext cx="1874520" cy="2103120"/>
          </a:xfrm>
          <a:prstGeom prst="roundRect">
            <a:avLst>
              <a:gd name="adj" fmla="val 3902"/>
            </a:avLst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1" name="Shape 26"/>
          <p:cNvSpPr/>
          <p:nvPr/>
        </p:nvSpPr>
        <p:spPr>
          <a:xfrm>
            <a:off x="6885432" y="2011680"/>
            <a:ext cx="1188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2" name="Image 3" descr="img/logos/gpb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41125" y="2057400"/>
            <a:ext cx="677333" cy="365760"/>
          </a:xfrm>
          <a:prstGeom prst="rect">
            <a:avLst/>
          </a:prstGeom>
        </p:spPr>
      </p:pic>
      <p:sp>
        <p:nvSpPr>
          <p:cNvPr id="33" name="Text 27"/>
          <p:cNvSpPr txBox="1"/>
          <p:nvPr/>
        </p:nvSpPr>
        <p:spPr>
          <a:xfrm>
            <a:off x="6885432" y="2523744"/>
            <a:ext cx="1691640" cy="3017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Газпромбанк</a:t>
            </a:r>
            <a:endParaRPr lang="en-US" sz="1350" dirty="0"/>
          </a:p>
        </p:txBody>
      </p:sp>
      <p:sp>
        <p:nvSpPr>
          <p:cNvPr id="34" name="Text 28"/>
          <p:cNvSpPr txBox="1"/>
          <p:nvPr/>
        </p:nvSpPr>
        <p:spPr>
          <a:xfrm>
            <a:off x="6885432" y="2816352"/>
            <a:ext cx="1600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b="1" dirty="0">
                <a:solidFill>
                  <a:schemeClr val="tx2"/>
                </a:solidFill>
              </a:rPr>
              <a:t>Старший менеджер продукта</a:t>
            </a:r>
            <a:endParaRPr lang="en-US" sz="1050" dirty="0"/>
          </a:p>
        </p:txBody>
      </p:sp>
      <p:sp>
        <p:nvSpPr>
          <p:cNvPr id="35" name="Text 29"/>
          <p:cNvSpPr txBox="1"/>
          <p:nvPr/>
        </p:nvSpPr>
        <p:spPr>
          <a:xfrm>
            <a:off x="6885432" y="3273552"/>
            <a:ext cx="16002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Сервис кредитного анализа компаний: от custdev до промышленной эксплуатации</a:t>
            </a:r>
            <a:endParaRPr lang="en-US" sz="1050" dirty="0"/>
          </a:p>
        </p:txBody>
      </p:sp>
      <p:sp>
        <p:nvSpPr>
          <p:cNvPr id="36" name="Text 30"/>
          <p:cNvSpPr txBox="1"/>
          <p:nvPr/>
        </p:nvSpPr>
        <p:spPr>
          <a:xfrm>
            <a:off x="548640" y="4087368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Образование</a:t>
            </a:r>
            <a:endParaRPr lang="en-US" sz="1200" dirty="0"/>
          </a:p>
        </p:txBody>
      </p:sp>
      <p:sp>
        <p:nvSpPr>
          <p:cNvPr id="37" name="Shape 31"/>
          <p:cNvSpPr/>
          <p:nvPr/>
        </p:nvSpPr>
        <p:spPr>
          <a:xfrm>
            <a:off x="1691640" y="4087368"/>
            <a:ext cx="7315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38" name="Image 4" descr="img/logos/mei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46504" y="4169501"/>
            <a:ext cx="621792" cy="292933"/>
          </a:xfrm>
          <a:prstGeom prst="rect">
            <a:avLst/>
          </a:prstGeom>
        </p:spPr>
      </p:pic>
      <p:sp>
        <p:nvSpPr>
          <p:cNvPr id="39" name="Text 32"/>
          <p:cNvSpPr txBox="1"/>
          <p:nvPr/>
        </p:nvSpPr>
        <p:spPr>
          <a:xfrm>
            <a:off x="2514600" y="4059936"/>
            <a:ext cx="14630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tx1"/>
                </a:solidFill>
              </a:rPr>
              <a:t>МЭИ</a:t>
            </a:r>
            <a:endParaRPr lang="en-US" sz="1500" dirty="0"/>
          </a:p>
          <a:p>
            <a:pPr marL="0" indent="0">
              <a:buNone/>
            </a:pPr>
            <a:r>
              <a:rPr lang="en-US" sz="1050" dirty="0">
                <a:solidFill>
                  <a:schemeClr val="tx2"/>
                </a:solidFill>
              </a:rPr>
              <a:t>магистр, электротехника</a:t>
            </a:r>
            <a:endParaRPr lang="en-US" sz="1500" dirty="0"/>
          </a:p>
        </p:txBody>
      </p:sp>
      <p:sp>
        <p:nvSpPr>
          <p:cNvPr id="40" name="Shape 33"/>
          <p:cNvSpPr/>
          <p:nvPr/>
        </p:nvSpPr>
        <p:spPr>
          <a:xfrm>
            <a:off x="4005072" y="4087368"/>
            <a:ext cx="7315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1" name="Image 5" descr="img/logos/hs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187952" y="4133088"/>
            <a:ext cx="365760" cy="365760"/>
          </a:xfrm>
          <a:prstGeom prst="rect">
            <a:avLst/>
          </a:prstGeom>
        </p:spPr>
      </p:pic>
      <p:sp>
        <p:nvSpPr>
          <p:cNvPr id="42" name="Text 34"/>
          <p:cNvSpPr txBox="1"/>
          <p:nvPr/>
        </p:nvSpPr>
        <p:spPr>
          <a:xfrm>
            <a:off x="4828032" y="4059936"/>
            <a:ext cx="14630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tx1"/>
                </a:solidFill>
              </a:rPr>
              <a:t>ВШЭ</a:t>
            </a:r>
            <a:endParaRPr lang="en-US" sz="1500" dirty="0"/>
          </a:p>
          <a:p>
            <a:pPr marL="0" indent="0">
              <a:buNone/>
            </a:pPr>
            <a:r>
              <a:rPr lang="en-US" sz="1050" dirty="0">
                <a:solidFill>
                  <a:schemeClr val="tx2"/>
                </a:solidFill>
              </a:rPr>
              <a:t>магистр, корпоративные финансы</a:t>
            </a:r>
            <a:endParaRPr lang="en-US" sz="1500" dirty="0"/>
          </a:p>
        </p:txBody>
      </p:sp>
      <p:sp>
        <p:nvSpPr>
          <p:cNvPr id="43" name="Shape 35"/>
          <p:cNvSpPr/>
          <p:nvPr/>
        </p:nvSpPr>
        <p:spPr>
          <a:xfrm>
            <a:off x="6318504" y="4087368"/>
            <a:ext cx="7315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44" name="Image 6" descr="img/logos/ranepa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83774" y="4133088"/>
            <a:ext cx="200981" cy="365760"/>
          </a:xfrm>
          <a:prstGeom prst="rect">
            <a:avLst/>
          </a:prstGeom>
        </p:spPr>
      </p:pic>
      <p:sp>
        <p:nvSpPr>
          <p:cNvPr id="45" name="Text 36"/>
          <p:cNvSpPr txBox="1"/>
          <p:nvPr/>
        </p:nvSpPr>
        <p:spPr>
          <a:xfrm>
            <a:off x="7141464" y="4059936"/>
            <a:ext cx="14630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tx1"/>
                </a:solidFill>
              </a:rPr>
              <a:t>РАНХиГС</a:t>
            </a:r>
            <a:endParaRPr lang="en-US" sz="1500" dirty="0"/>
          </a:p>
          <a:p>
            <a:pPr marL="0" indent="0">
              <a:buNone/>
            </a:pPr>
            <a:r>
              <a:rPr lang="en-US" sz="1050" dirty="0">
                <a:solidFill>
                  <a:schemeClr val="tx2"/>
                </a:solidFill>
              </a:rPr>
              <a:t>аспирантура, менеджмент</a:t>
            </a:r>
            <a:endParaRPr lang="en-US" sz="1500" dirty="0"/>
          </a:p>
        </p:txBody>
      </p:sp>
      <p:sp>
        <p:nvSpPr>
          <p:cNvPr id="4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Программа курса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4663440" y="3611880"/>
            <a:ext cx="3931920" cy="868680"/>
          </a:xfrm>
          <a:prstGeom prst="roundRect">
            <a:avLst>
              <a:gd name="adj" fmla="val 8421"/>
            </a:avLst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4846320" y="3611880"/>
            <a:ext cx="15087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 лекций</a:t>
            </a:r>
            <a:endParaRPr lang="en-US" sz="1500" dirty="0"/>
          </a:p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вторники, 13.10–24.11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0" y="3767328"/>
            <a:ext cx="0" cy="54864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 txBox="1"/>
          <p:nvPr/>
        </p:nvSpPr>
        <p:spPr>
          <a:xfrm>
            <a:off x="6537960" y="3611880"/>
            <a:ext cx="20116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 кейсов + проект</a:t>
            </a:r>
            <a:endParaRPr lang="en-US" sz="1500" dirty="0"/>
          </a:p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работа в командах по 5–6 человек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38912" y="1207008"/>
            <a:ext cx="3886200" cy="713232"/>
          </a:xfrm>
          <a:prstGeom prst="rect">
            <a:avLst/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8" name="Text 6"/>
          <p:cNvSpPr txBox="1"/>
          <p:nvPr/>
        </p:nvSpPr>
        <p:spPr>
          <a:xfrm>
            <a:off x="548640" y="1261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0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16276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b="1" dirty="0">
                <a:solidFill>
                  <a:schemeClr val="tx1"/>
                </a:solidFill>
              </a:rPr>
              <a:t>13.10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1051560" y="128016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Введение в ИТ-менеджмент</a:t>
            </a:r>
            <a:endParaRPr lang="en-US" sz="1500" dirty="0"/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роли, жизненный цикл, продакт-менеджер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548640" y="2011680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10"/>
          <p:cNvSpPr txBox="1"/>
          <p:nvPr/>
        </p:nvSpPr>
        <p:spPr>
          <a:xfrm>
            <a:off x="548640" y="20665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000" dirty="0"/>
          </a:p>
        </p:txBody>
      </p:sp>
      <p:sp>
        <p:nvSpPr>
          <p:cNvPr id="13" name="Text 11"/>
          <p:cNvSpPr txBox="1"/>
          <p:nvPr/>
        </p:nvSpPr>
        <p:spPr>
          <a:xfrm>
            <a:off x="548640" y="243230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chemeClr val="tx2"/>
                </a:solidFill>
              </a:rPr>
              <a:t>20.10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1051560" y="2084832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ИТ-продукт, идея и MVP</a:t>
            </a:r>
            <a:endParaRPr lang="en-US" sz="1500" dirty="0"/>
          </a:p>
          <a:p>
            <a:pPr marL="0" indent="0">
              <a:buNone/>
            </a:pPr>
            <a:r>
              <a:rPr lang="en-US" sz="1150" dirty="0">
                <a:solidFill>
                  <a:schemeClr val="tx2"/>
                </a:solidFill>
              </a:rPr>
              <a:t>от гипотезы к первой версии продукта</a:t>
            </a:r>
            <a:endParaRPr lang="en-US" sz="1500" dirty="0"/>
          </a:p>
        </p:txBody>
      </p:sp>
      <p:sp>
        <p:nvSpPr>
          <p:cNvPr id="15" name="Shape 13"/>
          <p:cNvSpPr/>
          <p:nvPr/>
        </p:nvSpPr>
        <p:spPr>
          <a:xfrm>
            <a:off x="548640" y="2816352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 txBox="1"/>
          <p:nvPr/>
        </p:nvSpPr>
        <p:spPr>
          <a:xfrm>
            <a:off x="548640" y="28712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000" dirty="0"/>
          </a:p>
        </p:txBody>
      </p:sp>
      <p:sp>
        <p:nvSpPr>
          <p:cNvPr id="17" name="Text 15"/>
          <p:cNvSpPr txBox="1"/>
          <p:nvPr/>
        </p:nvSpPr>
        <p:spPr>
          <a:xfrm>
            <a:off x="548640" y="323697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chemeClr val="tx2"/>
                </a:solidFill>
              </a:rPr>
              <a:t>27.10</a:t>
            </a:r>
            <a:endParaRPr lang="en-US" sz="950" dirty="0"/>
          </a:p>
        </p:txBody>
      </p:sp>
      <p:sp>
        <p:nvSpPr>
          <p:cNvPr id="18" name="Text 16"/>
          <p:cNvSpPr txBox="1"/>
          <p:nvPr/>
        </p:nvSpPr>
        <p:spPr>
          <a:xfrm>
            <a:off x="1051560" y="28895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Agile, Scrum и Kanban</a:t>
            </a:r>
            <a:endParaRPr lang="en-US" sz="1500" dirty="0"/>
          </a:p>
          <a:p>
            <a:pPr marL="0" indent="0">
              <a:buNone/>
            </a:pPr>
            <a:r>
              <a:rPr lang="en-US" sz="1150" dirty="0">
                <a:solidFill>
                  <a:schemeClr val="tx2"/>
                </a:solidFill>
              </a:rPr>
              <a:t>гибкие подходы к управлению</a:t>
            </a:r>
            <a:endParaRPr lang="en-US" sz="1500" dirty="0"/>
          </a:p>
        </p:txBody>
      </p:sp>
      <p:sp>
        <p:nvSpPr>
          <p:cNvPr id="19" name="Shape 17"/>
          <p:cNvSpPr/>
          <p:nvPr/>
        </p:nvSpPr>
        <p:spPr>
          <a:xfrm>
            <a:off x="548640" y="3621024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 txBox="1"/>
          <p:nvPr/>
        </p:nvSpPr>
        <p:spPr>
          <a:xfrm>
            <a:off x="548640" y="3675888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000" dirty="0"/>
          </a:p>
        </p:txBody>
      </p:sp>
      <p:sp>
        <p:nvSpPr>
          <p:cNvPr id="21" name="Text 19"/>
          <p:cNvSpPr txBox="1"/>
          <p:nvPr/>
        </p:nvSpPr>
        <p:spPr>
          <a:xfrm>
            <a:off x="548640" y="4041648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chemeClr val="tx2"/>
                </a:solidFill>
              </a:rPr>
              <a:t>03.11</a:t>
            </a:r>
            <a:endParaRPr lang="en-US" sz="950" dirty="0"/>
          </a:p>
        </p:txBody>
      </p:sp>
      <p:sp>
        <p:nvSpPr>
          <p:cNvPr id="22" name="Text 20"/>
          <p:cNvSpPr txBox="1"/>
          <p:nvPr/>
        </p:nvSpPr>
        <p:spPr>
          <a:xfrm>
            <a:off x="1051560" y="3694176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Метрики и аналитика продукта</a:t>
            </a:r>
            <a:endParaRPr lang="en-US" sz="1500" dirty="0"/>
          </a:p>
          <a:p>
            <a:pPr marL="0" indent="0">
              <a:buNone/>
            </a:pPr>
            <a:r>
              <a:rPr lang="en-US" sz="1150" dirty="0">
                <a:solidFill>
                  <a:schemeClr val="tx2"/>
                </a:solidFill>
              </a:rPr>
              <a:t>как понять, что продукт работает</a:t>
            </a:r>
            <a:endParaRPr lang="en-US" sz="1500" dirty="0"/>
          </a:p>
        </p:txBody>
      </p:sp>
      <p:sp>
        <p:nvSpPr>
          <p:cNvPr id="23" name="Shape 21"/>
          <p:cNvSpPr/>
          <p:nvPr/>
        </p:nvSpPr>
        <p:spPr>
          <a:xfrm>
            <a:off x="4663440" y="1207008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 txBox="1"/>
          <p:nvPr/>
        </p:nvSpPr>
        <p:spPr>
          <a:xfrm>
            <a:off x="4663440" y="1261872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000" dirty="0"/>
          </a:p>
        </p:txBody>
      </p:sp>
      <p:sp>
        <p:nvSpPr>
          <p:cNvPr id="25" name="Text 23"/>
          <p:cNvSpPr txBox="1"/>
          <p:nvPr/>
        </p:nvSpPr>
        <p:spPr>
          <a:xfrm>
            <a:off x="4663440" y="1627632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chemeClr val="tx2"/>
                </a:solidFill>
              </a:rPr>
              <a:t>10.11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5166360" y="1280160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Эксперименты и экономика</a:t>
            </a:r>
            <a:endParaRPr lang="en-US" sz="1500" dirty="0"/>
          </a:p>
          <a:p>
            <a:pPr marL="0" indent="0">
              <a:buNone/>
            </a:pPr>
            <a:r>
              <a:rPr lang="en-US" sz="1150" dirty="0">
                <a:solidFill>
                  <a:schemeClr val="tx2"/>
                </a:solidFill>
              </a:rPr>
              <a:t>A/B-тесты и юнит-экономика</a:t>
            </a:r>
            <a:endParaRPr lang="en-US" sz="1500" dirty="0"/>
          </a:p>
        </p:txBody>
      </p:sp>
      <p:sp>
        <p:nvSpPr>
          <p:cNvPr id="27" name="Shape 25"/>
          <p:cNvSpPr/>
          <p:nvPr/>
        </p:nvSpPr>
        <p:spPr>
          <a:xfrm>
            <a:off x="4663440" y="2011680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 txBox="1"/>
          <p:nvPr/>
        </p:nvSpPr>
        <p:spPr>
          <a:xfrm>
            <a:off x="4663440" y="2066544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2000" dirty="0"/>
          </a:p>
        </p:txBody>
      </p:sp>
      <p:sp>
        <p:nvSpPr>
          <p:cNvPr id="29" name="Text 27"/>
          <p:cNvSpPr txBox="1"/>
          <p:nvPr/>
        </p:nvSpPr>
        <p:spPr>
          <a:xfrm>
            <a:off x="4663440" y="2432304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chemeClr val="tx2"/>
                </a:solidFill>
              </a:rPr>
              <a:t>17.11</a:t>
            </a:r>
            <a:endParaRPr lang="en-US" sz="950" dirty="0"/>
          </a:p>
        </p:txBody>
      </p:sp>
      <p:sp>
        <p:nvSpPr>
          <p:cNvPr id="30" name="Text 28"/>
          <p:cNvSpPr txBox="1"/>
          <p:nvPr/>
        </p:nvSpPr>
        <p:spPr>
          <a:xfrm>
            <a:off x="5166360" y="2084832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Запуск и рост продукта</a:t>
            </a:r>
            <a:endParaRPr lang="en-US" sz="1500" dirty="0"/>
          </a:p>
          <a:p>
            <a:pPr marL="0" indent="0">
              <a:buNone/>
            </a:pPr>
            <a:r>
              <a:rPr lang="en-US" sz="1150" dirty="0">
                <a:solidFill>
                  <a:schemeClr val="tx2"/>
                </a:solidFill>
              </a:rPr>
              <a:t>маркетинг, релиз и риски</a:t>
            </a:r>
            <a:endParaRPr lang="en-US" sz="1500" dirty="0"/>
          </a:p>
        </p:txBody>
      </p:sp>
      <p:sp>
        <p:nvSpPr>
          <p:cNvPr id="31" name="Shape 29"/>
          <p:cNvSpPr/>
          <p:nvPr/>
        </p:nvSpPr>
        <p:spPr>
          <a:xfrm>
            <a:off x="4663440" y="2816352"/>
            <a:ext cx="3749040" cy="0"/>
          </a:xfrm>
          <a:prstGeom prst="line">
            <a:avLst/>
          </a:prstGeom>
          <a:noFill/>
          <a:ln w="12700">
            <a:solidFill>
              <a:schemeClr val="bg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2" name="Text 30"/>
          <p:cNvSpPr txBox="1"/>
          <p:nvPr/>
        </p:nvSpPr>
        <p:spPr>
          <a:xfrm>
            <a:off x="4663440" y="2871216"/>
            <a:ext cx="457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2000" dirty="0"/>
          </a:p>
        </p:txBody>
      </p:sp>
      <p:sp>
        <p:nvSpPr>
          <p:cNvPr id="33" name="Text 31"/>
          <p:cNvSpPr txBox="1"/>
          <p:nvPr/>
        </p:nvSpPr>
        <p:spPr>
          <a:xfrm>
            <a:off x="4663440" y="3236976"/>
            <a:ext cx="54864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dirty="0">
                <a:solidFill>
                  <a:schemeClr val="tx2"/>
                </a:solidFill>
              </a:rPr>
              <a:t>24.11</a:t>
            </a:r>
            <a:endParaRPr lang="en-US" sz="950" dirty="0"/>
          </a:p>
        </p:txBody>
      </p:sp>
      <p:sp>
        <p:nvSpPr>
          <p:cNvPr id="34" name="Text 32"/>
          <p:cNvSpPr txBox="1"/>
          <p:nvPr/>
        </p:nvSpPr>
        <p:spPr>
          <a:xfrm>
            <a:off x="5166360" y="2889504"/>
            <a:ext cx="32918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</a:rPr>
              <a:t>Стратегия и развитие продукта</a:t>
            </a:r>
            <a:endParaRPr lang="en-US" sz="1500" dirty="0"/>
          </a:p>
          <a:p>
            <a:pPr marL="0" indent="0">
              <a:buNone/>
            </a:pPr>
            <a:r>
              <a:rPr lang="en-US" sz="1150" dirty="0">
                <a:solidFill>
                  <a:schemeClr val="tx2"/>
                </a:solidFill>
              </a:rPr>
              <a:t>видение, OKR и дорожная карта</a:t>
            </a:r>
            <a:endParaRPr lang="en-US" sz="1500" dirty="0"/>
          </a:p>
        </p:txBody>
      </p:sp>
      <p:sp>
        <p:nvSpPr>
          <p:cNvPr id="3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оценивается курс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291840" cy="1691640"/>
          </a:xfrm>
          <a:prstGeom prst="roundRect">
            <a:avLst>
              <a:gd name="adj" fmla="val 5405"/>
            </a:avLst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749808" y="1261872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60</a:t>
            </a:r>
            <a:endParaRPr lang="en-US" sz="4000" dirty="0"/>
          </a:p>
        </p:txBody>
      </p:sp>
      <p:sp>
        <p:nvSpPr>
          <p:cNvPr id="5" name="Text 3"/>
          <p:cNvSpPr txBox="1"/>
          <p:nvPr/>
        </p:nvSpPr>
        <p:spPr>
          <a:xfrm>
            <a:off x="1737360" y="1481328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баллов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749808" y="1965960"/>
            <a:ext cx="29260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Практические кейсы</a:t>
            </a:r>
            <a:endParaRPr lang="en-US" sz="1500" dirty="0"/>
          </a:p>
          <a:p>
            <a:pPr marL="0" indent="0">
              <a:buNone/>
            </a:pPr>
            <a:r>
              <a:rPr lang="en-US" sz="1150" dirty="0">
                <a:solidFill>
                  <a:schemeClr val="tx1"/>
                </a:solidFill>
              </a:rPr>
              <a:t>6 кейсов после лекций 1–6, по 10 баллов за кейс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4023360" y="1188720"/>
            <a:ext cx="2834640" cy="1691640"/>
          </a:xfrm>
          <a:prstGeom prst="roundRect">
            <a:avLst>
              <a:gd name="adj" fmla="val 5405"/>
            </a:avLst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 txBox="1"/>
          <p:nvPr/>
        </p:nvSpPr>
        <p:spPr>
          <a:xfrm>
            <a:off x="4224528" y="1261872"/>
            <a:ext cx="10972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40</a:t>
            </a:r>
            <a:endParaRPr lang="en-US" sz="4000" dirty="0"/>
          </a:p>
        </p:txBody>
      </p:sp>
      <p:sp>
        <p:nvSpPr>
          <p:cNvPr id="9" name="Text 7"/>
          <p:cNvSpPr txBox="1"/>
          <p:nvPr/>
        </p:nvSpPr>
        <p:spPr>
          <a:xfrm>
            <a:off x="5212080" y="1481328"/>
            <a:ext cx="914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accent5"/>
                </a:solidFill>
              </a:rPr>
              <a:t>баллов</a:t>
            </a:r>
            <a:endParaRPr lang="en-US" sz="1200" dirty="0"/>
          </a:p>
        </p:txBody>
      </p:sp>
      <p:sp>
        <p:nvSpPr>
          <p:cNvPr id="10" name="Text 8"/>
          <p:cNvSpPr txBox="1"/>
          <p:nvPr/>
        </p:nvSpPr>
        <p:spPr>
          <a:xfrm>
            <a:off x="4224528" y="1965960"/>
            <a:ext cx="2468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bg1"/>
                </a:solidFill>
              </a:rPr>
              <a:t>Итоговый проект</a:t>
            </a:r>
            <a:endParaRPr lang="en-US" sz="1500" dirty="0"/>
          </a:p>
          <a:p>
            <a:pPr marL="0" indent="0">
              <a:buNone/>
            </a:pPr>
            <a:r>
              <a:rPr lang="en-US" sz="1150" dirty="0">
                <a:solidFill>
                  <a:schemeClr val="bg1"/>
                </a:solidFill>
              </a:rPr>
              <a:t>сдаётся после 7-й лекции: свой продукт от проблемы до метрик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7040880" y="1188720"/>
            <a:ext cx="1554480" cy="1691640"/>
          </a:xfrm>
          <a:prstGeom prst="roundRect">
            <a:avLst>
              <a:gd name="adj" fmla="val 5882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 txBox="1"/>
          <p:nvPr/>
        </p:nvSpPr>
        <p:spPr>
          <a:xfrm>
            <a:off x="7178040" y="1261872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b="1" dirty="0">
                <a:solidFill>
                  <a:schemeClr val="tx2"/>
                </a:solidFill>
              </a:rPr>
              <a:t>Шкала</a:t>
            </a:r>
            <a:endParaRPr lang="en-US" sz="1100" dirty="0"/>
          </a:p>
        </p:txBody>
      </p:sp>
      <p:sp>
        <p:nvSpPr>
          <p:cNvPr id="13" name="Text 11"/>
          <p:cNvSpPr txBox="1"/>
          <p:nvPr/>
        </p:nvSpPr>
        <p:spPr>
          <a:xfrm>
            <a:off x="7178040" y="157276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85–100  </a:t>
            </a:r>
            <a:r>
              <a:rPr lang="en-US" sz="1100" dirty="0">
                <a:solidFill>
                  <a:schemeClr val="tx2"/>
                </a:solidFill>
              </a:rPr>
              <a:t>отлично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7178040" y="187452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70–84  </a:t>
            </a:r>
            <a:r>
              <a:rPr lang="en-US" sz="1100" dirty="0">
                <a:solidFill>
                  <a:schemeClr val="tx2"/>
                </a:solidFill>
              </a:rPr>
              <a:t>хорошо</a:t>
            </a:r>
            <a:endParaRPr lang="en-US" sz="1100" dirty="0"/>
          </a:p>
        </p:txBody>
      </p:sp>
      <p:sp>
        <p:nvSpPr>
          <p:cNvPr id="15" name="Text 13"/>
          <p:cNvSpPr txBox="1"/>
          <p:nvPr/>
        </p:nvSpPr>
        <p:spPr>
          <a:xfrm>
            <a:off x="7178040" y="217627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55–69  </a:t>
            </a:r>
            <a:r>
              <a:rPr lang="en-US" sz="1100" dirty="0">
                <a:solidFill>
                  <a:schemeClr val="tx2"/>
                </a:solidFill>
              </a:rPr>
              <a:t>удовл.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7178040" y="247802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1"/>
                </a:solidFill>
              </a:rPr>
              <a:t>от 55  </a:t>
            </a:r>
            <a:r>
              <a:rPr lang="en-US" sz="1100" dirty="0">
                <a:solidFill>
                  <a:schemeClr val="tx2"/>
                </a:solidFill>
              </a:rPr>
              <a:t>зачёт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48640" y="3291840"/>
            <a:ext cx="438912" cy="438912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201" y="3388401"/>
            <a:ext cx="245791" cy="245791"/>
          </a:xfrm>
          <a:prstGeom prst="rect">
            <a:avLst/>
          </a:prstGeom>
        </p:spPr>
      </p:pic>
      <p:sp>
        <p:nvSpPr>
          <p:cNvPr id="19" name="Text 16"/>
          <p:cNvSpPr txBox="1"/>
          <p:nvPr/>
        </p:nvSpPr>
        <p:spPr>
          <a:xfrm>
            <a:off x="1097280" y="3246120"/>
            <a:ext cx="3429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tx1"/>
                </a:solidFill>
              </a:rPr>
              <a:t>Команды по 5–6 человек</a:t>
            </a:r>
            <a:endParaRPr lang="en-US" sz="1500" dirty="0"/>
          </a:p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</a:rPr>
              <a:t>работаете в одной команде весь курс</a:t>
            </a:r>
            <a:endParaRPr lang="en-US" sz="1500" dirty="0"/>
          </a:p>
        </p:txBody>
      </p:sp>
      <p:sp>
        <p:nvSpPr>
          <p:cNvPr id="20" name="Shape 17"/>
          <p:cNvSpPr/>
          <p:nvPr/>
        </p:nvSpPr>
        <p:spPr>
          <a:xfrm>
            <a:off x="4617720" y="3291840"/>
            <a:ext cx="438912" cy="438912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281" y="3388401"/>
            <a:ext cx="245791" cy="245791"/>
          </a:xfrm>
          <a:prstGeom prst="rect">
            <a:avLst/>
          </a:prstGeom>
        </p:spPr>
      </p:pic>
      <p:sp>
        <p:nvSpPr>
          <p:cNvPr id="22" name="Text 18"/>
          <p:cNvSpPr txBox="1"/>
          <p:nvPr/>
        </p:nvSpPr>
        <p:spPr>
          <a:xfrm>
            <a:off x="5166360" y="3246120"/>
            <a:ext cx="34290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tx1"/>
                </a:solidFill>
              </a:rPr>
              <a:t>Сдача онлайн</a:t>
            </a:r>
            <a:endParaRPr lang="en-US" sz="1500" dirty="0"/>
          </a:p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</a:rPr>
              <a:t>презентация до 10 слайдов к дедлайну, лучшие работы разбираем на занятии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548640"/>
            <a:ext cx="237744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8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8000" dirty="0"/>
          </a:p>
        </p:txBody>
      </p:sp>
      <p:sp>
        <p:nvSpPr>
          <p:cNvPr id="3" name="Text 1"/>
          <p:cNvSpPr txBox="1"/>
          <p:nvPr/>
        </p:nvSpPr>
        <p:spPr>
          <a:xfrm>
            <a:off x="3108960" y="13258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dirty="0">
                <a:solidFill>
                  <a:schemeClr val="accent5"/>
                </a:solidFill>
              </a:rPr>
              <a:t>Лекция</a:t>
            </a:r>
            <a:endParaRPr lang="en-US" sz="1800" dirty="0"/>
          </a:p>
        </p:txBody>
      </p:sp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3108960" y="173736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3800" b="1" dirty="0">
                <a:solidFill>
                  <a:schemeClr val="bg1"/>
                </a:solidFill>
              </a:rPr>
              <a:t>Введение в ИТ-менеджмент</a:t>
            </a:r>
            <a:endParaRPr lang="en-US" sz="3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Цели лекции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978408"/>
          </a:xfrm>
          <a:prstGeom prst="roundRect">
            <a:avLst>
              <a:gd name="adj" fmla="val 934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77240" y="1453896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3917" y="1570573"/>
            <a:ext cx="296997" cy="296997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508760" y="1344168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Понять, что такое ИТ-менеджмент и чем ИТ-проекты отличаются от обычных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4663440" y="1234440"/>
            <a:ext cx="3931920" cy="978408"/>
          </a:xfrm>
          <a:prstGeom prst="roundRect">
            <a:avLst>
              <a:gd name="adj" fmla="val 934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4892040" y="1453896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8717" y="1570573"/>
            <a:ext cx="296997" cy="296997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623560" y="1344168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Разобраться в треугольнике ограничений и подходах Waterfall и Agile</a:t>
            </a:r>
            <a:endParaRPr lang="en-US" sz="1450" dirty="0"/>
          </a:p>
        </p:txBody>
      </p:sp>
      <p:sp>
        <p:nvSpPr>
          <p:cNvPr id="11" name="Shape 7"/>
          <p:cNvSpPr/>
          <p:nvPr/>
        </p:nvSpPr>
        <p:spPr>
          <a:xfrm>
            <a:off x="548640" y="2350008"/>
            <a:ext cx="3931920" cy="978408"/>
          </a:xfrm>
          <a:prstGeom prst="roundRect">
            <a:avLst>
              <a:gd name="adj" fmla="val 934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Shape 8"/>
          <p:cNvSpPr/>
          <p:nvPr/>
        </p:nvSpPr>
        <p:spPr>
          <a:xfrm>
            <a:off x="777240" y="2569464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3917" y="2686141"/>
            <a:ext cx="296997" cy="296997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1508760" y="2459736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Узнать, из каких ролей состоит ИТ-команда</a:t>
            </a:r>
            <a:endParaRPr lang="en-US" sz="1450" dirty="0"/>
          </a:p>
        </p:txBody>
      </p:sp>
      <p:sp>
        <p:nvSpPr>
          <p:cNvPr id="15" name="Shape 10"/>
          <p:cNvSpPr/>
          <p:nvPr/>
        </p:nvSpPr>
        <p:spPr>
          <a:xfrm>
            <a:off x="4663440" y="2350008"/>
            <a:ext cx="3931920" cy="978408"/>
          </a:xfrm>
          <a:prstGeom prst="roundRect">
            <a:avLst>
              <a:gd name="adj" fmla="val 934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Shape 11"/>
          <p:cNvSpPr/>
          <p:nvPr/>
        </p:nvSpPr>
        <p:spPr>
          <a:xfrm>
            <a:off x="4892040" y="2569464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8717" y="2686141"/>
            <a:ext cx="296997" cy="296997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623560" y="2459736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Познакомиться с жизненным циклом продукта и разработки ПО</a:t>
            </a:r>
            <a:endParaRPr lang="en-US" sz="1450" dirty="0"/>
          </a:p>
        </p:txBody>
      </p:sp>
      <p:sp>
        <p:nvSpPr>
          <p:cNvPr id="19" name="Shape 13"/>
          <p:cNvSpPr/>
          <p:nvPr/>
        </p:nvSpPr>
        <p:spPr>
          <a:xfrm>
            <a:off x="548640" y="3465576"/>
            <a:ext cx="3931920" cy="978408"/>
          </a:xfrm>
          <a:prstGeom prst="roundRect">
            <a:avLst>
              <a:gd name="adj" fmla="val 934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" name="Shape 14"/>
          <p:cNvSpPr/>
          <p:nvPr/>
        </p:nvSpPr>
        <p:spPr>
          <a:xfrm>
            <a:off x="777240" y="3685032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93917" y="3801709"/>
            <a:ext cx="296997" cy="296997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1508760" y="3575304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Разобрать роль продакт-менеджера и отличие от проджекта</a:t>
            </a:r>
            <a:endParaRPr lang="en-US" sz="1450" dirty="0"/>
          </a:p>
        </p:txBody>
      </p:sp>
      <p:sp>
        <p:nvSpPr>
          <p:cNvPr id="23" name="Shape 16"/>
          <p:cNvSpPr/>
          <p:nvPr/>
        </p:nvSpPr>
        <p:spPr>
          <a:xfrm>
            <a:off x="4663440" y="3465576"/>
            <a:ext cx="3931920" cy="978408"/>
          </a:xfrm>
          <a:prstGeom prst="roundRect">
            <a:avLst>
              <a:gd name="adj" fmla="val 934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Shape 17"/>
          <p:cNvSpPr/>
          <p:nvPr/>
        </p:nvSpPr>
        <p:spPr>
          <a:xfrm>
            <a:off x="4892040" y="3685032"/>
            <a:ext cx="530352" cy="530352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5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08717" y="3801709"/>
            <a:ext cx="296997" cy="296997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5623560" y="3575304"/>
            <a:ext cx="2834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chemeClr val="tx1"/>
                </a:solidFill>
              </a:rPr>
              <a:t>Увидеть, как ИИ меняет профессию продакт-менеджера</a:t>
            </a:r>
            <a:endParaRPr lang="en-US" sz="1450" dirty="0"/>
          </a:p>
        </p:txBody>
      </p:sp>
      <p:sp>
        <p:nvSpPr>
          <p:cNvPr id="2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такое ИТ-менеджмент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80160"/>
            <a:ext cx="4663440" cy="2103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5000"/>
              </a:lnSpc>
              <a:buNone/>
            </a:pPr>
            <a:r>
              <a:rPr lang="en-US" sz="19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ИТ-менеджмент</a:t>
            </a:r>
            <a:r>
              <a:rPr lang="en-US" sz="19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– это управление людьми, процессами, проектами и ресурсами, необходимыми для создания и сопровождения информационных технологий.</a:t>
            </a:r>
            <a:endParaRPr lang="en-US" sz="1900" dirty="0"/>
          </a:p>
        </p:txBody>
      </p:sp>
      <p:sp>
        <p:nvSpPr>
          <p:cNvPr id="4" name="Shape 2"/>
          <p:cNvSpPr/>
          <p:nvPr/>
        </p:nvSpPr>
        <p:spPr>
          <a:xfrm>
            <a:off x="548640" y="3657600"/>
            <a:ext cx="457200" cy="457200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3758184"/>
            <a:ext cx="256032" cy="2560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548640" y="42062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Люди</a:t>
            </a:r>
            <a:endParaRPr lang="en-US" sz="1300" dirty="0"/>
          </a:p>
        </p:txBody>
      </p:sp>
      <p:sp>
        <p:nvSpPr>
          <p:cNvPr id="7" name="Shape 4"/>
          <p:cNvSpPr/>
          <p:nvPr/>
        </p:nvSpPr>
        <p:spPr>
          <a:xfrm>
            <a:off x="1709928" y="3657600"/>
            <a:ext cx="457200" cy="457200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10512" y="3758184"/>
            <a:ext cx="256032" cy="256032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709928" y="42062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Процессы</a:t>
            </a:r>
            <a:endParaRPr lang="en-US" sz="1300" dirty="0"/>
          </a:p>
        </p:txBody>
      </p:sp>
      <p:sp>
        <p:nvSpPr>
          <p:cNvPr id="10" name="Shape 6"/>
          <p:cNvSpPr/>
          <p:nvPr/>
        </p:nvSpPr>
        <p:spPr>
          <a:xfrm>
            <a:off x="2871216" y="3657600"/>
            <a:ext cx="457200" cy="457200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3758184"/>
            <a:ext cx="256032" cy="256032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2871216" y="42062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Проекты</a:t>
            </a:r>
            <a:endParaRPr lang="en-US" sz="1300" dirty="0"/>
          </a:p>
        </p:txBody>
      </p:sp>
      <p:sp>
        <p:nvSpPr>
          <p:cNvPr id="13" name="Shape 8"/>
          <p:cNvSpPr/>
          <p:nvPr/>
        </p:nvSpPr>
        <p:spPr>
          <a:xfrm>
            <a:off x="4032504" y="3657600"/>
            <a:ext cx="457200" cy="457200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33088" y="3758184"/>
            <a:ext cx="256032" cy="256032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4032504" y="4206240"/>
            <a:ext cx="10972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Ресурсы</a:t>
            </a:r>
            <a:endParaRPr lang="en-US" sz="1300" dirty="0"/>
          </a:p>
        </p:txBody>
      </p:sp>
      <p:sp>
        <p:nvSpPr>
          <p:cNvPr id="16" name="Shape 10"/>
          <p:cNvSpPr/>
          <p:nvPr/>
        </p:nvSpPr>
        <p:spPr>
          <a:xfrm rot="120000">
            <a:off x="5623560" y="1417320"/>
            <a:ext cx="2926080" cy="2743200"/>
          </a:xfrm>
          <a:prstGeom prst="rect">
            <a:avLst/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Text 11"/>
          <p:cNvSpPr txBox="1"/>
          <p:nvPr/>
        </p:nvSpPr>
        <p:spPr>
          <a:xfrm rot="120000">
            <a:off x="5897880" y="1691640"/>
            <a:ext cx="2423160" cy="2240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Главная задача менеджера</a:t>
            </a:r>
            <a:endParaRPr lang="en-US" sz="1500" dirty="0"/>
          </a:p>
          <a:p>
            <a:pPr marL="0" indent="0"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Организовать работу так, чтобы команда вовремя создала качественный продукт с имеющимися ресурсами.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Основные задачи ИТ-менеджера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572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Что делает</a:t>
            </a:r>
            <a:endParaRPr lang="en-US" sz="1800" dirty="0"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1773936"/>
            <a:ext cx="237744" cy="23774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896112" y="173736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постановка целей</a:t>
            </a:r>
            <a:endParaRPr lang="en-US" sz="1400" dirty="0"/>
          </a:p>
        </p:txBody>
      </p:sp>
      <p:pic>
        <p:nvPicPr>
          <p:cNvPr id="6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304288"/>
            <a:ext cx="237744" cy="237744"/>
          </a:xfrm>
          <a:prstGeom prst="rect">
            <a:avLst/>
          </a:prstGeom>
        </p:spPr>
      </p:pic>
      <p:sp>
        <p:nvSpPr>
          <p:cNvPr id="7" name="Text 3"/>
          <p:cNvSpPr txBox="1"/>
          <p:nvPr/>
        </p:nvSpPr>
        <p:spPr>
          <a:xfrm>
            <a:off x="896112" y="2267712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планирование проекта</a:t>
            </a:r>
            <a:endParaRPr lang="en-US" sz="1400" dirty="0"/>
          </a:p>
        </p:txBody>
      </p:sp>
      <p:pic>
        <p:nvPicPr>
          <p:cNvPr id="8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2834640"/>
            <a:ext cx="237744" cy="237744"/>
          </a:xfrm>
          <a:prstGeom prst="rect">
            <a:avLst/>
          </a:prstGeom>
        </p:spPr>
      </p:pic>
      <p:sp>
        <p:nvSpPr>
          <p:cNvPr id="9" name="Text 4"/>
          <p:cNvSpPr txBox="1"/>
          <p:nvPr/>
        </p:nvSpPr>
        <p:spPr>
          <a:xfrm>
            <a:off x="896112" y="2798064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распределение задач</a:t>
            </a:r>
            <a:endParaRPr lang="en-US" sz="1400" dirty="0"/>
          </a:p>
        </p:txBody>
      </p:sp>
      <p:pic>
        <p:nvPicPr>
          <p:cNvPr id="10" name="Image 3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364992"/>
            <a:ext cx="237744" cy="237744"/>
          </a:xfrm>
          <a:prstGeom prst="rect">
            <a:avLst/>
          </a:prstGeom>
        </p:spPr>
      </p:pic>
      <p:sp>
        <p:nvSpPr>
          <p:cNvPr id="11" name="Text 5"/>
          <p:cNvSpPr txBox="1"/>
          <p:nvPr/>
        </p:nvSpPr>
        <p:spPr>
          <a:xfrm>
            <a:off x="896112" y="3328416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управление сроками</a:t>
            </a:r>
            <a:endParaRPr lang="en-US" sz="1400" dirty="0"/>
          </a:p>
        </p:txBody>
      </p:sp>
      <p:pic>
        <p:nvPicPr>
          <p:cNvPr id="12" name="Image 4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640" y="3895344"/>
            <a:ext cx="237744" cy="237744"/>
          </a:xfrm>
          <a:prstGeom prst="rect">
            <a:avLst/>
          </a:prstGeom>
        </p:spPr>
      </p:pic>
      <p:sp>
        <p:nvSpPr>
          <p:cNvPr id="13" name="Text 6"/>
          <p:cNvSpPr txBox="1"/>
          <p:nvPr/>
        </p:nvSpPr>
        <p:spPr>
          <a:xfrm>
            <a:off x="896112" y="3858768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управление бюджетом</a:t>
            </a:r>
            <a:endParaRPr lang="en-US" sz="1400" dirty="0"/>
          </a:p>
        </p:txBody>
      </p:sp>
      <p:pic>
        <p:nvPicPr>
          <p:cNvPr id="14" name="Image 5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0" y="1773936"/>
            <a:ext cx="237744" cy="237744"/>
          </a:xfrm>
          <a:prstGeom prst="rect">
            <a:avLst/>
          </a:prstGeom>
        </p:spPr>
      </p:pic>
      <p:sp>
        <p:nvSpPr>
          <p:cNvPr id="15" name="Text 7"/>
          <p:cNvSpPr txBox="1"/>
          <p:nvPr/>
        </p:nvSpPr>
        <p:spPr>
          <a:xfrm>
            <a:off x="3456432" y="1737360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организация коммуникаций</a:t>
            </a:r>
            <a:endParaRPr lang="en-US" sz="1400" dirty="0"/>
          </a:p>
        </p:txBody>
      </p:sp>
      <p:pic>
        <p:nvPicPr>
          <p:cNvPr id="16" name="Image 6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0" y="2304288"/>
            <a:ext cx="237744" cy="237744"/>
          </a:xfrm>
          <a:prstGeom prst="rect">
            <a:avLst/>
          </a:prstGeom>
        </p:spPr>
      </p:pic>
      <p:sp>
        <p:nvSpPr>
          <p:cNvPr id="17" name="Text 8"/>
          <p:cNvSpPr txBox="1"/>
          <p:nvPr/>
        </p:nvSpPr>
        <p:spPr>
          <a:xfrm>
            <a:off x="3456432" y="2267712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контроль качества</a:t>
            </a:r>
            <a:endParaRPr lang="en-US" sz="1400" dirty="0"/>
          </a:p>
        </p:txBody>
      </p:sp>
      <p:pic>
        <p:nvPicPr>
          <p:cNvPr id="18" name="Image 7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0" y="2834640"/>
            <a:ext cx="237744" cy="237744"/>
          </a:xfrm>
          <a:prstGeom prst="rect">
            <a:avLst/>
          </a:prstGeom>
        </p:spPr>
      </p:pic>
      <p:sp>
        <p:nvSpPr>
          <p:cNvPr id="19" name="Text 9"/>
          <p:cNvSpPr txBox="1"/>
          <p:nvPr/>
        </p:nvSpPr>
        <p:spPr>
          <a:xfrm>
            <a:off x="3456432" y="2798064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управление рисками</a:t>
            </a:r>
            <a:endParaRPr lang="en-US" sz="1400" dirty="0"/>
          </a:p>
        </p:txBody>
      </p:sp>
      <p:pic>
        <p:nvPicPr>
          <p:cNvPr id="20" name="Image 8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8960" y="3364992"/>
            <a:ext cx="237744" cy="237744"/>
          </a:xfrm>
          <a:prstGeom prst="rect">
            <a:avLst/>
          </a:prstGeom>
        </p:spPr>
      </p:pic>
      <p:sp>
        <p:nvSpPr>
          <p:cNvPr id="21" name="Text 10"/>
          <p:cNvSpPr txBox="1"/>
          <p:nvPr/>
        </p:nvSpPr>
        <p:spPr>
          <a:xfrm>
            <a:off x="3456432" y="3328416"/>
            <a:ext cx="2194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взаимодействие с заказчиком</a:t>
            </a:r>
            <a:endParaRPr lang="en-US" sz="1400" dirty="0"/>
          </a:p>
        </p:txBody>
      </p:sp>
      <p:sp>
        <p:nvSpPr>
          <p:cNvPr id="22" name="Shape 11"/>
          <p:cNvSpPr/>
          <p:nvPr/>
        </p:nvSpPr>
        <p:spPr>
          <a:xfrm>
            <a:off x="5760720" y="1234440"/>
            <a:ext cx="2834640" cy="3246120"/>
          </a:xfrm>
          <a:prstGeom prst="roundRect">
            <a:avLst>
              <a:gd name="adj" fmla="val 3226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Text 12"/>
          <p:cNvSpPr txBox="1"/>
          <p:nvPr/>
        </p:nvSpPr>
        <p:spPr>
          <a:xfrm>
            <a:off x="6035040" y="1463040"/>
            <a:ext cx="2377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Что НЕ делает</a:t>
            </a:r>
            <a:endParaRPr lang="en-US" sz="1800" dirty="0"/>
          </a:p>
        </p:txBody>
      </p:sp>
      <p:pic>
        <p:nvPicPr>
          <p:cNvPr id="24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40" y="2048256"/>
            <a:ext cx="237744" cy="237744"/>
          </a:xfrm>
          <a:prstGeom prst="rect">
            <a:avLst/>
          </a:prstGeom>
        </p:spPr>
      </p:pic>
      <p:sp>
        <p:nvSpPr>
          <p:cNvPr id="25" name="Text 13"/>
          <p:cNvSpPr txBox="1"/>
          <p:nvPr/>
        </p:nvSpPr>
        <p:spPr>
          <a:xfrm>
            <a:off x="6382512" y="2011680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не пишет программный код</a:t>
            </a:r>
            <a:endParaRPr lang="en-US" sz="1500" dirty="0"/>
          </a:p>
        </p:txBody>
      </p:sp>
      <p:pic>
        <p:nvPicPr>
          <p:cNvPr id="26" name="Image 10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40" y="2615184"/>
            <a:ext cx="237744" cy="237744"/>
          </a:xfrm>
          <a:prstGeom prst="rect">
            <a:avLst/>
          </a:prstGeom>
        </p:spPr>
      </p:pic>
      <p:sp>
        <p:nvSpPr>
          <p:cNvPr id="27" name="Text 14"/>
          <p:cNvSpPr txBox="1"/>
          <p:nvPr/>
        </p:nvSpPr>
        <p:spPr>
          <a:xfrm>
            <a:off x="6382512" y="2578608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не рисует дизайн</a:t>
            </a:r>
            <a:endParaRPr lang="en-US" sz="1500" dirty="0"/>
          </a:p>
        </p:txBody>
      </p:sp>
      <p:pic>
        <p:nvPicPr>
          <p:cNvPr id="28" name="Image 1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35040" y="3182112"/>
            <a:ext cx="237744" cy="237744"/>
          </a:xfrm>
          <a:prstGeom prst="rect">
            <a:avLst/>
          </a:prstGeom>
        </p:spPr>
      </p:pic>
      <p:sp>
        <p:nvSpPr>
          <p:cNvPr id="29" name="Text 15"/>
          <p:cNvSpPr txBox="1"/>
          <p:nvPr/>
        </p:nvSpPr>
        <p:spPr>
          <a:xfrm>
            <a:off x="6382512" y="3145536"/>
            <a:ext cx="21031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не тестирует программу</a:t>
            </a:r>
            <a:endParaRPr lang="en-US" sz="15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Три роли ИТ в компании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560320" cy="2880360"/>
          </a:xfrm>
          <a:prstGeom prst="roundRect">
            <a:avLst>
              <a:gd name="adj" fmla="val 2857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31520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1517904"/>
            <a:ext cx="256032" cy="2560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31520" y="1965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Центр затрат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26517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Обеспечивает работу сотрудников: почта, доступы, оборудование. Успех – надёжность и низкая стоимость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3291840" y="1234440"/>
            <a:ext cx="2560320" cy="2880360"/>
          </a:xfrm>
          <a:prstGeom prst="roundRect">
            <a:avLst>
              <a:gd name="adj" fmla="val 2857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3474720" y="14173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304" y="1517904"/>
            <a:ext cx="256032" cy="25603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3474720" y="1965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Сервис-провайдер</a:t>
            </a:r>
            <a:endParaRPr lang="en-US" sz="1400" dirty="0"/>
          </a:p>
        </p:txBody>
      </p:sp>
      <p:sp>
        <p:nvSpPr>
          <p:cNvPr id="12" name="Text 8"/>
          <p:cNvSpPr txBox="1"/>
          <p:nvPr/>
        </p:nvSpPr>
        <p:spPr>
          <a:xfrm>
            <a:off x="3474720" y="26517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Внутренний подрядчик: бизнес приходит с заявкой, ИТ выполняет. Успех – сроки и качество</a:t>
            </a:r>
            <a:endParaRPr lang="en-US" sz="1250" dirty="0"/>
          </a:p>
        </p:txBody>
      </p:sp>
      <p:sp>
        <p:nvSpPr>
          <p:cNvPr id="13" name="Shape 9"/>
          <p:cNvSpPr/>
          <p:nvPr/>
        </p:nvSpPr>
        <p:spPr>
          <a:xfrm>
            <a:off x="6035040" y="1234440"/>
            <a:ext cx="2560320" cy="2880360"/>
          </a:xfrm>
          <a:prstGeom prst="roundRect">
            <a:avLst>
              <a:gd name="adj" fmla="val 2857"/>
            </a:avLst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Shape 10"/>
          <p:cNvSpPr/>
          <p:nvPr/>
        </p:nvSpPr>
        <p:spPr>
          <a:xfrm>
            <a:off x="6217920" y="1417320"/>
            <a:ext cx="457200" cy="45720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504" y="1517904"/>
            <a:ext cx="256032" cy="256032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217920" y="1965960"/>
            <a:ext cx="22860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Партнёр бизнеса</a:t>
            </a:r>
            <a:endParaRPr lang="en-US" sz="1400" dirty="0"/>
          </a:p>
        </p:txBody>
      </p:sp>
      <p:sp>
        <p:nvSpPr>
          <p:cNvPr id="17" name="Text 12"/>
          <p:cNvSpPr txBox="1"/>
          <p:nvPr/>
        </p:nvSpPr>
        <p:spPr>
          <a:xfrm>
            <a:off x="6217920" y="2651760"/>
            <a:ext cx="224028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ИТ сам создаёт продукты и приносит деньги. Успех – рост бизнеса и ценность для клиентов</a:t>
            </a:r>
            <a:endParaRPr lang="en-US" sz="1250" dirty="0"/>
          </a:p>
        </p:txBody>
      </p:sp>
      <p:sp>
        <p:nvSpPr>
          <p:cNvPr id="18" name="Text 13"/>
          <p:cNvSpPr txBox="1"/>
          <p:nvPr/>
        </p:nvSpPr>
        <p:spPr>
          <a:xfrm>
            <a:off x="548640" y="4251960"/>
            <a:ext cx="8046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tx2"/>
                </a:solidFill>
              </a:rPr>
              <a:t>Чем ближе ИТ к роли партнёра, тем важнее продуктовый подход – о нём весь наш курс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Чем ИТ-проект отличается от стройки</a:t>
            </a:r>
            <a:endParaRPr lang="en-US" sz="26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2706624"/>
        </p:xfrm>
        <a:graphic>
          <a:graphicData uri="http://schemas.openxmlformats.org/drawingml/2006/table">
            <a:tbl>
              <a:tblPr/>
              <a:tblGrid>
                <a:gridCol w="146304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0896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74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Строительство дома</a:t>
                      </a:r>
                      <a:endParaRPr lang="en-US" sz="140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ИТ-проект</a:t>
                      </a:r>
                      <a:endParaRPr lang="en-US" sz="140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Результат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Виден и осязаем: стены, крыша, этажи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Нематериален: код, данные, интерфейс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Требования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Фиксируются в проекте до начала работ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Меняются прямо по ходу работы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Изменения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После заливки фундамента почти невозможны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Возможны на любом этапе, но копятся и усложняют систему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Оценка сроков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Опирается на нормативы и типовые работы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Сложна: много неизвестного, каждая задача уникальна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Устаревание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Дом служит десятилетиями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Технологии заметно меняются за несколько лет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548640" y="416052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Вывод: </a:t>
            </a:r>
            <a:r>
              <a:rPr lang="en-US" sz="15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ИТ нужен свой менеджмент, который умеет работать с изменениями и неопределённостью.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Треугольник ограничений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417320"/>
            <a:ext cx="3291840" cy="2743200"/>
          </a:xfrm>
          <a:prstGeom prst="triangle">
            <a:avLst/>
          </a:prstGeom>
          <a:solidFill>
            <a:srgbClr val="F2C230">
              <a:alpha val="65000"/>
            </a:srgbClr>
          </a:solidFill>
          <a:ln w="19050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1737360" y="3063240"/>
            <a:ext cx="14630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Качество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2240280" y="1124712"/>
            <a:ext cx="457200" cy="45720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40864" y="1225296"/>
            <a:ext cx="256032" cy="25603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2761488" y="11430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tx1"/>
                </a:solidFill>
              </a:rPr>
              <a:t>Сроки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594360" y="3931920"/>
            <a:ext cx="457200" cy="45720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4944" y="4032504"/>
            <a:ext cx="256032" cy="25603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48640" y="44074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400" b="1" dirty="0">
                <a:solidFill>
                  <a:schemeClr val="tx1"/>
                </a:solidFill>
              </a:rPr>
              <a:t>Бюджет</a:t>
            </a:r>
            <a:endParaRPr lang="en-US" sz="1400" dirty="0"/>
          </a:p>
        </p:txBody>
      </p:sp>
      <p:sp>
        <p:nvSpPr>
          <p:cNvPr id="11" name="Shape 7"/>
          <p:cNvSpPr/>
          <p:nvPr/>
        </p:nvSpPr>
        <p:spPr>
          <a:xfrm>
            <a:off x="3886200" y="3931920"/>
            <a:ext cx="457200" cy="45720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6784" y="4032504"/>
            <a:ext cx="256032" cy="256032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3429000" y="440740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400" b="1" dirty="0">
                <a:solidFill>
                  <a:schemeClr val="tx1"/>
                </a:solidFill>
              </a:rPr>
              <a:t>Объём</a:t>
            </a:r>
            <a:endParaRPr lang="en-US" sz="1400" dirty="0"/>
          </a:p>
        </p:txBody>
      </p:sp>
      <p:sp>
        <p:nvSpPr>
          <p:cNvPr id="14" name="Text 9"/>
          <p:cNvSpPr txBox="1"/>
          <p:nvPr/>
        </p:nvSpPr>
        <p:spPr>
          <a:xfrm>
            <a:off x="4937760" y="1234440"/>
            <a:ext cx="3657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Изменили одну сторону – меняются другие</a:t>
            </a:r>
            <a:endParaRPr lang="en-US" sz="1800" dirty="0"/>
          </a:p>
        </p:txBody>
      </p:sp>
      <p:sp>
        <p:nvSpPr>
          <p:cNvPr id="15" name="Text 10"/>
          <p:cNvSpPr txBox="1"/>
          <p:nvPr/>
        </p:nvSpPr>
        <p:spPr>
          <a:xfrm>
            <a:off x="4937760" y="1965960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Хотим быстрее → </a:t>
            </a:r>
            <a:r>
              <a:rPr lang="en-US" sz="1400" dirty="0">
                <a:solidFill>
                  <a:schemeClr val="tx1"/>
                </a:solidFill>
              </a:rPr>
              <a:t>нужно больше бюджета или меньше функций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4937760" y="2514600"/>
            <a:ext cx="365760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2"/>
          <p:cNvSpPr txBox="1"/>
          <p:nvPr/>
        </p:nvSpPr>
        <p:spPr>
          <a:xfrm>
            <a:off x="4937760" y="2587752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Урезали бюджет → </a:t>
            </a:r>
            <a:r>
              <a:rPr lang="en-US" sz="1400" dirty="0">
                <a:solidFill>
                  <a:schemeClr val="tx1"/>
                </a:solidFill>
              </a:rPr>
              <a:t>делаем дольше или с меньшим объёмом</a:t>
            </a:r>
            <a:endParaRPr lang="en-US" sz="1400" dirty="0"/>
          </a:p>
        </p:txBody>
      </p:sp>
      <p:sp>
        <p:nvSpPr>
          <p:cNvPr id="18" name="Shape 13"/>
          <p:cNvSpPr/>
          <p:nvPr/>
        </p:nvSpPr>
        <p:spPr>
          <a:xfrm>
            <a:off x="4937760" y="3136392"/>
            <a:ext cx="365760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Text 14"/>
          <p:cNvSpPr txBox="1"/>
          <p:nvPr/>
        </p:nvSpPr>
        <p:spPr>
          <a:xfrm>
            <a:off x="4937760" y="3209544"/>
            <a:ext cx="3657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Добавили функции → </a:t>
            </a:r>
            <a:r>
              <a:rPr lang="en-US" sz="1400" dirty="0">
                <a:solidFill>
                  <a:schemeClr val="tx1"/>
                </a:solidFill>
              </a:rPr>
              <a:t>нужно больше времени или денег</a:t>
            </a:r>
            <a:endParaRPr lang="en-US" sz="1400" dirty="0"/>
          </a:p>
        </p:txBody>
      </p:sp>
      <p:sp>
        <p:nvSpPr>
          <p:cNvPr id="20" name="Shape 15"/>
          <p:cNvSpPr/>
          <p:nvPr/>
        </p:nvSpPr>
        <p:spPr>
          <a:xfrm>
            <a:off x="4937760" y="3840480"/>
            <a:ext cx="3657600" cy="731520"/>
          </a:xfrm>
          <a:prstGeom prst="rect">
            <a:avLst/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Text 16"/>
          <p:cNvSpPr txBox="1"/>
          <p:nvPr/>
        </p:nvSpPr>
        <p:spPr>
          <a:xfrm>
            <a:off x="5120640" y="3840480"/>
            <a:ext cx="3337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В домашнем задании вы будете работать внутри этого треугольника: 4 месяца, 6 человек, MVP.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Выберите любые два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 rot="-180000">
            <a:off x="685800" y="1371600"/>
            <a:ext cx="2331720" cy="1691640"/>
          </a:xfrm>
          <a:prstGeom prst="rect">
            <a:avLst/>
          </a:prstGeom>
          <a:solidFill>
            <a:srgbClr val="F2C230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80000">
            <a:off x="886968" y="1572768"/>
            <a:ext cx="384048" cy="384048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 rot="-180000">
            <a:off x="886968" y="21488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Быстро</a:t>
            </a:r>
            <a:endParaRPr lang="en-US" sz="2000" dirty="0"/>
          </a:p>
        </p:txBody>
      </p:sp>
      <p:sp>
        <p:nvSpPr>
          <p:cNvPr id="6" name="Shape 3"/>
          <p:cNvSpPr/>
          <p:nvPr/>
        </p:nvSpPr>
        <p:spPr>
          <a:xfrm rot="120000">
            <a:off x="3383280" y="1371600"/>
            <a:ext cx="2331720" cy="1691640"/>
          </a:xfrm>
          <a:prstGeom prst="rect">
            <a:avLst/>
          </a:prstGeom>
          <a:solidFill>
            <a:srgbClr val="F2C230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20000">
            <a:off x="3584448" y="1572768"/>
            <a:ext cx="384048" cy="384048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 rot="120000">
            <a:off x="3584448" y="21488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Дёшево</a:t>
            </a:r>
            <a:endParaRPr lang="en-US" sz="2000" dirty="0"/>
          </a:p>
        </p:txBody>
      </p:sp>
      <p:sp>
        <p:nvSpPr>
          <p:cNvPr id="9" name="Shape 5"/>
          <p:cNvSpPr/>
          <p:nvPr/>
        </p:nvSpPr>
        <p:spPr>
          <a:xfrm rot="-60000">
            <a:off x="6080760" y="1371600"/>
            <a:ext cx="2331720" cy="1691640"/>
          </a:xfrm>
          <a:prstGeom prst="rect">
            <a:avLst/>
          </a:prstGeom>
          <a:solidFill>
            <a:srgbClr val="F3F2EE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60000">
            <a:off x="6281928" y="1572768"/>
            <a:ext cx="384048" cy="384048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 rot="-60000">
            <a:off x="6281928" y="2148840"/>
            <a:ext cx="2011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000" b="1" dirty="0">
                <a:solidFill>
                  <a:schemeClr val="tx2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Качественно</a:t>
            </a:r>
            <a:endParaRPr lang="en-US" sz="2000" dirty="0"/>
          </a:p>
        </p:txBody>
      </p:sp>
      <p:sp>
        <p:nvSpPr>
          <p:cNvPr id="12" name="Shape 7"/>
          <p:cNvSpPr/>
          <p:nvPr/>
        </p:nvSpPr>
        <p:spPr>
          <a:xfrm>
            <a:off x="6172200" y="1508760"/>
            <a:ext cx="2148840" cy="1417320"/>
          </a:xfrm>
          <a:prstGeom prst="line">
            <a:avLst/>
          </a:prstGeom>
          <a:noFill/>
          <a:ln w="63500">
            <a:solidFill>
              <a:srgbClr val="E0684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8"/>
          <p:cNvSpPr/>
          <p:nvPr/>
        </p:nvSpPr>
        <p:spPr>
          <a:xfrm flipV="1">
            <a:off x="6172200" y="1508760"/>
            <a:ext cx="2148840" cy="1417320"/>
          </a:xfrm>
          <a:prstGeom prst="line">
            <a:avLst/>
          </a:prstGeom>
          <a:noFill/>
          <a:ln w="63500">
            <a:solidFill>
              <a:srgbClr val="E0684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9"/>
          <p:cNvSpPr txBox="1"/>
          <p:nvPr/>
        </p:nvSpPr>
        <p:spPr>
          <a:xfrm>
            <a:off x="548640" y="352044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Быстро + дёшево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= переделывать придётся долго и дорого</a:t>
            </a:r>
            <a:endParaRPr lang="en-US" sz="1300" dirty="0"/>
          </a:p>
        </p:txBody>
      </p:sp>
      <p:sp>
        <p:nvSpPr>
          <p:cNvPr id="15" name="Text 10"/>
          <p:cNvSpPr txBox="1"/>
          <p:nvPr/>
        </p:nvSpPr>
        <p:spPr>
          <a:xfrm>
            <a:off x="3291840" y="352044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Быстро + качественно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= нужна большая и дорогая команда</a:t>
            </a:r>
            <a:endParaRPr lang="en-US" sz="1300" dirty="0"/>
          </a:p>
        </p:txBody>
      </p:sp>
      <p:sp>
        <p:nvSpPr>
          <p:cNvPr id="16" name="Text 11"/>
          <p:cNvSpPr txBox="1"/>
          <p:nvPr/>
        </p:nvSpPr>
        <p:spPr>
          <a:xfrm>
            <a:off x="6035040" y="3520440"/>
            <a:ext cx="2560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Дёшево + качественно</a:t>
            </a:r>
            <a:endParaRPr lang="en-US" sz="1300" dirty="0"/>
          </a:p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= будет готово когда-нибудь потом</a:t>
            </a:r>
            <a:endParaRPr lang="en-US" sz="1300" dirty="0"/>
          </a:p>
        </p:txBody>
      </p:sp>
      <p:sp>
        <p:nvSpPr>
          <p:cNvPr id="17" name="Text 12"/>
          <p:cNvSpPr txBox="1"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tx2"/>
                </a:solidFill>
              </a:rPr>
              <a:t>Это шутка, но по сути – тот же треугольник ограничений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Только треть ИТ-проектов идёт по плану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Итоги ИТ-проектов по данным Standish Group (CHAOS, 2020)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2494483" cy="566928"/>
          </a:xfrm>
          <a:prstGeom prst="rect">
            <a:avLst/>
          </a:prstGeom>
          <a:solidFill>
            <a:srgbClr val="2F8F83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 txBox="1"/>
          <p:nvPr/>
        </p:nvSpPr>
        <p:spPr>
          <a:xfrm>
            <a:off x="685800" y="1554480"/>
            <a:ext cx="231160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31%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566928" y="2194560"/>
            <a:ext cx="2403043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chemeClr val="tx2"/>
                </a:solidFill>
              </a:rPr>
              <a:t>успешны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3043123" y="1554480"/>
            <a:ext cx="4023360" cy="566928"/>
          </a:xfrm>
          <a:prstGeom prst="rect">
            <a:avLst/>
          </a:prstGeom>
          <a:solidFill>
            <a:srgbClr val="F2C230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 txBox="1"/>
          <p:nvPr/>
        </p:nvSpPr>
        <p:spPr>
          <a:xfrm>
            <a:off x="3180283" y="1554480"/>
            <a:ext cx="38404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50%</a:t>
            </a:r>
            <a:endParaRPr lang="en-US" sz="2200" dirty="0"/>
          </a:p>
        </p:txBody>
      </p:sp>
      <p:sp>
        <p:nvSpPr>
          <p:cNvPr id="9" name="Text 7"/>
          <p:cNvSpPr txBox="1"/>
          <p:nvPr/>
        </p:nvSpPr>
        <p:spPr>
          <a:xfrm>
            <a:off x="3061411" y="2194560"/>
            <a:ext cx="3931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chemeClr val="tx2"/>
                </a:solidFill>
              </a:rPr>
              <a:t>с проблемами: сорван срок, превышен бюджет или урезан объём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7066483" y="1554480"/>
            <a:ext cx="1528877" cy="566928"/>
          </a:xfrm>
          <a:prstGeom prst="rect">
            <a:avLst/>
          </a:prstGeom>
          <a:solidFill>
            <a:srgbClr val="E0684B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 txBox="1"/>
          <p:nvPr/>
        </p:nvSpPr>
        <p:spPr>
          <a:xfrm>
            <a:off x="7203643" y="1554480"/>
            <a:ext cx="1345997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19%</a:t>
            </a:r>
            <a:endParaRPr lang="en-US" sz="2200" dirty="0"/>
          </a:p>
        </p:txBody>
      </p:sp>
      <p:sp>
        <p:nvSpPr>
          <p:cNvPr id="12" name="Text 10"/>
          <p:cNvSpPr txBox="1"/>
          <p:nvPr/>
        </p:nvSpPr>
        <p:spPr>
          <a:xfrm>
            <a:off x="7084771" y="2194560"/>
            <a:ext cx="143743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dirty="0">
                <a:solidFill>
                  <a:schemeClr val="tx2"/>
                </a:solidFill>
              </a:rPr>
              <a:t>провалены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48640" y="2788920"/>
            <a:ext cx="804672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 txBox="1"/>
          <p:nvPr/>
        </p:nvSpPr>
        <p:spPr>
          <a:xfrm>
            <a:off x="548640" y="28803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Крупные ИТ-проекты дороже $15 млн, в среднем (McKinsey и Оксфордский университет, 5400 проектов, 2012)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48640" y="3246120"/>
            <a:ext cx="1874520" cy="1234440"/>
          </a:xfrm>
          <a:prstGeom prst="roundRect">
            <a:avLst>
              <a:gd name="adj" fmla="val 5926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4"/>
          <p:cNvSpPr txBox="1"/>
          <p:nvPr/>
        </p:nvSpPr>
        <p:spPr>
          <a:xfrm>
            <a:off x="713232" y="33375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+45%</a:t>
            </a:r>
            <a:endParaRPr lang="en-US" sz="3000" dirty="0"/>
          </a:p>
        </p:txBody>
      </p:sp>
      <p:sp>
        <p:nvSpPr>
          <p:cNvPr id="17" name="Text 15"/>
          <p:cNvSpPr txBox="1"/>
          <p:nvPr/>
        </p:nvSpPr>
        <p:spPr>
          <a:xfrm>
            <a:off x="713232" y="388620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к бюджету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606040" y="3246120"/>
            <a:ext cx="1874520" cy="1234440"/>
          </a:xfrm>
          <a:prstGeom prst="roundRect">
            <a:avLst>
              <a:gd name="adj" fmla="val 5926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7"/>
          <p:cNvSpPr txBox="1"/>
          <p:nvPr/>
        </p:nvSpPr>
        <p:spPr>
          <a:xfrm>
            <a:off x="2770632" y="33375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+7%</a:t>
            </a:r>
            <a:endParaRPr lang="en-US" sz="3000" dirty="0"/>
          </a:p>
        </p:txBody>
      </p:sp>
      <p:sp>
        <p:nvSpPr>
          <p:cNvPr id="20" name="Text 18"/>
          <p:cNvSpPr txBox="1"/>
          <p:nvPr/>
        </p:nvSpPr>
        <p:spPr>
          <a:xfrm>
            <a:off x="2770632" y="388620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к сроку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4663440" y="3246120"/>
            <a:ext cx="1874520" cy="1234440"/>
          </a:xfrm>
          <a:prstGeom prst="roundRect">
            <a:avLst>
              <a:gd name="adj" fmla="val 5926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" name="Text 20"/>
          <p:cNvSpPr txBox="1"/>
          <p:nvPr/>
        </p:nvSpPr>
        <p:spPr>
          <a:xfrm>
            <a:off x="4828032" y="33375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−56%</a:t>
            </a:r>
            <a:endParaRPr lang="en-US" sz="3000" dirty="0"/>
          </a:p>
        </p:txBody>
      </p:sp>
      <p:sp>
        <p:nvSpPr>
          <p:cNvPr id="23" name="Text 21"/>
          <p:cNvSpPr txBox="1"/>
          <p:nvPr/>
        </p:nvSpPr>
        <p:spPr>
          <a:xfrm>
            <a:off x="4828032" y="388620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ценности от ожидаемой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720840" y="3246120"/>
            <a:ext cx="1874520" cy="1234440"/>
          </a:xfrm>
          <a:prstGeom prst="roundRect">
            <a:avLst>
              <a:gd name="adj" fmla="val 5926"/>
            </a:avLst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Text 23"/>
          <p:cNvSpPr txBox="1"/>
          <p:nvPr/>
        </p:nvSpPr>
        <p:spPr>
          <a:xfrm>
            <a:off x="6885432" y="33375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17%</a:t>
            </a:r>
            <a:endParaRPr lang="en-US" sz="3000" dirty="0"/>
          </a:p>
        </p:txBody>
      </p:sp>
      <p:sp>
        <p:nvSpPr>
          <p:cNvPr id="26" name="Text 24"/>
          <p:cNvSpPr txBox="1"/>
          <p:nvPr/>
        </p:nvSpPr>
        <p:spPr>
          <a:xfrm>
            <a:off x="6885432" y="3886200"/>
            <a:ext cx="1600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проектов так плохи, что угрожают самой компании</a:t>
            </a:r>
            <a:endParaRPr lang="en-US" sz="1200" dirty="0"/>
          </a:p>
        </p:txBody>
      </p:sp>
      <p:sp>
        <p:nvSpPr>
          <p:cNvPr id="27" name="Text 25"/>
          <p:cNvSpPr txBox="1"/>
          <p:nvPr/>
        </p:nvSpPr>
        <p:spPr>
          <a:xfrm>
            <a:off x="4754880" y="4754880"/>
            <a:ext cx="3200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Источники: Standish Group CHAOS 2020; McKinsey, 2012</a:t>
            </a:r>
            <a:endParaRPr lang="en-US" sz="900" dirty="0"/>
          </a:p>
        </p:txBody>
      </p:sp>
      <p:sp>
        <p:nvSpPr>
          <p:cNvPr id="2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bg1"/>
                </a:solidFill>
              </a:rPr>
              <a:t>Опасен не средний перерасход, а хвост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1 471</a:t>
            </a:r>
            <a:endParaRPr lang="en-US" sz="44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331720"/>
            <a:ext cx="240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bg1"/>
                </a:solidFill>
              </a:rPr>
              <a:t>ИТ-проект изучили исследователи Оксфорда</a:t>
            </a:r>
            <a:endParaRPr lang="en-US" sz="1350" dirty="0"/>
          </a:p>
        </p:txBody>
      </p:sp>
      <p:sp>
        <p:nvSpPr>
          <p:cNvPr id="5" name="Text 3"/>
          <p:cNvSpPr txBox="1"/>
          <p:nvPr/>
        </p:nvSpPr>
        <p:spPr>
          <a:xfrm>
            <a:off x="3230880" y="132588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27%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3230880" y="2331720"/>
            <a:ext cx="240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bg1"/>
                </a:solidFill>
              </a:rPr>
              <a:t>средний перерасход бюджета</a:t>
            </a:r>
            <a:endParaRPr lang="en-US" sz="1350" dirty="0"/>
          </a:p>
        </p:txBody>
      </p:sp>
      <p:sp>
        <p:nvSpPr>
          <p:cNvPr id="7" name="Text 5"/>
          <p:cNvSpPr txBox="1"/>
          <p:nvPr/>
        </p:nvSpPr>
        <p:spPr>
          <a:xfrm>
            <a:off x="5913120" y="132588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из 6</a:t>
            </a:r>
            <a:endParaRPr lang="en-US" sz="4400" dirty="0"/>
          </a:p>
        </p:txBody>
      </p:sp>
      <p:sp>
        <p:nvSpPr>
          <p:cNvPr id="8" name="Text 6"/>
          <p:cNvSpPr txBox="1"/>
          <p:nvPr/>
        </p:nvSpPr>
        <p:spPr>
          <a:xfrm>
            <a:off x="5913120" y="2331720"/>
            <a:ext cx="24079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bg1"/>
                </a:solidFill>
              </a:rPr>
              <a:t>проектов – «чёрный лебедь»: бюджет превышен в среднем на 200%, сроки – почти на 70%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384048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Средние цифры успокаивают, но компании страдают от редких проектов-катастроф. Поэтому риски оценивают заранее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246888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chemeClr val="accent5"/>
                </a:solidFill>
              </a:rPr>
              <a:t>Источник: Б. Фливбьорг, А. Будзиер, Harvard Business Review, 2011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Почему ИТ-проекты проваливаются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Типичная причина провала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5029200" y="1188720"/>
            <a:ext cx="3566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делает менеджер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3931920" cy="512064"/>
          </a:xfrm>
          <a:prstGeom prst="roundRect">
            <a:avLst>
              <a:gd name="adj" fmla="val 14286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1673352"/>
            <a:ext cx="274320" cy="27432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97280" y="1554480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Размытые требования: никто точно не знает, что строим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572000" y="1810512"/>
            <a:ext cx="36576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1673352"/>
            <a:ext cx="274320" cy="274320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5440680" y="1554480"/>
            <a:ext cx="3154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Ставит цели и договаривается с заказчиком</a:t>
            </a:r>
            <a:endParaRPr lang="en-US" sz="1300" dirty="0"/>
          </a:p>
        </p:txBody>
      </p:sp>
      <p:sp>
        <p:nvSpPr>
          <p:cNvPr id="11" name="Shape 7"/>
          <p:cNvSpPr/>
          <p:nvPr/>
        </p:nvSpPr>
        <p:spPr>
          <a:xfrm>
            <a:off x="548640" y="2157984"/>
            <a:ext cx="3931920" cy="512064"/>
          </a:xfrm>
          <a:prstGeom prst="roundRect">
            <a:avLst>
              <a:gd name="adj" fmla="val 14286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2276856"/>
            <a:ext cx="274320" cy="274320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1097280" y="2157984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Недооценка сроков и сложности</a:t>
            </a:r>
            <a:endParaRPr lang="en-US" sz="1300" dirty="0"/>
          </a:p>
        </p:txBody>
      </p:sp>
      <p:sp>
        <p:nvSpPr>
          <p:cNvPr id="14" name="Shape 9"/>
          <p:cNvSpPr/>
          <p:nvPr/>
        </p:nvSpPr>
        <p:spPr>
          <a:xfrm>
            <a:off x="4572000" y="2414016"/>
            <a:ext cx="36576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2276856"/>
            <a:ext cx="274320" cy="274320"/>
          </a:xfrm>
          <a:prstGeom prst="rect">
            <a:avLst/>
          </a:prstGeom>
        </p:spPr>
      </p:pic>
      <p:sp>
        <p:nvSpPr>
          <p:cNvPr id="16" name="Text 10"/>
          <p:cNvSpPr txBox="1"/>
          <p:nvPr/>
        </p:nvSpPr>
        <p:spPr>
          <a:xfrm>
            <a:off x="5440680" y="2157984"/>
            <a:ext cx="3154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Планирует проект и управляет сроками</a:t>
            </a:r>
            <a:endParaRPr lang="en-US" sz="1300" dirty="0"/>
          </a:p>
        </p:txBody>
      </p:sp>
      <p:sp>
        <p:nvSpPr>
          <p:cNvPr id="17" name="Shape 11"/>
          <p:cNvSpPr/>
          <p:nvPr/>
        </p:nvSpPr>
        <p:spPr>
          <a:xfrm>
            <a:off x="548640" y="2761488"/>
            <a:ext cx="3931920" cy="512064"/>
          </a:xfrm>
          <a:prstGeom prst="roundRect">
            <a:avLst>
              <a:gd name="adj" fmla="val 14286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4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800" y="2880360"/>
            <a:ext cx="274320" cy="274320"/>
          </a:xfrm>
          <a:prstGeom prst="rect">
            <a:avLst/>
          </a:prstGeom>
        </p:spPr>
      </p:pic>
      <p:sp>
        <p:nvSpPr>
          <p:cNvPr id="19" name="Text 12"/>
          <p:cNvSpPr txBox="1"/>
          <p:nvPr/>
        </p:nvSpPr>
        <p:spPr>
          <a:xfrm>
            <a:off x="1097280" y="2761488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Плохие коммуникации внутри команды и с заказчиком</a:t>
            </a:r>
            <a:endParaRPr lang="en-US" sz="1300" dirty="0"/>
          </a:p>
        </p:txBody>
      </p:sp>
      <p:sp>
        <p:nvSpPr>
          <p:cNvPr id="20" name="Shape 13"/>
          <p:cNvSpPr/>
          <p:nvPr/>
        </p:nvSpPr>
        <p:spPr>
          <a:xfrm>
            <a:off x="4572000" y="3017520"/>
            <a:ext cx="36576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pic>
        <p:nvPicPr>
          <p:cNvPr id="21" name="Image 5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2880360"/>
            <a:ext cx="274320" cy="274320"/>
          </a:xfrm>
          <a:prstGeom prst="rect">
            <a:avLst/>
          </a:prstGeom>
        </p:spPr>
      </p:pic>
      <p:sp>
        <p:nvSpPr>
          <p:cNvPr id="22" name="Text 14"/>
          <p:cNvSpPr txBox="1"/>
          <p:nvPr/>
        </p:nvSpPr>
        <p:spPr>
          <a:xfrm>
            <a:off x="5440680" y="2761488"/>
            <a:ext cx="3154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Организует коммуникации</a:t>
            </a:r>
            <a:endParaRPr lang="en-US" sz="1300" dirty="0"/>
          </a:p>
        </p:txBody>
      </p:sp>
      <p:sp>
        <p:nvSpPr>
          <p:cNvPr id="23" name="Shape 15"/>
          <p:cNvSpPr/>
          <p:nvPr/>
        </p:nvSpPr>
        <p:spPr>
          <a:xfrm>
            <a:off x="548640" y="3364992"/>
            <a:ext cx="3931920" cy="512064"/>
          </a:xfrm>
          <a:prstGeom prst="roundRect">
            <a:avLst>
              <a:gd name="adj" fmla="val 14286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4" name="Image 6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3483864"/>
            <a:ext cx="274320" cy="274320"/>
          </a:xfrm>
          <a:prstGeom prst="rect">
            <a:avLst/>
          </a:prstGeom>
        </p:spPr>
      </p:pic>
      <p:sp>
        <p:nvSpPr>
          <p:cNvPr id="25" name="Text 16"/>
          <p:cNvSpPr txBox="1"/>
          <p:nvPr/>
        </p:nvSpPr>
        <p:spPr>
          <a:xfrm>
            <a:off x="1097280" y="3364992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Риски, о которых не подумали заранее</a:t>
            </a:r>
            <a:endParaRPr lang="en-US" sz="1300" dirty="0"/>
          </a:p>
        </p:txBody>
      </p:sp>
      <p:sp>
        <p:nvSpPr>
          <p:cNvPr id="26" name="Shape 17"/>
          <p:cNvSpPr/>
          <p:nvPr/>
        </p:nvSpPr>
        <p:spPr>
          <a:xfrm>
            <a:off x="4572000" y="3621024"/>
            <a:ext cx="36576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pic>
        <p:nvPicPr>
          <p:cNvPr id="27" name="Image 7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3483864"/>
            <a:ext cx="274320" cy="274320"/>
          </a:xfrm>
          <a:prstGeom prst="rect">
            <a:avLst/>
          </a:prstGeom>
        </p:spPr>
      </p:pic>
      <p:sp>
        <p:nvSpPr>
          <p:cNvPr id="28" name="Text 18"/>
          <p:cNvSpPr txBox="1"/>
          <p:nvPr/>
        </p:nvSpPr>
        <p:spPr>
          <a:xfrm>
            <a:off x="5440680" y="3364992"/>
            <a:ext cx="3154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Управляет рисками</a:t>
            </a:r>
            <a:endParaRPr lang="en-US" sz="1300" dirty="0"/>
          </a:p>
        </p:txBody>
      </p:sp>
      <p:sp>
        <p:nvSpPr>
          <p:cNvPr id="29" name="Shape 19"/>
          <p:cNvSpPr/>
          <p:nvPr/>
        </p:nvSpPr>
        <p:spPr>
          <a:xfrm>
            <a:off x="548640" y="3968496"/>
            <a:ext cx="3931920" cy="512064"/>
          </a:xfrm>
          <a:prstGeom prst="roundRect">
            <a:avLst>
              <a:gd name="adj" fmla="val 14286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0" name="Image 8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5800" y="4087368"/>
            <a:ext cx="274320" cy="274320"/>
          </a:xfrm>
          <a:prstGeom prst="rect">
            <a:avLst/>
          </a:prstGeom>
        </p:spPr>
      </p:pic>
      <p:sp>
        <p:nvSpPr>
          <p:cNvPr id="31" name="Text 20"/>
          <p:cNvSpPr txBox="1"/>
          <p:nvPr/>
        </p:nvSpPr>
        <p:spPr>
          <a:xfrm>
            <a:off x="1097280" y="3968496"/>
            <a:ext cx="32918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Перерасход бюджета</a:t>
            </a:r>
            <a:endParaRPr lang="en-US" sz="1300" dirty="0"/>
          </a:p>
        </p:txBody>
      </p:sp>
      <p:sp>
        <p:nvSpPr>
          <p:cNvPr id="32" name="Shape 21"/>
          <p:cNvSpPr/>
          <p:nvPr/>
        </p:nvSpPr>
        <p:spPr>
          <a:xfrm>
            <a:off x="4572000" y="4224528"/>
            <a:ext cx="36576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pic>
        <p:nvPicPr>
          <p:cNvPr id="33" name="Image 9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4087368"/>
            <a:ext cx="274320" cy="274320"/>
          </a:xfrm>
          <a:prstGeom prst="rect">
            <a:avLst/>
          </a:prstGeom>
        </p:spPr>
      </p:pic>
      <p:sp>
        <p:nvSpPr>
          <p:cNvPr id="34" name="Text 22"/>
          <p:cNvSpPr txBox="1"/>
          <p:nvPr/>
        </p:nvSpPr>
        <p:spPr>
          <a:xfrm>
            <a:off x="5440680" y="3968496"/>
            <a:ext cx="315468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Управляет бюджетом и ресурсами</a:t>
            </a:r>
            <a:endParaRPr lang="en-US" sz="1300" dirty="0"/>
          </a:p>
        </p:txBody>
      </p:sp>
      <p:sp>
        <p:nvSpPr>
          <p:cNvPr id="35" name="Text 23"/>
          <p:cNvSpPr txBox="1"/>
          <p:nvPr/>
        </p:nvSpPr>
        <p:spPr>
          <a:xfrm>
            <a:off x="548640" y="4544568"/>
            <a:ext cx="758952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50" i="1" dirty="0">
                <a:solidFill>
                  <a:schemeClr val="tx2"/>
                </a:solidFill>
              </a:rPr>
              <a:t>McKinsey: около половины перерасходов в крупных ИТ-проектах – из-за слабого управления стратегией и стейкхолдерами.</a:t>
            </a:r>
            <a:endParaRPr lang="en-US" sz="950" dirty="0"/>
          </a:p>
        </p:txBody>
      </p:sp>
      <p:sp>
        <p:nvSpPr>
          <p:cNvPr id="3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16</a:t>
            </a:fld>
            <a:endParaRPr lang="en-US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Задача: приложение для заказа пиццы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1499616" cy="3017520"/>
          </a:xfrm>
          <a:prstGeom prst="roundRect">
            <a:avLst>
              <a:gd name="adj" fmla="val 6098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978408" y="146304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226" y="1603858"/>
            <a:ext cx="358445" cy="358445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658368" y="224028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Как объяснил заказчик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8368" y="283464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dirty="0">
                <a:solidFill>
                  <a:schemeClr val="tx1"/>
                </a:solidFill>
              </a:rPr>
              <a:t>«Как такси, только для пиццы. И с ИИ»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2185416" y="1234440"/>
            <a:ext cx="1499616" cy="3017520"/>
          </a:xfrm>
          <a:prstGeom prst="roundRect">
            <a:avLst>
              <a:gd name="adj" fmla="val 6098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2615184" y="146304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56002" y="1603858"/>
            <a:ext cx="358445" cy="358445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2295144" y="224028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Как понял аналитик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2295144" y="283464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dirty="0">
                <a:solidFill>
                  <a:schemeClr val="tx1"/>
                </a:solidFill>
              </a:rPr>
              <a:t>Техническое задание на 140 страниц</a:t>
            </a:r>
            <a:endParaRPr lang="en-US" sz="1350" dirty="0"/>
          </a:p>
        </p:txBody>
      </p:sp>
      <p:sp>
        <p:nvSpPr>
          <p:cNvPr id="13" name="Shape 9"/>
          <p:cNvSpPr/>
          <p:nvPr/>
        </p:nvSpPr>
        <p:spPr>
          <a:xfrm>
            <a:off x="3822192" y="1234440"/>
            <a:ext cx="1499616" cy="3017520"/>
          </a:xfrm>
          <a:prstGeom prst="roundRect">
            <a:avLst>
              <a:gd name="adj" fmla="val 6098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Shape 10"/>
          <p:cNvSpPr/>
          <p:nvPr/>
        </p:nvSpPr>
        <p:spPr>
          <a:xfrm>
            <a:off x="4251960" y="146304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2778" y="1603858"/>
            <a:ext cx="358445" cy="358445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3931920" y="224028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Как спроектировал архитектор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3931920" y="283464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dirty="0">
                <a:solidFill>
                  <a:schemeClr val="tx1"/>
                </a:solidFill>
              </a:rPr>
              <a:t>12 микросервисов и свой блокчейн</a:t>
            </a:r>
            <a:endParaRPr lang="en-US" sz="1350" dirty="0"/>
          </a:p>
        </p:txBody>
      </p:sp>
      <p:sp>
        <p:nvSpPr>
          <p:cNvPr id="18" name="Shape 13"/>
          <p:cNvSpPr/>
          <p:nvPr/>
        </p:nvSpPr>
        <p:spPr>
          <a:xfrm>
            <a:off x="5458968" y="1234440"/>
            <a:ext cx="1499616" cy="3017520"/>
          </a:xfrm>
          <a:prstGeom prst="roundRect">
            <a:avLst>
              <a:gd name="adj" fmla="val 6098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Shape 14"/>
          <p:cNvSpPr/>
          <p:nvPr/>
        </p:nvSpPr>
        <p:spPr>
          <a:xfrm>
            <a:off x="5888736" y="1463040"/>
            <a:ext cx="640080" cy="64008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29554" y="1603858"/>
            <a:ext cx="358445" cy="358445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568696" y="224028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Как сделал программист</a:t>
            </a:r>
            <a:endParaRPr lang="en-US" sz="1200" dirty="0"/>
          </a:p>
        </p:txBody>
      </p:sp>
      <p:sp>
        <p:nvSpPr>
          <p:cNvPr id="22" name="Text 16"/>
          <p:cNvSpPr txBox="1"/>
          <p:nvPr/>
        </p:nvSpPr>
        <p:spPr>
          <a:xfrm>
            <a:off x="5568696" y="283464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dirty="0">
                <a:solidFill>
                  <a:schemeClr val="tx1"/>
                </a:solidFill>
              </a:rPr>
              <a:t>Кнопка «Заказать», которая работает по вторникам</a:t>
            </a:r>
            <a:endParaRPr lang="en-US" sz="1350" dirty="0"/>
          </a:p>
        </p:txBody>
      </p:sp>
      <p:sp>
        <p:nvSpPr>
          <p:cNvPr id="23" name="Shape 17"/>
          <p:cNvSpPr/>
          <p:nvPr/>
        </p:nvSpPr>
        <p:spPr>
          <a:xfrm>
            <a:off x="7095744" y="1234440"/>
            <a:ext cx="1499616" cy="3017520"/>
          </a:xfrm>
          <a:prstGeom prst="roundRect">
            <a:avLst>
              <a:gd name="adj" fmla="val 6098"/>
            </a:avLst>
          </a:prstGeom>
          <a:solidFill>
            <a:srgbClr val="F2C230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4" name="Shape 18"/>
          <p:cNvSpPr/>
          <p:nvPr/>
        </p:nvSpPr>
        <p:spPr>
          <a:xfrm>
            <a:off x="7525512" y="1463040"/>
            <a:ext cx="640080" cy="64008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5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66330" y="1603858"/>
            <a:ext cx="358445" cy="358445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7205472" y="2240280"/>
            <a:ext cx="12801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было нужно на самом деле</a:t>
            </a:r>
            <a:endParaRPr lang="en-US" sz="1200" dirty="0"/>
          </a:p>
        </p:txBody>
      </p:sp>
      <p:sp>
        <p:nvSpPr>
          <p:cNvPr id="27" name="Text 20"/>
          <p:cNvSpPr txBox="1"/>
          <p:nvPr/>
        </p:nvSpPr>
        <p:spPr>
          <a:xfrm>
            <a:off x="7205472" y="2834640"/>
            <a:ext cx="128016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350" dirty="0">
                <a:solidFill>
                  <a:schemeClr val="tx1"/>
                </a:solidFill>
              </a:rPr>
              <a:t>Позвонить в пиццерию и заказать пепперони</a:t>
            </a:r>
            <a:endParaRPr lang="en-US" sz="1350" dirty="0"/>
          </a:p>
        </p:txBody>
      </p:sp>
      <p:sp>
        <p:nvSpPr>
          <p:cNvPr id="28" name="Text 21"/>
          <p:cNvSpPr txBox="1"/>
          <p:nvPr/>
        </p:nvSpPr>
        <p:spPr>
          <a:xfrm>
            <a:off x="548640" y="43434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Поэтому размытые требования – одна из главных причин провала, а работа с заказчиком – задача менеджера</a:t>
            </a:r>
            <a:endParaRPr lang="en-US" sz="12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17</a:t>
            </a:fld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Два подхода к управлению: Waterfall и Agile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Waterfall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2011680" y="118872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этапы идут строго друг за другом, результат – в конце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548640" y="1645920"/>
            <a:ext cx="1417320" cy="438912"/>
          </a:xfrm>
          <a:prstGeom prst="roundRect">
            <a:avLst>
              <a:gd name="adj" fmla="val 125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D1C21"/>
                </a:solidFill>
              </a:rPr>
              <a:t>Требования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984248" y="1920240"/>
            <a:ext cx="173736" cy="54864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2176272" y="1755648"/>
            <a:ext cx="1417320" cy="438912"/>
          </a:xfrm>
          <a:prstGeom prst="roundRect">
            <a:avLst>
              <a:gd name="adj" fmla="val 125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D1C21"/>
                </a:solidFill>
              </a:rPr>
              <a:t>Проектирование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611880" y="2029968"/>
            <a:ext cx="173736" cy="54864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3803904" y="1865376"/>
            <a:ext cx="1417320" cy="438912"/>
          </a:xfrm>
          <a:prstGeom prst="roundRect">
            <a:avLst>
              <a:gd name="adj" fmla="val 125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D1C21"/>
                </a:solidFill>
              </a:rPr>
              <a:t>Разработка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5239512" y="2139696"/>
            <a:ext cx="173736" cy="54864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/>
          <p:nvPr/>
        </p:nvSpPr>
        <p:spPr>
          <a:xfrm>
            <a:off x="5431536" y="1975104"/>
            <a:ext cx="1417320" cy="438912"/>
          </a:xfrm>
          <a:prstGeom prst="roundRect">
            <a:avLst>
              <a:gd name="adj" fmla="val 12500"/>
            </a:avLst>
          </a:prstGeom>
          <a:solidFill>
            <a:srgbClr val="F3F2EE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1D1C21"/>
                </a:solidFill>
              </a:rPr>
              <a:t>Тестирование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6867144" y="2249424"/>
            <a:ext cx="173736" cy="54864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7059168" y="2084832"/>
            <a:ext cx="1417320" cy="438912"/>
          </a:xfrm>
          <a:prstGeom prst="roundRect">
            <a:avLst>
              <a:gd name="adj" fmla="val 12500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D1C21"/>
                </a:solidFill>
              </a:rPr>
              <a:t>Запуск</a:t>
            </a:r>
            <a:endParaRPr lang="en-US" sz="1200" dirty="0"/>
          </a:p>
        </p:txBody>
      </p:sp>
      <p:sp>
        <p:nvSpPr>
          <p:cNvPr id="14" name="Text 12"/>
          <p:cNvSpPr txBox="1"/>
          <p:nvPr/>
        </p:nvSpPr>
        <p:spPr>
          <a:xfrm>
            <a:off x="548640" y="233172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Подходит, когда требования ясны и почти не меняются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548640" y="2743200"/>
            <a:ext cx="804672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 txBox="1"/>
          <p:nvPr/>
        </p:nvSpPr>
        <p:spPr>
          <a:xfrm>
            <a:off x="548640" y="2880360"/>
            <a:ext cx="18288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Agile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2011680" y="2880360"/>
            <a:ext cx="65836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короткие итерации по 1–4 недели, рабочий результат после каждой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548640" y="3337560"/>
            <a:ext cx="1828800" cy="566928"/>
          </a:xfrm>
          <a:prstGeom prst="roundRect">
            <a:avLst>
              <a:gd name="adj" fmla="val 9677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8368" y="3493008"/>
            <a:ext cx="256032" cy="256032"/>
          </a:xfrm>
          <a:prstGeom prst="rect">
            <a:avLst/>
          </a:prstGeom>
        </p:spPr>
      </p:pic>
      <p:sp>
        <p:nvSpPr>
          <p:cNvPr id="20" name="Text 17"/>
          <p:cNvSpPr txBox="1"/>
          <p:nvPr/>
        </p:nvSpPr>
        <p:spPr>
          <a:xfrm>
            <a:off x="987552" y="333756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Итерация 1</a:t>
            </a:r>
            <a:endParaRPr lang="en-US" sz="1200" dirty="0"/>
          </a:p>
        </p:txBody>
      </p:sp>
      <p:sp>
        <p:nvSpPr>
          <p:cNvPr id="21" name="Text 18"/>
          <p:cNvSpPr txBox="1"/>
          <p:nvPr/>
        </p:nvSpPr>
        <p:spPr>
          <a:xfrm>
            <a:off x="987552" y="3666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chemeClr val="tx2"/>
                </a:solidFill>
              </a:rPr>
              <a:t>+ рабочая версия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2395728" y="3621024"/>
            <a:ext cx="192024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3" name="Shape 20"/>
          <p:cNvSpPr/>
          <p:nvPr/>
        </p:nvSpPr>
        <p:spPr>
          <a:xfrm>
            <a:off x="2606040" y="3337560"/>
            <a:ext cx="1828800" cy="566928"/>
          </a:xfrm>
          <a:prstGeom prst="roundRect">
            <a:avLst>
              <a:gd name="adj" fmla="val 9677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5768" y="3493008"/>
            <a:ext cx="256032" cy="256032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3044952" y="333756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Итерация 2</a:t>
            </a:r>
            <a:endParaRPr lang="en-US" sz="1200" dirty="0"/>
          </a:p>
        </p:txBody>
      </p:sp>
      <p:sp>
        <p:nvSpPr>
          <p:cNvPr id="26" name="Text 22"/>
          <p:cNvSpPr txBox="1"/>
          <p:nvPr/>
        </p:nvSpPr>
        <p:spPr>
          <a:xfrm>
            <a:off x="3044952" y="3666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chemeClr val="tx2"/>
                </a:solidFill>
              </a:rPr>
              <a:t>+ рабочая версия</a:t>
            </a:r>
            <a:endParaRPr lang="en-US" sz="1050" dirty="0"/>
          </a:p>
        </p:txBody>
      </p:sp>
      <p:sp>
        <p:nvSpPr>
          <p:cNvPr id="27" name="Shape 23"/>
          <p:cNvSpPr/>
          <p:nvPr/>
        </p:nvSpPr>
        <p:spPr>
          <a:xfrm>
            <a:off x="4453128" y="3621024"/>
            <a:ext cx="192024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8" name="Shape 24"/>
          <p:cNvSpPr/>
          <p:nvPr/>
        </p:nvSpPr>
        <p:spPr>
          <a:xfrm>
            <a:off x="4663440" y="3337560"/>
            <a:ext cx="1828800" cy="566928"/>
          </a:xfrm>
          <a:prstGeom prst="roundRect">
            <a:avLst>
              <a:gd name="adj" fmla="val 9677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9" name="Image 2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3168" y="3493008"/>
            <a:ext cx="256032" cy="256032"/>
          </a:xfrm>
          <a:prstGeom prst="rect">
            <a:avLst/>
          </a:prstGeom>
        </p:spPr>
      </p:pic>
      <p:sp>
        <p:nvSpPr>
          <p:cNvPr id="30" name="Text 25"/>
          <p:cNvSpPr txBox="1"/>
          <p:nvPr/>
        </p:nvSpPr>
        <p:spPr>
          <a:xfrm>
            <a:off x="5102352" y="333756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Итерация 3</a:t>
            </a:r>
            <a:endParaRPr lang="en-US" sz="1200" dirty="0"/>
          </a:p>
        </p:txBody>
      </p:sp>
      <p:sp>
        <p:nvSpPr>
          <p:cNvPr id="31" name="Text 26"/>
          <p:cNvSpPr txBox="1"/>
          <p:nvPr/>
        </p:nvSpPr>
        <p:spPr>
          <a:xfrm>
            <a:off x="5102352" y="3666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50" dirty="0">
                <a:solidFill>
                  <a:schemeClr val="tx2"/>
                </a:solidFill>
              </a:rPr>
              <a:t>+ рабочая версия</a:t>
            </a:r>
            <a:endParaRPr lang="en-US" sz="1050" dirty="0"/>
          </a:p>
        </p:txBody>
      </p:sp>
      <p:sp>
        <p:nvSpPr>
          <p:cNvPr id="32" name="Shape 27"/>
          <p:cNvSpPr/>
          <p:nvPr/>
        </p:nvSpPr>
        <p:spPr>
          <a:xfrm>
            <a:off x="6510528" y="3621024"/>
            <a:ext cx="192024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33" name="Shape 28"/>
          <p:cNvSpPr/>
          <p:nvPr/>
        </p:nvSpPr>
        <p:spPr>
          <a:xfrm>
            <a:off x="6720840" y="3337560"/>
            <a:ext cx="1828800" cy="566928"/>
          </a:xfrm>
          <a:prstGeom prst="roundRect">
            <a:avLst>
              <a:gd name="adj" fmla="val 9677"/>
            </a:avLst>
          </a:prstGeom>
          <a:solidFill>
            <a:srgbClr val="FFFFFF"/>
          </a:solidFill>
          <a:ln w="12700">
            <a:solidFill>
              <a:srgbClr val="B9B6AD"/>
            </a:solidFill>
            <a:prstDash val="dash"/>
          </a:ln>
        </p:spPr>
        <p:txBody>
          <a:bodyPr/>
          <a:lstStyle/>
          <a:p>
            <a:endParaRPr/>
          </a:p>
        </p:txBody>
      </p:sp>
      <p:pic>
        <p:nvPicPr>
          <p:cNvPr id="34" name="Image 3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30568" y="3493008"/>
            <a:ext cx="256032" cy="256032"/>
          </a:xfrm>
          <a:prstGeom prst="rect">
            <a:avLst/>
          </a:prstGeom>
        </p:spPr>
      </p:pic>
      <p:sp>
        <p:nvSpPr>
          <p:cNvPr id="35" name="Text 29"/>
          <p:cNvSpPr txBox="1"/>
          <p:nvPr/>
        </p:nvSpPr>
        <p:spPr>
          <a:xfrm>
            <a:off x="7159752" y="3337560"/>
            <a:ext cx="13258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и так далее</a:t>
            </a:r>
            <a:endParaRPr lang="en-US" sz="1200" dirty="0"/>
          </a:p>
        </p:txBody>
      </p:sp>
      <p:sp>
        <p:nvSpPr>
          <p:cNvPr id="36" name="Text 30"/>
          <p:cNvSpPr txBox="1"/>
          <p:nvPr/>
        </p:nvSpPr>
        <p:spPr>
          <a:xfrm>
            <a:off x="548640" y="402336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Подходит, когда требования меняются и важно быстро получать обратную связь</a:t>
            </a:r>
            <a:endParaRPr lang="en-US" sz="1200" dirty="0"/>
          </a:p>
        </p:txBody>
      </p:sp>
      <p:sp>
        <p:nvSpPr>
          <p:cNvPr id="37" name="Text 31"/>
          <p:cNvSpPr txBox="1"/>
          <p:nvPr/>
        </p:nvSpPr>
        <p:spPr>
          <a:xfrm>
            <a:off x="548640" y="4343400"/>
            <a:ext cx="8046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Подробно – в лекции 3 «Agile, Scrum и Kanban»</a:t>
            </a:r>
            <a:endParaRPr lang="en-US" sz="1200" dirty="0"/>
          </a:p>
        </p:txBody>
      </p:sp>
      <p:sp>
        <p:nvSpPr>
          <p:cNvPr id="38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18</a:t>
            </a:fld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Waterfall и Agile в одном диалоге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8872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Waterfall</a:t>
            </a:r>
            <a:endParaRPr lang="en-US" sz="18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383280" cy="457200"/>
          </a:xfrm>
          <a:prstGeom prst="roundRect">
            <a:avLst>
              <a:gd name="adj" fmla="val 24000"/>
            </a:avLst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3"/>
          <p:cNvSpPr txBox="1"/>
          <p:nvPr/>
        </p:nvSpPr>
        <p:spPr>
          <a:xfrm>
            <a:off x="685800" y="169164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</a:rPr>
              <a:t>Заказчик: </a:t>
            </a:r>
            <a:r>
              <a:rPr lang="en-US" sz="1200" dirty="0">
                <a:solidFill>
                  <a:schemeClr val="bg1"/>
                </a:solidFill>
              </a:rPr>
              <a:t>Когда будет готово?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1097280" y="2313432"/>
            <a:ext cx="3383280" cy="457200"/>
          </a:xfrm>
          <a:prstGeom prst="roundRect">
            <a:avLst>
              <a:gd name="adj" fmla="val 24000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1234440" y="2313432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Команда: </a:t>
            </a:r>
            <a:r>
              <a:rPr lang="en-US" sz="1200" dirty="0">
                <a:solidFill>
                  <a:schemeClr val="tx1"/>
                </a:solidFill>
              </a:rPr>
              <a:t>Через 9 месяцев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2935224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i="1" dirty="0">
                <a:solidFill>
                  <a:schemeClr val="tx2"/>
                </a:solidFill>
              </a:rPr>
              <a:t>…прошло 9 месяцев…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548640" y="3557016"/>
            <a:ext cx="3383280" cy="457200"/>
          </a:xfrm>
          <a:prstGeom prst="roundRect">
            <a:avLst>
              <a:gd name="adj" fmla="val 24000"/>
            </a:avLst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 txBox="1"/>
          <p:nvPr/>
        </p:nvSpPr>
        <p:spPr>
          <a:xfrm>
            <a:off x="685800" y="3557016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</a:rPr>
              <a:t>Заказчик: </a:t>
            </a:r>
            <a:r>
              <a:rPr lang="en-US" sz="1200" dirty="0">
                <a:solidFill>
                  <a:schemeClr val="bg1"/>
                </a:solidFill>
              </a:rPr>
              <a:t>Это не то, что мы хотели</a:t>
            </a:r>
            <a:endParaRPr lang="en-US" sz="1200" dirty="0"/>
          </a:p>
        </p:txBody>
      </p:sp>
      <p:sp>
        <p:nvSpPr>
          <p:cNvPr id="11" name="Text 9"/>
          <p:cNvSpPr txBox="1"/>
          <p:nvPr/>
        </p:nvSpPr>
        <p:spPr>
          <a:xfrm>
            <a:off x="4663440" y="1188720"/>
            <a:ext cx="3931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Agile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4663440" y="1691640"/>
            <a:ext cx="3383280" cy="457200"/>
          </a:xfrm>
          <a:prstGeom prst="roundRect">
            <a:avLst>
              <a:gd name="adj" fmla="val 24000"/>
            </a:avLst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 txBox="1"/>
          <p:nvPr/>
        </p:nvSpPr>
        <p:spPr>
          <a:xfrm>
            <a:off x="4800600" y="169164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</a:rPr>
              <a:t>Заказчик: </a:t>
            </a:r>
            <a:r>
              <a:rPr lang="en-US" sz="1200" dirty="0">
                <a:solidFill>
                  <a:schemeClr val="bg1"/>
                </a:solidFill>
              </a:rPr>
              <a:t>Когда будет готово?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5212080" y="2313432"/>
            <a:ext cx="3383280" cy="457200"/>
          </a:xfrm>
          <a:prstGeom prst="roundRect">
            <a:avLst>
              <a:gd name="adj" fmla="val 24000"/>
            </a:avLst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3"/>
          <p:cNvSpPr txBox="1"/>
          <p:nvPr/>
        </p:nvSpPr>
        <p:spPr>
          <a:xfrm>
            <a:off x="5349240" y="2313432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Команда: </a:t>
            </a:r>
            <a:r>
              <a:rPr lang="en-US" sz="1200" dirty="0">
                <a:solidFill>
                  <a:schemeClr val="tx1"/>
                </a:solidFill>
              </a:rPr>
              <a:t>Первая версия через 2 недели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663440" y="2935224"/>
            <a:ext cx="3383280" cy="457200"/>
          </a:xfrm>
          <a:prstGeom prst="roundRect">
            <a:avLst>
              <a:gd name="adj" fmla="val 24000"/>
            </a:avLst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 txBox="1"/>
          <p:nvPr/>
        </p:nvSpPr>
        <p:spPr>
          <a:xfrm>
            <a:off x="4800600" y="2935224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</a:rPr>
              <a:t>Заказчик: </a:t>
            </a:r>
            <a:r>
              <a:rPr lang="en-US" sz="1200" dirty="0">
                <a:solidFill>
                  <a:schemeClr val="bg1"/>
                </a:solidFill>
              </a:rPr>
              <a:t>Это не совсем то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5212080" y="3557016"/>
            <a:ext cx="3383280" cy="457200"/>
          </a:xfrm>
          <a:prstGeom prst="roundRect">
            <a:avLst>
              <a:gd name="adj" fmla="val 24000"/>
            </a:avLst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7"/>
          <p:cNvSpPr txBox="1"/>
          <p:nvPr/>
        </p:nvSpPr>
        <p:spPr>
          <a:xfrm>
            <a:off x="5349240" y="3557016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Команда: </a:t>
            </a:r>
            <a:r>
              <a:rPr lang="en-US" sz="1200" dirty="0">
                <a:solidFill>
                  <a:schemeClr val="tx1"/>
                </a:solidFill>
              </a:rPr>
              <a:t>Поправим в следующей итерации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572000" y="1234440"/>
            <a:ext cx="0" cy="297180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 txBox="1"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tx2"/>
                </a:solidFill>
              </a:rPr>
              <a:t>В Agile ошибку в понимании находят через 2 недели, а не через 9 месяцев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19</a:t>
            </a:fld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Сбербанка: переход на Agile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Сбербанк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 → 75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команд работали по Agile с мая по осень 2016 года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dirty="0">
                <a:solidFill>
                  <a:schemeClr val="accent5"/>
                </a:solidFill>
              </a:rPr>
              <a:t>Банк  ·  2016</a:t>
            </a:r>
            <a:endParaRPr lang="en-US" sz="11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Крупный банк с долгими циклами разработки: доработки, затрагивающие несколько ключевых систем, занимали годы.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В 2016 году банк публично сделал ставку на Agile: создал кросс-функциональные команды, объединил их в трайбы и перешёл к коротким циклам планирования.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По оценке из разбора на vc.ru, срок таких доработок сократился с нескольких лет примерно до 9 месяцев.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Скорость определяют не только технологии, но и то, как организована работа людей.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vc.ru, «Кейсы agile-трансформации: банки»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20</a:t>
            </a:fld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Роли в команде: продукт и требования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529840" cy="3429000"/>
          </a:xfrm>
          <a:prstGeom prst="roundRect">
            <a:avLst>
              <a:gd name="adj" fmla="val 361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49808" y="1344168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1444752"/>
            <a:ext cx="256032" cy="2560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49808" y="1920240"/>
            <a:ext cx="2127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Дизайнер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49808" y="2267712"/>
            <a:ext cx="21275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Отвечает на вопрос: как продукт будет выглядеть?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749808" y="2825496"/>
            <a:ext cx="21275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Создаёт: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749808" y="3099816"/>
            <a:ext cx="2127504" cy="722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интерфейс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прототипы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макеты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307080" y="1143000"/>
            <a:ext cx="2529840" cy="3429000"/>
          </a:xfrm>
          <a:prstGeom prst="roundRect">
            <a:avLst>
              <a:gd name="adj" fmla="val 361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3508248" y="1344168"/>
            <a:ext cx="457200" cy="457200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8832" y="1444752"/>
            <a:ext cx="256032" cy="25603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508248" y="1920240"/>
            <a:ext cx="2127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Product manager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3508248" y="2267712"/>
            <a:ext cx="21275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Отвечает за развитие продукта.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3508248" y="2825496"/>
            <a:ext cx="21275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Определяет: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3508248" y="3099816"/>
            <a:ext cx="2127504" cy="1353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какие функции нужны пользователям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каким должен быть продукт через год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какие изменения принесут максимальную ценность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6065520" y="1143000"/>
            <a:ext cx="2529840" cy="3429000"/>
          </a:xfrm>
          <a:prstGeom prst="roundRect">
            <a:avLst>
              <a:gd name="adj" fmla="val 361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Shape 14"/>
          <p:cNvSpPr/>
          <p:nvPr/>
        </p:nvSpPr>
        <p:spPr>
          <a:xfrm>
            <a:off x="6266688" y="1344168"/>
            <a:ext cx="457200" cy="457200"/>
          </a:xfrm>
          <a:prstGeom prst="ellipse">
            <a:avLst/>
          </a:prstGeom>
          <a:solidFill>
            <a:srgbClr val="4C7BB8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7272" y="1444752"/>
            <a:ext cx="256032" cy="256032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266688" y="1920240"/>
            <a:ext cx="2127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Аналитик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6266688" y="2267712"/>
            <a:ext cx="21275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Отвечает на вопрос: что нужно создать?</a:t>
            </a:r>
            <a:endParaRPr lang="en-US" sz="1300" dirty="0"/>
          </a:p>
        </p:txBody>
      </p:sp>
      <p:sp>
        <p:nvSpPr>
          <p:cNvPr id="22" name="Text 17"/>
          <p:cNvSpPr txBox="1"/>
          <p:nvPr/>
        </p:nvSpPr>
        <p:spPr>
          <a:xfrm>
            <a:off x="6266688" y="2825496"/>
            <a:ext cx="21275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Задачи:</a:t>
            </a:r>
            <a:endParaRPr lang="en-US" sz="1300" dirty="0"/>
          </a:p>
        </p:txBody>
      </p:sp>
      <p:sp>
        <p:nvSpPr>
          <p:cNvPr id="23" name="Text 18"/>
          <p:cNvSpPr txBox="1"/>
          <p:nvPr/>
        </p:nvSpPr>
        <p:spPr>
          <a:xfrm>
            <a:off x="6266688" y="3099816"/>
            <a:ext cx="2127504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общается с заказчиком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собирает требования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описывает функциональность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21</a:t>
            </a:fld>
            <a:endParaRPr lang="en-US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Роли в команде: разработка и качество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529840" cy="3429000"/>
          </a:xfrm>
          <a:prstGeom prst="roundRect">
            <a:avLst>
              <a:gd name="adj" fmla="val 361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49808" y="1344168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1444752"/>
            <a:ext cx="256032" cy="2560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49808" y="1920240"/>
            <a:ext cx="21275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Frontend-разработчик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49808" y="2542032"/>
            <a:ext cx="2127504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Создаёт ту часть программы, которую видит пользователь.</a:t>
            </a:r>
            <a:endParaRPr lang="en-US" sz="1300" dirty="0"/>
          </a:p>
        </p:txBody>
      </p:sp>
      <p:sp>
        <p:nvSpPr>
          <p:cNvPr id="8" name="Text 5"/>
          <p:cNvSpPr txBox="1"/>
          <p:nvPr/>
        </p:nvSpPr>
        <p:spPr>
          <a:xfrm>
            <a:off x="749808" y="3310128"/>
            <a:ext cx="21275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Например: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749808" y="3584448"/>
            <a:ext cx="2127504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кнопки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страницы сайта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меню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формы</a:t>
            </a:r>
            <a:endParaRPr lang="en-US" sz="1300" dirty="0"/>
          </a:p>
        </p:txBody>
      </p:sp>
      <p:sp>
        <p:nvSpPr>
          <p:cNvPr id="10" name="Shape 7"/>
          <p:cNvSpPr/>
          <p:nvPr/>
        </p:nvSpPr>
        <p:spPr>
          <a:xfrm>
            <a:off x="3307080" y="1143000"/>
            <a:ext cx="2529840" cy="3429000"/>
          </a:xfrm>
          <a:prstGeom prst="roundRect">
            <a:avLst>
              <a:gd name="adj" fmla="val 361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Shape 8"/>
          <p:cNvSpPr/>
          <p:nvPr/>
        </p:nvSpPr>
        <p:spPr>
          <a:xfrm>
            <a:off x="3508248" y="1344168"/>
            <a:ext cx="457200" cy="457200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8832" y="1444752"/>
            <a:ext cx="256032" cy="256032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508248" y="1920240"/>
            <a:ext cx="212750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Backend-разработчик</a:t>
            </a:r>
            <a:endParaRPr lang="en-US" sz="1600" dirty="0"/>
          </a:p>
        </p:txBody>
      </p:sp>
      <p:sp>
        <p:nvSpPr>
          <p:cNvPr id="14" name="Text 10"/>
          <p:cNvSpPr txBox="1"/>
          <p:nvPr/>
        </p:nvSpPr>
        <p:spPr>
          <a:xfrm>
            <a:off x="3508248" y="2542032"/>
            <a:ext cx="212750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Создаёт внутреннюю логику программы.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3508248" y="3099816"/>
            <a:ext cx="21275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Отвечает за:</a:t>
            </a:r>
            <a:endParaRPr lang="en-US" sz="1300" dirty="0"/>
          </a:p>
        </p:txBody>
      </p:sp>
      <p:sp>
        <p:nvSpPr>
          <p:cNvPr id="16" name="Text 12"/>
          <p:cNvSpPr txBox="1"/>
          <p:nvPr/>
        </p:nvSpPr>
        <p:spPr>
          <a:xfrm>
            <a:off x="3508248" y="3374136"/>
            <a:ext cx="2127504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базы данных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сервер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безопасность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обработку информации</a:t>
            </a:r>
            <a:endParaRPr lang="en-US" sz="1300" dirty="0"/>
          </a:p>
        </p:txBody>
      </p:sp>
      <p:sp>
        <p:nvSpPr>
          <p:cNvPr id="17" name="Shape 13"/>
          <p:cNvSpPr/>
          <p:nvPr/>
        </p:nvSpPr>
        <p:spPr>
          <a:xfrm>
            <a:off x="6065520" y="1143000"/>
            <a:ext cx="2529840" cy="3429000"/>
          </a:xfrm>
          <a:prstGeom prst="roundRect">
            <a:avLst>
              <a:gd name="adj" fmla="val 361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8" name="Shape 14"/>
          <p:cNvSpPr/>
          <p:nvPr/>
        </p:nvSpPr>
        <p:spPr>
          <a:xfrm>
            <a:off x="6266688" y="1344168"/>
            <a:ext cx="457200" cy="457200"/>
          </a:xfrm>
          <a:prstGeom prst="ellipse">
            <a:avLst/>
          </a:prstGeom>
          <a:solidFill>
            <a:srgbClr val="4C7BB8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7272" y="1444752"/>
            <a:ext cx="256032" cy="256032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6266688" y="1920240"/>
            <a:ext cx="212750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Тестировщик</a:t>
            </a:r>
            <a:endParaRPr lang="en-US" sz="1600" dirty="0"/>
          </a:p>
        </p:txBody>
      </p:sp>
      <p:sp>
        <p:nvSpPr>
          <p:cNvPr id="21" name="Text 16"/>
          <p:cNvSpPr txBox="1"/>
          <p:nvPr/>
        </p:nvSpPr>
        <p:spPr>
          <a:xfrm>
            <a:off x="6266688" y="2267712"/>
            <a:ext cx="2127504" cy="6309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Инженер по тестированию. Проверяет качество продукта.</a:t>
            </a:r>
            <a:endParaRPr lang="en-US" sz="1300" dirty="0"/>
          </a:p>
        </p:txBody>
      </p:sp>
      <p:sp>
        <p:nvSpPr>
          <p:cNvPr id="22" name="Text 17"/>
          <p:cNvSpPr txBox="1"/>
          <p:nvPr/>
        </p:nvSpPr>
        <p:spPr>
          <a:xfrm>
            <a:off x="6266688" y="3035808"/>
            <a:ext cx="21275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Ищет:</a:t>
            </a:r>
            <a:endParaRPr lang="en-US" sz="1300" dirty="0"/>
          </a:p>
        </p:txBody>
      </p:sp>
      <p:sp>
        <p:nvSpPr>
          <p:cNvPr id="23" name="Text 18"/>
          <p:cNvSpPr txBox="1"/>
          <p:nvPr/>
        </p:nvSpPr>
        <p:spPr>
          <a:xfrm>
            <a:off x="6266688" y="3310128"/>
            <a:ext cx="2127504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ошибки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сбои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несоответствия требованиям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22</a:t>
            </a:fld>
            <a:endParaRPr lang="en-US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Роли в команде: DevOps и управление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3909060" cy="3429000"/>
          </a:xfrm>
          <a:prstGeom prst="roundRect">
            <a:avLst>
              <a:gd name="adj" fmla="val 266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49808" y="1344168"/>
            <a:ext cx="457200" cy="457200"/>
          </a:xfrm>
          <a:prstGeom prst="ellipse">
            <a:avLst/>
          </a:prstGeom>
          <a:solidFill>
            <a:srgbClr val="2F8F83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1444752"/>
            <a:ext cx="256032" cy="2560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749808" y="1920240"/>
            <a:ext cx="35067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DevOps-инженер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749808" y="2267712"/>
            <a:ext cx="35067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Обеспечивает работу серверов и автоматизацию развёртывания программного обеспечения.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686300" y="1143000"/>
            <a:ext cx="3909060" cy="3429000"/>
          </a:xfrm>
          <a:prstGeom prst="roundRect">
            <a:avLst>
              <a:gd name="adj" fmla="val 2667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Shape 6"/>
          <p:cNvSpPr/>
          <p:nvPr/>
        </p:nvSpPr>
        <p:spPr>
          <a:xfrm>
            <a:off x="4887468" y="1344168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8052" y="1444752"/>
            <a:ext cx="256032" cy="256032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887468" y="1920240"/>
            <a:ext cx="350672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Project manager</a:t>
            </a:r>
            <a:endParaRPr lang="en-US" sz="1600" dirty="0"/>
          </a:p>
        </p:txBody>
      </p:sp>
      <p:sp>
        <p:nvSpPr>
          <p:cNvPr id="12" name="Text 8"/>
          <p:cNvSpPr txBox="1"/>
          <p:nvPr/>
        </p:nvSpPr>
        <p:spPr>
          <a:xfrm>
            <a:off x="4887468" y="2267712"/>
            <a:ext cx="3506724" cy="2103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2"/>
                </a:solidFill>
              </a:rPr>
              <a:t>Организует работу всей команды.</a:t>
            </a:r>
            <a:endParaRPr lang="en-US" sz="1300" dirty="0"/>
          </a:p>
        </p:txBody>
      </p:sp>
      <p:sp>
        <p:nvSpPr>
          <p:cNvPr id="13" name="Text 9"/>
          <p:cNvSpPr txBox="1"/>
          <p:nvPr/>
        </p:nvSpPr>
        <p:spPr>
          <a:xfrm>
            <a:off x="4887468" y="2615184"/>
            <a:ext cx="350672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Следит за:</a:t>
            </a:r>
            <a:endParaRPr lang="en-US" sz="1300" dirty="0"/>
          </a:p>
        </p:txBody>
      </p:sp>
      <p:sp>
        <p:nvSpPr>
          <p:cNvPr id="14" name="Text 10"/>
          <p:cNvSpPr txBox="1"/>
          <p:nvPr/>
        </p:nvSpPr>
        <p:spPr>
          <a:xfrm>
            <a:off x="4887468" y="2889504"/>
            <a:ext cx="3506724" cy="9326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сроками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бюджетом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коммуникациями</a:t>
            </a:r>
            <a:endParaRPr lang="en-US" sz="1300" dirty="0"/>
          </a:p>
          <a:p>
            <a:pPr marL="152400" indent="-152400">
              <a:spcAft>
                <a:spcPts val="300"/>
              </a:spcAft>
              <a:buSzPct val="100000"/>
              <a:buChar char="•"/>
            </a:pPr>
            <a:r>
              <a:rPr lang="en-US" sz="1300" dirty="0">
                <a:solidFill>
                  <a:schemeClr val="tx1"/>
                </a:solidFill>
              </a:rPr>
              <a:t>выполнением задач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23</a:t>
            </a:fld>
            <a:endParaRPr lang="en-US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Классика: «а у меня всё работает»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371600"/>
            <a:ext cx="548640" cy="548640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41" y="1492301"/>
            <a:ext cx="307238" cy="30723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1280160" y="1325880"/>
            <a:ext cx="5120640" cy="6858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B9B6A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 txBox="1"/>
          <p:nvPr/>
        </p:nvSpPr>
        <p:spPr>
          <a:xfrm>
            <a:off x="1463040" y="1325880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B5A62"/>
                </a:solidFill>
              </a:rPr>
              <a:t>Тестировщик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Кнопка оплаты не работает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1463040" y="2331720"/>
            <a:ext cx="548640" cy="548640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83741" y="2452421"/>
            <a:ext cx="307238" cy="307238"/>
          </a:xfrm>
          <a:prstGeom prst="rect">
            <a:avLst/>
          </a:prstGeom>
        </p:spPr>
      </p:pic>
      <p:sp>
        <p:nvSpPr>
          <p:cNvPr id="9" name="Shape 5"/>
          <p:cNvSpPr/>
          <p:nvPr/>
        </p:nvSpPr>
        <p:spPr>
          <a:xfrm>
            <a:off x="2194560" y="2286000"/>
            <a:ext cx="5120640" cy="68580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12700">
            <a:solidFill>
              <a:srgbClr val="B9B6A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6"/>
          <p:cNvSpPr txBox="1"/>
          <p:nvPr/>
        </p:nvSpPr>
        <p:spPr>
          <a:xfrm>
            <a:off x="2377440" y="2286000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5B5A62"/>
                </a:solidFill>
              </a:rPr>
              <a:t>Разработчик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Странно. У меня на компьютере всё работает</a:t>
            </a:r>
            <a:endParaRPr lang="en-US" sz="1500" dirty="0"/>
          </a:p>
        </p:txBody>
      </p:sp>
      <p:sp>
        <p:nvSpPr>
          <p:cNvPr id="11" name="Shape 7"/>
          <p:cNvSpPr/>
          <p:nvPr/>
        </p:nvSpPr>
        <p:spPr>
          <a:xfrm>
            <a:off x="2377440" y="32918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8141" y="3412541"/>
            <a:ext cx="307238" cy="307238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3108960" y="3246120"/>
            <a:ext cx="5120640" cy="685800"/>
          </a:xfrm>
          <a:prstGeom prst="roundRect">
            <a:avLst>
              <a:gd name="adj" fmla="val 20000"/>
            </a:avLst>
          </a:prstGeom>
          <a:solidFill>
            <a:srgbClr val="1D1C21"/>
          </a:solidFill>
          <a:ln w="12700">
            <a:solidFill>
              <a:srgbClr val="B9B6AD"/>
            </a:solidFill>
            <a:prstDash val="solid"/>
          </a:ln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Text 9"/>
          <p:cNvSpPr txBox="1"/>
          <p:nvPr/>
        </p:nvSpPr>
        <p:spPr>
          <a:xfrm>
            <a:off x="3291840" y="3246120"/>
            <a:ext cx="48463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2C230"/>
                </a:solidFill>
              </a:rPr>
              <a:t>DevOps-инженер</a:t>
            </a:r>
            <a:endParaRPr lang="en-US" sz="1500" dirty="0"/>
          </a:p>
          <a:p>
            <a:pPr marL="0" indent="0">
              <a:buNone/>
            </a:pPr>
            <a:r>
              <a:rPr lang="en-US" sz="1500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Отлично. Тогда отправляем пользователям твой компьютер</a:t>
            </a:r>
            <a:endParaRPr lang="en-US" sz="1500" dirty="0"/>
          </a:p>
        </p:txBody>
      </p:sp>
      <p:sp>
        <p:nvSpPr>
          <p:cNvPr id="15" name="Text 10"/>
          <p:cNvSpPr txBox="1"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tx2"/>
                </a:solidFill>
              </a:rPr>
              <a:t>Поэтому в команде нужны и тестировщик, и DevOps: продукт должен работать не только у разработчика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24</a:t>
            </a:fld>
            <a:endParaRPr lang="en-US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кто отвечает?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2560320" cy="1161288"/>
          </a:xfrm>
          <a:prstGeom prst="roundRect">
            <a:avLst>
              <a:gd name="adj" fmla="val 6299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731520" y="12984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731520" y="164592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Пользователи не могут найти кнопку оплаты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2651760" y="1298448"/>
            <a:ext cx="329184" cy="329184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3291840" y="1188720"/>
            <a:ext cx="2560320" cy="1161288"/>
          </a:xfrm>
          <a:prstGeom prst="roundRect">
            <a:avLst>
              <a:gd name="adj" fmla="val 6299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 txBox="1"/>
          <p:nvPr/>
        </p:nvSpPr>
        <p:spPr>
          <a:xfrm>
            <a:off x="3474720" y="12984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1800" dirty="0"/>
          </a:p>
        </p:txBody>
      </p:sp>
      <p:sp>
        <p:nvSpPr>
          <p:cNvPr id="9" name="Text 7"/>
          <p:cNvSpPr txBox="1"/>
          <p:nvPr/>
        </p:nvSpPr>
        <p:spPr>
          <a:xfrm>
            <a:off x="3474720" y="164592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Сайт падает, когда приходит много покупателей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5394960" y="1298448"/>
            <a:ext cx="329184" cy="329184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6035040" y="1188720"/>
            <a:ext cx="2560320" cy="1161288"/>
          </a:xfrm>
          <a:prstGeom prst="roundRect">
            <a:avLst>
              <a:gd name="adj" fmla="val 6299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 txBox="1"/>
          <p:nvPr/>
        </p:nvSpPr>
        <p:spPr>
          <a:xfrm>
            <a:off x="6217920" y="129844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217920" y="1645920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Нужно решить, какую функцию делать в следующем квартале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8138160" y="1298448"/>
            <a:ext cx="329184" cy="329184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548640" y="2487168"/>
            <a:ext cx="2560320" cy="1161288"/>
          </a:xfrm>
          <a:prstGeom prst="roundRect">
            <a:avLst>
              <a:gd name="adj" fmla="val 6299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4"/>
          <p:cNvSpPr txBox="1"/>
          <p:nvPr/>
        </p:nvSpPr>
        <p:spPr>
          <a:xfrm>
            <a:off x="731520" y="25968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1800" dirty="0"/>
          </a:p>
        </p:txBody>
      </p:sp>
      <p:sp>
        <p:nvSpPr>
          <p:cNvPr id="17" name="Text 15"/>
          <p:cNvSpPr txBox="1"/>
          <p:nvPr/>
        </p:nvSpPr>
        <p:spPr>
          <a:xfrm>
            <a:off x="731520" y="294436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Перед релизом нашли ошибку в расчёте суммы заказа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2651760" y="2596896"/>
            <a:ext cx="329184" cy="329184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3291840" y="2487168"/>
            <a:ext cx="2560320" cy="1161288"/>
          </a:xfrm>
          <a:prstGeom prst="roundRect">
            <a:avLst>
              <a:gd name="adj" fmla="val 6299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" name="Text 18"/>
          <p:cNvSpPr txBox="1"/>
          <p:nvPr/>
        </p:nvSpPr>
        <p:spPr>
          <a:xfrm>
            <a:off x="3474720" y="25968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1800" dirty="0"/>
          </a:p>
        </p:txBody>
      </p:sp>
      <p:sp>
        <p:nvSpPr>
          <p:cNvPr id="21" name="Text 19"/>
          <p:cNvSpPr txBox="1"/>
          <p:nvPr/>
        </p:nvSpPr>
        <p:spPr>
          <a:xfrm>
            <a:off x="3474720" y="294436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Проект не укладывается в срок</a:t>
            </a:r>
            <a:endParaRPr lang="en-US" sz="1350" dirty="0"/>
          </a:p>
        </p:txBody>
      </p:sp>
      <p:sp>
        <p:nvSpPr>
          <p:cNvPr id="22" name="Text 20"/>
          <p:cNvSpPr/>
          <p:nvPr/>
        </p:nvSpPr>
        <p:spPr>
          <a:xfrm>
            <a:off x="5394960" y="2596896"/>
            <a:ext cx="329184" cy="329184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6035040" y="2487168"/>
            <a:ext cx="2560320" cy="1161288"/>
          </a:xfrm>
          <a:prstGeom prst="roundRect">
            <a:avLst>
              <a:gd name="adj" fmla="val 6299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4" name="Text 22"/>
          <p:cNvSpPr txBox="1"/>
          <p:nvPr/>
        </p:nvSpPr>
        <p:spPr>
          <a:xfrm>
            <a:off x="6217920" y="259689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1800" dirty="0"/>
          </a:p>
        </p:txBody>
      </p:sp>
      <p:sp>
        <p:nvSpPr>
          <p:cNvPr id="25" name="Text 23"/>
          <p:cNvSpPr txBox="1"/>
          <p:nvPr/>
        </p:nvSpPr>
        <p:spPr>
          <a:xfrm>
            <a:off x="6217920" y="2944368"/>
            <a:ext cx="21945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1"/>
                </a:solidFill>
              </a:rPr>
              <a:t>Заказчик просит функцию, которой не было в требованиях</a:t>
            </a:r>
            <a:endParaRPr lang="en-US" sz="1350" dirty="0"/>
          </a:p>
        </p:txBody>
      </p:sp>
      <p:sp>
        <p:nvSpPr>
          <p:cNvPr id="26" name="Text 24"/>
          <p:cNvSpPr/>
          <p:nvPr/>
        </p:nvSpPr>
        <p:spPr>
          <a:xfrm>
            <a:off x="8138160" y="2596896"/>
            <a:ext cx="329184" cy="329184"/>
          </a:xfrm>
          <a:prstGeom prst="ellipse">
            <a:avLst/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D1C2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1400" dirty="0"/>
          </a:p>
        </p:txBody>
      </p:sp>
      <p:sp>
        <p:nvSpPr>
          <p:cNvPr id="27" name="Text 25"/>
          <p:cNvSpPr txBox="1"/>
          <p:nvPr/>
        </p:nvSpPr>
        <p:spPr>
          <a:xfrm>
            <a:off x="548640" y="3886200"/>
            <a:ext cx="1234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chemeClr val="tx2"/>
                </a:solidFill>
              </a:rPr>
              <a:t>Подсказка – роли:</a:t>
            </a:r>
            <a:endParaRPr lang="en-US" sz="1100" dirty="0"/>
          </a:p>
        </p:txBody>
      </p:sp>
      <p:sp>
        <p:nvSpPr>
          <p:cNvPr id="28" name="Text 26"/>
          <p:cNvSpPr/>
          <p:nvPr/>
        </p:nvSpPr>
        <p:spPr>
          <a:xfrm>
            <a:off x="1783080" y="3886200"/>
            <a:ext cx="71323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9525">
            <a:solidFill>
              <a:srgbClr val="B9B6A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D1C21"/>
                </a:solidFill>
              </a:rPr>
              <a:t>Дизайнер</a:t>
            </a:r>
            <a:endParaRPr lang="en-US" sz="1050" dirty="0"/>
          </a:p>
        </p:txBody>
      </p:sp>
      <p:sp>
        <p:nvSpPr>
          <p:cNvPr id="29" name="Text 27"/>
          <p:cNvSpPr/>
          <p:nvPr/>
        </p:nvSpPr>
        <p:spPr>
          <a:xfrm>
            <a:off x="2569464" y="3886200"/>
            <a:ext cx="64922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9525">
            <a:solidFill>
              <a:srgbClr val="B9B6A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D1C21"/>
                </a:solidFill>
              </a:rPr>
              <a:t>Продакт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3291840" y="3886200"/>
            <a:ext cx="71323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9525">
            <a:solidFill>
              <a:srgbClr val="B9B6A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D1C21"/>
                </a:solidFill>
              </a:rPr>
              <a:t>Аналитик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4078224" y="3886200"/>
            <a:ext cx="71323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9525">
            <a:solidFill>
              <a:srgbClr val="B9B6A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D1C21"/>
                </a:solidFill>
              </a:rPr>
              <a:t>Frontend</a:t>
            </a:r>
            <a:endParaRPr lang="en-US" sz="1050" dirty="0"/>
          </a:p>
        </p:txBody>
      </p:sp>
      <p:sp>
        <p:nvSpPr>
          <p:cNvPr id="32" name="Text 30"/>
          <p:cNvSpPr/>
          <p:nvPr/>
        </p:nvSpPr>
        <p:spPr>
          <a:xfrm>
            <a:off x="4864608" y="3886200"/>
            <a:ext cx="649224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9525">
            <a:solidFill>
              <a:srgbClr val="B9B6A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D1C21"/>
                </a:solidFill>
              </a:rPr>
              <a:t>Backend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5586984" y="3886200"/>
            <a:ext cx="905256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9525">
            <a:solidFill>
              <a:srgbClr val="B9B6A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D1C21"/>
                </a:solidFill>
              </a:rPr>
              <a:t>Тестировщик</a:t>
            </a:r>
            <a:endParaRPr lang="en-US" sz="1050" dirty="0"/>
          </a:p>
        </p:txBody>
      </p:sp>
      <p:sp>
        <p:nvSpPr>
          <p:cNvPr id="34" name="Text 32"/>
          <p:cNvSpPr/>
          <p:nvPr/>
        </p:nvSpPr>
        <p:spPr>
          <a:xfrm>
            <a:off x="6565392" y="3886200"/>
            <a:ext cx="585216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9525">
            <a:solidFill>
              <a:srgbClr val="B9B6A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D1C21"/>
                </a:solidFill>
              </a:rPr>
              <a:t>DevOps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7223760" y="3886200"/>
            <a:ext cx="713232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9525">
            <a:solidFill>
              <a:srgbClr val="B9B6AD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1D1C21"/>
                </a:solidFill>
              </a:rPr>
              <a:t>Проджект</a:t>
            </a:r>
            <a:endParaRPr lang="en-US" sz="1050" dirty="0"/>
          </a:p>
        </p:txBody>
      </p:sp>
      <p:sp>
        <p:nvSpPr>
          <p:cNvPr id="36" name="Text 34"/>
          <p:cNvSpPr txBox="1"/>
          <p:nvPr/>
        </p:nvSpPr>
        <p:spPr>
          <a:xfrm>
            <a:off x="548640" y="429768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tx2"/>
                </a:solidFill>
              </a:rPr>
              <a:t>Обсудите в парах 2 минуты, потом сверим ответы</a:t>
            </a:r>
            <a:endParaRPr lang="en-US" sz="1200" dirty="0"/>
          </a:p>
        </p:txBody>
      </p:sp>
      <p:sp>
        <p:nvSpPr>
          <p:cNvPr id="37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25</a:t>
            </a:fld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Додо Пиццы: ИТ как ядро бизнеса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Додо Пицца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2011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Dodo IS начали писать одновременно с запуском бизнеса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dirty="0">
                <a:solidFill>
                  <a:schemeClr val="accent5"/>
                </a:solidFill>
              </a:rPr>
              <a:t>Ресторанная сеть</a:t>
            </a:r>
            <a:endParaRPr lang="en-US" sz="11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Сеть пиццерий решила не покупать готовые программы, а с первого дня строить собственную ИТ-систему. В 2011 году идея вызывала скепсис.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Dodo IS покрыла всю работу пиццерии: приём заказов, кассу, кухню, доставку и отчёты. Систему развивают команды разработчиков.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Система работает во всей сети, включая зарубежные пиццерии. С ростом нагрузки случались сбои, и компания открыто разбирала их на Хабре.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Здесь видны все роли: продакт решает, что автоматизировать, разработка строит, тестирование и DevOps держат нагрузку.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Хабр, Dodo Engineering, «Что такое Dodo IS»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26</a:t>
            </a:fld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делает команду сильной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7043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2"/>
                </a:solidFill>
              </a:rPr>
              <a:t>Google изучил 180 команд (Project Aristotle): важнее не то, кто в команде, а то, как она работает</a:t>
            </a:r>
            <a:endParaRPr lang="en-US" sz="135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731520" y="1856232"/>
            <a:ext cx="420624" cy="420624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4057" y="1948769"/>
            <a:ext cx="235549" cy="235549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280160" y="17830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Психологическая безопасность</a:t>
            </a:r>
            <a:endParaRPr lang="en-US" sz="1250" dirty="0"/>
          </a:p>
        </p:txBody>
      </p:sp>
      <p:sp>
        <p:nvSpPr>
          <p:cNvPr id="8" name="Text 5"/>
          <p:cNvSpPr txBox="1"/>
          <p:nvPr/>
        </p:nvSpPr>
        <p:spPr>
          <a:xfrm>
            <a:off x="1280160" y="2350008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можно признать ошибку и задать вопрос без страха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3291840" y="1691640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3474720" y="1856232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67257" y="1948769"/>
            <a:ext cx="235549" cy="235549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023360" y="17830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Надёжность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4023360" y="2350008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коллеги делают работу вовремя и качественно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6035040" y="1691640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Shape 11"/>
          <p:cNvSpPr/>
          <p:nvPr/>
        </p:nvSpPr>
        <p:spPr>
          <a:xfrm>
            <a:off x="6217920" y="1856232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0457" y="1948769"/>
            <a:ext cx="235549" cy="235549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6766560" y="1783080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Структура и ясность</a:t>
            </a:r>
            <a:endParaRPr lang="en-US" sz="1250" dirty="0"/>
          </a:p>
        </p:txBody>
      </p:sp>
      <p:sp>
        <p:nvSpPr>
          <p:cNvPr id="18" name="Text 13"/>
          <p:cNvSpPr txBox="1"/>
          <p:nvPr/>
        </p:nvSpPr>
        <p:spPr>
          <a:xfrm>
            <a:off x="6766560" y="2350008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понятны цели, роли и планы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548640" y="3191256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" name="Shape 15"/>
          <p:cNvSpPr/>
          <p:nvPr/>
        </p:nvSpPr>
        <p:spPr>
          <a:xfrm>
            <a:off x="731520" y="3355848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4057" y="3448385"/>
            <a:ext cx="235549" cy="235549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280160" y="3282696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Смысл</a:t>
            </a:r>
            <a:endParaRPr lang="en-US" sz="1250" dirty="0"/>
          </a:p>
        </p:txBody>
      </p:sp>
      <p:sp>
        <p:nvSpPr>
          <p:cNvPr id="23" name="Text 17"/>
          <p:cNvSpPr txBox="1"/>
          <p:nvPr/>
        </p:nvSpPr>
        <p:spPr>
          <a:xfrm>
            <a:off x="1280160" y="3849624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работа важна лично для каждого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3291840" y="3191256"/>
            <a:ext cx="2560320" cy="1335024"/>
          </a:xfrm>
          <a:prstGeom prst="roundRect">
            <a:avLst>
              <a:gd name="adj" fmla="val 5479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Shape 19"/>
          <p:cNvSpPr/>
          <p:nvPr/>
        </p:nvSpPr>
        <p:spPr>
          <a:xfrm>
            <a:off x="3474720" y="3355848"/>
            <a:ext cx="420624" cy="420624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567257" y="3448385"/>
            <a:ext cx="235549" cy="235549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023360" y="3282696"/>
            <a:ext cx="1737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Влияние</a:t>
            </a:r>
            <a:endParaRPr lang="en-US" sz="1250" dirty="0"/>
          </a:p>
        </p:txBody>
      </p:sp>
      <p:sp>
        <p:nvSpPr>
          <p:cNvPr id="28" name="Text 21"/>
          <p:cNvSpPr txBox="1"/>
          <p:nvPr/>
        </p:nvSpPr>
        <p:spPr>
          <a:xfrm>
            <a:off x="4023360" y="3849624"/>
            <a:ext cx="16916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1"/>
                </a:solidFill>
              </a:rPr>
              <a:t>команда видит, что её работа что-то меняет</a:t>
            </a:r>
            <a:endParaRPr lang="en-US" sz="1200" dirty="0"/>
          </a:p>
        </p:txBody>
      </p:sp>
      <p:sp>
        <p:nvSpPr>
          <p:cNvPr id="29" name="Text 22"/>
          <p:cNvSpPr txBox="1"/>
          <p:nvPr/>
        </p:nvSpPr>
        <p:spPr>
          <a:xfrm>
            <a:off x="2926080" y="4754880"/>
            <a:ext cx="5029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Google re:Work, Project Aristotle, 2015</a:t>
            </a:r>
            <a:endParaRPr lang="en-US" sz="9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27</a:t>
            </a:fld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Жизненный цикл продукта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2891790" y="1280160"/>
            <a:ext cx="0" cy="2697480"/>
          </a:xfrm>
          <a:prstGeom prst="line">
            <a:avLst/>
          </a:prstGeom>
          <a:noFill/>
          <a:ln w="9525">
            <a:solidFill>
              <a:srgbClr val="B9B6AD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4216756" y="1280160"/>
            <a:ext cx="0" cy="2697480"/>
          </a:xfrm>
          <a:prstGeom prst="line">
            <a:avLst/>
          </a:prstGeom>
          <a:noFill/>
          <a:ln w="9525">
            <a:solidFill>
              <a:srgbClr val="B9B6AD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5615330" y="1280160"/>
            <a:ext cx="0" cy="2697480"/>
          </a:xfrm>
          <a:prstGeom prst="line">
            <a:avLst/>
          </a:prstGeom>
          <a:noFill/>
          <a:ln w="9525">
            <a:solidFill>
              <a:srgbClr val="B9B6AD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7013905" y="1280160"/>
            <a:ext cx="0" cy="2697480"/>
          </a:xfrm>
          <a:prstGeom prst="line">
            <a:avLst/>
          </a:prstGeom>
          <a:noFill/>
          <a:ln w="9525">
            <a:solidFill>
              <a:srgbClr val="B9B6AD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7" name="Кривая: Подготовительная стадия"/>
          <p:cNvSpPr/>
          <p:nvPr/>
        </p:nvSpPr>
        <p:spPr>
          <a:xfrm>
            <a:off x="1051560" y="3650285"/>
            <a:ext cx="1840230" cy="18288"/>
          </a:xfrm>
          <a:custGeom>
            <a:avLst/>
            <a:gdLst/>
            <a:ahLst/>
            <a:cxnLst/>
            <a:rect l="l" t="t" r="r" b="b"/>
            <a:pathLst>
              <a:path w="1840230" h="18288">
                <a:moveTo>
                  <a:pt x="0" y="9144"/>
                </a:moveTo>
                <a:lnTo>
                  <a:pt x="61341" y="9144"/>
                </a:lnTo>
                <a:lnTo>
                  <a:pt x="122682" y="9144"/>
                </a:lnTo>
                <a:lnTo>
                  <a:pt x="184023" y="9144"/>
                </a:lnTo>
                <a:lnTo>
                  <a:pt x="245364" y="9144"/>
                </a:lnTo>
                <a:lnTo>
                  <a:pt x="306705" y="9144"/>
                </a:lnTo>
                <a:lnTo>
                  <a:pt x="368046" y="9144"/>
                </a:lnTo>
                <a:lnTo>
                  <a:pt x="429387" y="9144"/>
                </a:lnTo>
                <a:lnTo>
                  <a:pt x="490728" y="9144"/>
                </a:lnTo>
                <a:lnTo>
                  <a:pt x="552069" y="9144"/>
                </a:lnTo>
                <a:lnTo>
                  <a:pt x="613410" y="9144"/>
                </a:lnTo>
                <a:lnTo>
                  <a:pt x="674751" y="9144"/>
                </a:lnTo>
                <a:lnTo>
                  <a:pt x="736092" y="9144"/>
                </a:lnTo>
                <a:lnTo>
                  <a:pt x="797433" y="9144"/>
                </a:lnTo>
                <a:lnTo>
                  <a:pt x="858774" y="9144"/>
                </a:lnTo>
                <a:lnTo>
                  <a:pt x="920115" y="9144"/>
                </a:lnTo>
                <a:lnTo>
                  <a:pt x="981456" y="9144"/>
                </a:lnTo>
                <a:lnTo>
                  <a:pt x="1042797" y="9144"/>
                </a:lnTo>
                <a:lnTo>
                  <a:pt x="1104138" y="9144"/>
                </a:lnTo>
                <a:lnTo>
                  <a:pt x="1165479" y="9144"/>
                </a:lnTo>
                <a:lnTo>
                  <a:pt x="1226820" y="9144"/>
                </a:lnTo>
                <a:lnTo>
                  <a:pt x="1288161" y="9144"/>
                </a:lnTo>
                <a:lnTo>
                  <a:pt x="1349502" y="9144"/>
                </a:lnTo>
                <a:lnTo>
                  <a:pt x="1410843" y="9144"/>
                </a:lnTo>
                <a:lnTo>
                  <a:pt x="1472184" y="9144"/>
                </a:lnTo>
                <a:lnTo>
                  <a:pt x="1533525" y="9144"/>
                </a:lnTo>
                <a:lnTo>
                  <a:pt x="1594866" y="9144"/>
                </a:lnTo>
                <a:lnTo>
                  <a:pt x="1656207" y="9144"/>
                </a:lnTo>
                <a:lnTo>
                  <a:pt x="1717548" y="9144"/>
                </a:lnTo>
                <a:lnTo>
                  <a:pt x="1778889" y="9144"/>
                </a:lnTo>
                <a:lnTo>
                  <a:pt x="1840230" y="9144"/>
                </a:lnTo>
              </a:path>
            </a:pathLst>
          </a:custGeom>
          <a:ln w="88900">
            <a:solidFill>
              <a:srgbClr val="B9B6A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Кривая: Внедрение"/>
          <p:cNvSpPr/>
          <p:nvPr/>
        </p:nvSpPr>
        <p:spPr>
          <a:xfrm>
            <a:off x="2891790" y="3530390"/>
            <a:ext cx="1324966" cy="138183"/>
          </a:xfrm>
          <a:custGeom>
            <a:avLst/>
            <a:gdLst/>
            <a:ahLst/>
            <a:cxnLst/>
            <a:rect l="l" t="t" r="r" b="b"/>
            <a:pathLst>
              <a:path w="1324966" h="138183">
                <a:moveTo>
                  <a:pt x="0" y="129039"/>
                </a:moveTo>
                <a:lnTo>
                  <a:pt x="44166" y="128655"/>
                </a:lnTo>
                <a:lnTo>
                  <a:pt x="88331" y="128109"/>
                </a:lnTo>
                <a:lnTo>
                  <a:pt x="132497" y="127353"/>
                </a:lnTo>
                <a:lnTo>
                  <a:pt x="176662" y="126782"/>
                </a:lnTo>
                <a:lnTo>
                  <a:pt x="220828" y="126327"/>
                </a:lnTo>
                <a:lnTo>
                  <a:pt x="264993" y="125787"/>
                </a:lnTo>
                <a:lnTo>
                  <a:pt x="309159" y="125150"/>
                </a:lnTo>
                <a:lnTo>
                  <a:pt x="353324" y="124399"/>
                </a:lnTo>
                <a:lnTo>
                  <a:pt x="397490" y="123518"/>
                </a:lnTo>
                <a:lnTo>
                  <a:pt x="441655" y="122485"/>
                </a:lnTo>
                <a:lnTo>
                  <a:pt x="485821" y="121278"/>
                </a:lnTo>
                <a:lnTo>
                  <a:pt x="529986" y="119872"/>
                </a:lnTo>
                <a:lnTo>
                  <a:pt x="574152" y="118239"/>
                </a:lnTo>
                <a:lnTo>
                  <a:pt x="618317" y="116345"/>
                </a:lnTo>
                <a:lnTo>
                  <a:pt x="662483" y="114157"/>
                </a:lnTo>
                <a:lnTo>
                  <a:pt x="706648" y="111636"/>
                </a:lnTo>
                <a:lnTo>
                  <a:pt x="750814" y="108737"/>
                </a:lnTo>
                <a:lnTo>
                  <a:pt x="794979" y="105415"/>
                </a:lnTo>
                <a:lnTo>
                  <a:pt x="839145" y="101617"/>
                </a:lnTo>
                <a:lnTo>
                  <a:pt x="883310" y="97289"/>
                </a:lnTo>
                <a:lnTo>
                  <a:pt x="927476" y="92368"/>
                </a:lnTo>
                <a:lnTo>
                  <a:pt x="971641" y="86790"/>
                </a:lnTo>
                <a:lnTo>
                  <a:pt x="1015807" y="80485"/>
                </a:lnTo>
                <a:lnTo>
                  <a:pt x="1059972" y="73378"/>
                </a:lnTo>
                <a:lnTo>
                  <a:pt x="1104138" y="65389"/>
                </a:lnTo>
                <a:lnTo>
                  <a:pt x="1148304" y="56435"/>
                </a:lnTo>
                <a:lnTo>
                  <a:pt x="1192469" y="46427"/>
                </a:lnTo>
                <a:lnTo>
                  <a:pt x="1236635" y="35273"/>
                </a:lnTo>
                <a:lnTo>
                  <a:pt x="1280800" y="22878"/>
                </a:lnTo>
                <a:lnTo>
                  <a:pt x="1324966" y="9144"/>
                </a:lnTo>
              </a:path>
            </a:pathLst>
          </a:custGeom>
          <a:ln w="88900">
            <a:solidFill>
              <a:srgbClr val="E0684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Кривая: Рост"/>
          <p:cNvSpPr/>
          <p:nvPr/>
        </p:nvSpPr>
        <p:spPr>
          <a:xfrm>
            <a:off x="4216756" y="2093110"/>
            <a:ext cx="1398575" cy="1455568"/>
          </a:xfrm>
          <a:custGeom>
            <a:avLst/>
            <a:gdLst/>
            <a:ahLst/>
            <a:cxnLst/>
            <a:rect l="l" t="t" r="r" b="b"/>
            <a:pathLst>
              <a:path w="1398575" h="1455568">
                <a:moveTo>
                  <a:pt x="0" y="1446424"/>
                </a:moveTo>
                <a:lnTo>
                  <a:pt x="46619" y="1430363"/>
                </a:lnTo>
                <a:lnTo>
                  <a:pt x="93238" y="1412577"/>
                </a:lnTo>
                <a:lnTo>
                  <a:pt x="139857" y="1392947"/>
                </a:lnTo>
                <a:lnTo>
                  <a:pt x="186477" y="1371352"/>
                </a:lnTo>
                <a:lnTo>
                  <a:pt x="233096" y="1347676"/>
                </a:lnTo>
                <a:lnTo>
                  <a:pt x="279715" y="1321803"/>
                </a:lnTo>
                <a:lnTo>
                  <a:pt x="326334" y="1293627"/>
                </a:lnTo>
                <a:lnTo>
                  <a:pt x="372953" y="1263048"/>
                </a:lnTo>
                <a:lnTo>
                  <a:pt x="419572" y="1229974"/>
                </a:lnTo>
                <a:lnTo>
                  <a:pt x="466192" y="1194327"/>
                </a:lnTo>
                <a:lnTo>
                  <a:pt x="512811" y="1156043"/>
                </a:lnTo>
                <a:lnTo>
                  <a:pt x="559430" y="1115073"/>
                </a:lnTo>
                <a:lnTo>
                  <a:pt x="606049" y="1071387"/>
                </a:lnTo>
                <a:lnTo>
                  <a:pt x="652668" y="1024977"/>
                </a:lnTo>
                <a:lnTo>
                  <a:pt x="699287" y="975857"/>
                </a:lnTo>
                <a:lnTo>
                  <a:pt x="745907" y="924064"/>
                </a:lnTo>
                <a:lnTo>
                  <a:pt x="792526" y="869666"/>
                </a:lnTo>
                <a:lnTo>
                  <a:pt x="839145" y="812754"/>
                </a:lnTo>
                <a:lnTo>
                  <a:pt x="885764" y="753452"/>
                </a:lnTo>
                <a:lnTo>
                  <a:pt x="932383" y="691915"/>
                </a:lnTo>
                <a:lnTo>
                  <a:pt x="979002" y="628326"/>
                </a:lnTo>
                <a:lnTo>
                  <a:pt x="1025622" y="562902"/>
                </a:lnTo>
                <a:lnTo>
                  <a:pt x="1072241" y="495890"/>
                </a:lnTo>
                <a:lnTo>
                  <a:pt x="1118860" y="427568"/>
                </a:lnTo>
                <a:lnTo>
                  <a:pt x="1165479" y="358243"/>
                </a:lnTo>
                <a:lnTo>
                  <a:pt x="1212098" y="288251"/>
                </a:lnTo>
                <a:lnTo>
                  <a:pt x="1258717" y="217952"/>
                </a:lnTo>
                <a:lnTo>
                  <a:pt x="1305336" y="147730"/>
                </a:lnTo>
                <a:lnTo>
                  <a:pt x="1351956" y="77987"/>
                </a:lnTo>
                <a:lnTo>
                  <a:pt x="1398575" y="9144"/>
                </a:lnTo>
              </a:path>
            </a:pathLst>
          </a:custGeom>
          <a:ln w="88900">
            <a:solidFill>
              <a:srgbClr val="F2C23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Кривая: Зрелость"/>
          <p:cNvSpPr/>
          <p:nvPr/>
        </p:nvSpPr>
        <p:spPr>
          <a:xfrm>
            <a:off x="5615330" y="1449367"/>
            <a:ext cx="1398575" cy="662030"/>
          </a:xfrm>
          <a:custGeom>
            <a:avLst/>
            <a:gdLst/>
            <a:ahLst/>
            <a:cxnLst/>
            <a:rect l="l" t="t" r="r" b="b"/>
            <a:pathLst>
              <a:path w="1398575" h="662030">
                <a:moveTo>
                  <a:pt x="0" y="652886"/>
                </a:moveTo>
                <a:lnTo>
                  <a:pt x="46619" y="585375"/>
                </a:lnTo>
                <a:lnTo>
                  <a:pt x="93238" y="519636"/>
                </a:lnTo>
                <a:lnTo>
                  <a:pt x="139857" y="456112"/>
                </a:lnTo>
                <a:lnTo>
                  <a:pt x="186477" y="395246"/>
                </a:lnTo>
                <a:lnTo>
                  <a:pt x="233096" y="337473"/>
                </a:lnTo>
                <a:lnTo>
                  <a:pt x="279715" y="283217"/>
                </a:lnTo>
                <a:lnTo>
                  <a:pt x="326334" y="232885"/>
                </a:lnTo>
                <a:lnTo>
                  <a:pt x="372953" y="186862"/>
                </a:lnTo>
                <a:lnTo>
                  <a:pt x="419572" y="145506"/>
                </a:lnTo>
                <a:lnTo>
                  <a:pt x="466192" y="109145"/>
                </a:lnTo>
                <a:lnTo>
                  <a:pt x="512811" y="78070"/>
                </a:lnTo>
                <a:lnTo>
                  <a:pt x="559430" y="52533"/>
                </a:lnTo>
                <a:lnTo>
                  <a:pt x="606049" y="32742"/>
                </a:lnTo>
                <a:lnTo>
                  <a:pt x="652668" y="18861"/>
                </a:lnTo>
                <a:lnTo>
                  <a:pt x="699287" y="11004"/>
                </a:lnTo>
                <a:lnTo>
                  <a:pt x="745907" y="9144"/>
                </a:lnTo>
                <a:lnTo>
                  <a:pt x="792526" y="10537"/>
                </a:lnTo>
                <a:lnTo>
                  <a:pt x="839145" y="13889"/>
                </a:lnTo>
                <a:lnTo>
                  <a:pt x="885764" y="19188"/>
                </a:lnTo>
                <a:lnTo>
                  <a:pt x="932383" y="26422"/>
                </a:lnTo>
                <a:lnTo>
                  <a:pt x="979002" y="35572"/>
                </a:lnTo>
                <a:lnTo>
                  <a:pt x="1025622" y="46612"/>
                </a:lnTo>
                <a:lnTo>
                  <a:pt x="1072241" y="59514"/>
                </a:lnTo>
                <a:lnTo>
                  <a:pt x="1118860" y="74244"/>
                </a:lnTo>
                <a:lnTo>
                  <a:pt x="1165479" y="90762"/>
                </a:lnTo>
                <a:lnTo>
                  <a:pt x="1212098" y="109027"/>
                </a:lnTo>
                <a:lnTo>
                  <a:pt x="1258717" y="128990"/>
                </a:lnTo>
                <a:lnTo>
                  <a:pt x="1305336" y="150600"/>
                </a:lnTo>
                <a:lnTo>
                  <a:pt x="1351956" y="173801"/>
                </a:lnTo>
                <a:lnTo>
                  <a:pt x="1398575" y="198535"/>
                </a:lnTo>
              </a:path>
            </a:pathLst>
          </a:custGeom>
          <a:ln w="88900">
            <a:solidFill>
              <a:srgbClr val="4C7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Кривая: Спад"/>
          <p:cNvSpPr/>
          <p:nvPr/>
        </p:nvSpPr>
        <p:spPr>
          <a:xfrm>
            <a:off x="7013905" y="1638758"/>
            <a:ext cx="1398575" cy="1108743"/>
          </a:xfrm>
          <a:custGeom>
            <a:avLst/>
            <a:gdLst/>
            <a:ahLst/>
            <a:cxnLst/>
            <a:rect l="l" t="t" r="r" b="b"/>
            <a:pathLst>
              <a:path w="1398575" h="1108743">
                <a:moveTo>
                  <a:pt x="0" y="9144"/>
                </a:moveTo>
                <a:lnTo>
                  <a:pt x="46619" y="35348"/>
                </a:lnTo>
                <a:lnTo>
                  <a:pt x="93238" y="62956"/>
                </a:lnTo>
                <a:lnTo>
                  <a:pt x="139857" y="91900"/>
                </a:lnTo>
                <a:lnTo>
                  <a:pt x="186477" y="122109"/>
                </a:lnTo>
                <a:lnTo>
                  <a:pt x="233096" y="153510"/>
                </a:lnTo>
                <a:lnTo>
                  <a:pt x="279715" y="186028"/>
                </a:lnTo>
                <a:lnTo>
                  <a:pt x="326334" y="219586"/>
                </a:lnTo>
                <a:lnTo>
                  <a:pt x="372953" y="254105"/>
                </a:lnTo>
                <a:lnTo>
                  <a:pt x="419572" y="289507"/>
                </a:lnTo>
                <a:lnTo>
                  <a:pt x="466192" y="325710"/>
                </a:lnTo>
                <a:lnTo>
                  <a:pt x="512811" y="362635"/>
                </a:lnTo>
                <a:lnTo>
                  <a:pt x="559430" y="400201"/>
                </a:lnTo>
                <a:lnTo>
                  <a:pt x="606049" y="438326"/>
                </a:lnTo>
                <a:lnTo>
                  <a:pt x="652668" y="476931"/>
                </a:lnTo>
                <a:lnTo>
                  <a:pt x="699287" y="515937"/>
                </a:lnTo>
                <a:lnTo>
                  <a:pt x="745907" y="555263"/>
                </a:lnTo>
                <a:lnTo>
                  <a:pt x="792526" y="594833"/>
                </a:lnTo>
                <a:lnTo>
                  <a:pt x="839145" y="634571"/>
                </a:lnTo>
                <a:lnTo>
                  <a:pt x="885764" y="674402"/>
                </a:lnTo>
                <a:lnTo>
                  <a:pt x="932383" y="714253"/>
                </a:lnTo>
                <a:lnTo>
                  <a:pt x="979002" y="754054"/>
                </a:lnTo>
                <a:lnTo>
                  <a:pt x="1025622" y="793736"/>
                </a:lnTo>
                <a:lnTo>
                  <a:pt x="1072241" y="833235"/>
                </a:lnTo>
                <a:lnTo>
                  <a:pt x="1118860" y="872485"/>
                </a:lnTo>
                <a:lnTo>
                  <a:pt x="1165479" y="911428"/>
                </a:lnTo>
                <a:lnTo>
                  <a:pt x="1212098" y="950004"/>
                </a:lnTo>
                <a:lnTo>
                  <a:pt x="1258717" y="988159"/>
                </a:lnTo>
                <a:lnTo>
                  <a:pt x="1305336" y="1025842"/>
                </a:lnTo>
                <a:lnTo>
                  <a:pt x="1351956" y="1063004"/>
                </a:lnTo>
                <a:lnTo>
                  <a:pt x="1398575" y="1099599"/>
                </a:lnTo>
              </a:path>
            </a:pathLst>
          </a:custGeom>
          <a:ln w="88900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1051560" y="3977640"/>
            <a:ext cx="7498080" cy="0"/>
          </a:xfrm>
          <a:prstGeom prst="line">
            <a:avLst/>
          </a:prstGeom>
          <a:noFill/>
          <a:ln w="12700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1051560" y="1188720"/>
            <a:ext cx="0" cy="2788920"/>
          </a:xfrm>
          <a:prstGeom prst="line">
            <a:avLst/>
          </a:prstGeom>
          <a:noFill/>
          <a:ln w="12700">
            <a:solidFill>
              <a:srgbClr val="1D1C21"/>
            </a:solidFill>
            <a:prstDash val="solid"/>
            <a:headEnd type="triangle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 txBox="1"/>
          <p:nvPr/>
        </p:nvSpPr>
        <p:spPr>
          <a:xfrm rot="16200000">
            <a:off x="137160" y="25146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dirty="0">
                <a:solidFill>
                  <a:schemeClr val="tx2"/>
                </a:solidFill>
              </a:rPr>
              <a:t>Выручка</a:t>
            </a:r>
            <a:endParaRPr lang="en-US" sz="1200" dirty="0"/>
          </a:p>
        </p:txBody>
      </p:sp>
      <p:sp>
        <p:nvSpPr>
          <p:cNvPr id="15" name="Text 13"/>
          <p:cNvSpPr txBox="1"/>
          <p:nvPr/>
        </p:nvSpPr>
        <p:spPr>
          <a:xfrm>
            <a:off x="7680960" y="43891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1200" dirty="0">
                <a:solidFill>
                  <a:schemeClr val="tx2"/>
                </a:solidFill>
              </a:rPr>
              <a:t>Время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1124712" y="4087368"/>
            <a:ext cx="201168" cy="54864"/>
          </a:xfrm>
          <a:prstGeom prst="rect">
            <a:avLst/>
          </a:prstGeom>
          <a:solidFill>
            <a:srgbClr val="B9B6AD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 txBox="1"/>
          <p:nvPr/>
        </p:nvSpPr>
        <p:spPr>
          <a:xfrm>
            <a:off x="1124712" y="4197096"/>
            <a:ext cx="173050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Подготовительная стадия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2964942" y="4087368"/>
            <a:ext cx="201168" cy="54864"/>
          </a:xfrm>
          <a:prstGeom prst="rect">
            <a:avLst/>
          </a:prstGeom>
          <a:solidFill>
            <a:srgbClr val="E0684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Text 17"/>
          <p:cNvSpPr txBox="1"/>
          <p:nvPr/>
        </p:nvSpPr>
        <p:spPr>
          <a:xfrm>
            <a:off x="2964942" y="4197096"/>
            <a:ext cx="121523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Внедрение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4289908" y="4087368"/>
            <a:ext cx="201168" cy="54864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9"/>
          <p:cNvSpPr txBox="1"/>
          <p:nvPr/>
        </p:nvSpPr>
        <p:spPr>
          <a:xfrm>
            <a:off x="4289908" y="4197096"/>
            <a:ext cx="128884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Рост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5688482" y="4087368"/>
            <a:ext cx="201168" cy="54864"/>
          </a:xfrm>
          <a:prstGeom prst="rect">
            <a:avLst/>
          </a:prstGeom>
          <a:solidFill>
            <a:srgbClr val="4C7B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3" name="Text 21"/>
          <p:cNvSpPr txBox="1"/>
          <p:nvPr/>
        </p:nvSpPr>
        <p:spPr>
          <a:xfrm>
            <a:off x="5688482" y="4197096"/>
            <a:ext cx="128884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Зрелость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7087057" y="4087368"/>
            <a:ext cx="201168" cy="54864"/>
          </a:xfrm>
          <a:prstGeom prst="rect">
            <a:avLst/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Text 23"/>
          <p:cNvSpPr txBox="1"/>
          <p:nvPr/>
        </p:nvSpPr>
        <p:spPr>
          <a:xfrm>
            <a:off x="7087057" y="4197096"/>
            <a:ext cx="1288847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Спад</a:t>
            </a:r>
            <a:endParaRPr lang="en-US" sz="12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28</a:t>
            </a:fld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ICQ: весь жизненный цикл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ICQ  ·  VK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 fontScale="92500"/>
          </a:bodyPr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1996–2024</a:t>
            </a:r>
            <a:endParaRPr lang="en-US" sz="28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от запуска до закрытия: все стадии жизненного цикла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dirty="0">
                <a:solidFill>
                  <a:schemeClr val="accent5"/>
                </a:solidFill>
              </a:rPr>
              <a:t>Мессенджер</a:t>
            </a:r>
            <a:endParaRPr lang="en-US" sz="11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ICQ появилась в 1996 году и стала одним из первых массовых мессенджеров, в России – «аськой». С 2010 года продукт входил в группу Mail.ru, ныне VK.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Аудитория уходила в соцсети и мобильные мессенджеры. Продукт обновляли, последнее крупное обновление вышло в 2020 году.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26 июня 2024 года ICQ закрыли, а пользователям предложили перейти в VK Мессенджер.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Продакт должен понимать, на какой стадии продукт, и вовремя решать: развивать, перезапускать или выводить.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Фонтанка, 24.05.2024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29</a:t>
            </a:fld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Жизненный цикл: Discovery и Delivery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15568"/>
            <a:ext cx="483717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Discovery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914400" y="1417320"/>
            <a:ext cx="483717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 txBox="1"/>
          <p:nvPr/>
        </p:nvSpPr>
        <p:spPr>
          <a:xfrm>
            <a:off x="5843016" y="1115568"/>
            <a:ext cx="238658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Delivery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5843016" y="1417320"/>
            <a:ext cx="2386584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1417320" y="1536192"/>
            <a:ext cx="14356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2"/>
                </a:solidFill>
              </a:rPr>
              <a:t>Исследование проблем</a:t>
            </a:r>
            <a:endParaRPr lang="en-US" sz="1100" dirty="0"/>
          </a:p>
        </p:txBody>
      </p:sp>
      <p:sp>
        <p:nvSpPr>
          <p:cNvPr id="8" name="Расхождение 1"/>
          <p:cNvSpPr/>
          <p:nvPr/>
        </p:nvSpPr>
        <p:spPr>
          <a:xfrm>
            <a:off x="914400" y="2057400"/>
            <a:ext cx="1220724" cy="1280160"/>
          </a:xfrm>
          <a:custGeom>
            <a:avLst/>
            <a:gdLst/>
            <a:ahLst/>
            <a:cxnLst/>
            <a:rect l="l" t="t" r="r" b="b"/>
            <a:pathLst>
              <a:path w="1220724" h="1280160">
                <a:moveTo>
                  <a:pt x="0" y="640080"/>
                </a:moveTo>
                <a:lnTo>
                  <a:pt x="1220724" y="0"/>
                </a:lnTo>
                <a:lnTo>
                  <a:pt x="1220724" y="1280160"/>
                </a:lnTo>
                <a:close/>
              </a:path>
            </a:pathLst>
          </a:custGeom>
          <a:solidFill>
            <a:srgbClr val="F2C230">
              <a:alpha val="45000"/>
            </a:srgbClr>
          </a:solidFill>
          <a:ln w="9525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Сужение 1"/>
          <p:cNvSpPr/>
          <p:nvPr/>
        </p:nvSpPr>
        <p:spPr>
          <a:xfrm>
            <a:off x="2135124" y="2057400"/>
            <a:ext cx="1220724" cy="1280160"/>
          </a:xfrm>
          <a:custGeom>
            <a:avLst/>
            <a:gdLst/>
            <a:ahLst/>
            <a:cxnLst/>
            <a:rect l="l" t="t" r="r" b="b"/>
            <a:pathLst>
              <a:path w="1220724" h="1280160">
                <a:moveTo>
                  <a:pt x="0" y="0"/>
                </a:moveTo>
                <a:lnTo>
                  <a:pt x="1220724" y="640080"/>
                </a:lnTo>
                <a:lnTo>
                  <a:pt x="0" y="1280160"/>
                </a:lnTo>
                <a:close/>
              </a:path>
            </a:pathLst>
          </a:custGeom>
          <a:solidFill>
            <a:srgbClr val="F3F2EE"/>
          </a:solidFill>
          <a:ln w="9525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 txBox="1"/>
          <p:nvPr/>
        </p:nvSpPr>
        <p:spPr>
          <a:xfrm>
            <a:off x="1042416" y="2286000"/>
            <a:ext cx="1065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/>
                </a:solidFill>
              </a:rPr>
              <a:t>Исследование проблем</a:t>
            </a:r>
            <a:endParaRPr lang="en-US" sz="1000" dirty="0"/>
          </a:p>
        </p:txBody>
      </p:sp>
      <p:sp>
        <p:nvSpPr>
          <p:cNvPr id="11" name="Text 9"/>
          <p:cNvSpPr txBox="1"/>
          <p:nvPr/>
        </p:nvSpPr>
        <p:spPr>
          <a:xfrm>
            <a:off x="2162556" y="2286000"/>
            <a:ext cx="1065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/>
                </a:solidFill>
              </a:rPr>
              <a:t>Определение возможности</a:t>
            </a:r>
            <a:endParaRPr lang="en-US" sz="1000" dirty="0"/>
          </a:p>
        </p:txBody>
      </p:sp>
      <p:sp>
        <p:nvSpPr>
          <p:cNvPr id="12" name="Text 10"/>
          <p:cNvSpPr txBox="1"/>
          <p:nvPr/>
        </p:nvSpPr>
        <p:spPr>
          <a:xfrm>
            <a:off x="987552" y="3474720"/>
            <a:ext cx="10927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Изучить проблемы пользователей и целевой аудитории, связанные с целями</a:t>
            </a:r>
            <a:endParaRPr lang="en-US" sz="1000" dirty="0"/>
          </a:p>
        </p:txBody>
      </p:sp>
      <p:sp>
        <p:nvSpPr>
          <p:cNvPr id="13" name="Text 11"/>
          <p:cNvSpPr txBox="1"/>
          <p:nvPr/>
        </p:nvSpPr>
        <p:spPr>
          <a:xfrm>
            <a:off x="2208276" y="3474720"/>
            <a:ext cx="10927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Приоритизировать проблемы, выбрать самую важную и описать гипотезу на её основе</a:t>
            </a:r>
            <a:endParaRPr lang="en-US" sz="1000" dirty="0"/>
          </a:p>
        </p:txBody>
      </p:sp>
      <p:sp>
        <p:nvSpPr>
          <p:cNvPr id="14" name="Text 12"/>
          <p:cNvSpPr txBox="1"/>
          <p:nvPr/>
        </p:nvSpPr>
        <p:spPr>
          <a:xfrm>
            <a:off x="3858768" y="1536192"/>
            <a:ext cx="1435608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2"/>
                </a:solidFill>
              </a:rPr>
              <a:t>Исследование решений</a:t>
            </a:r>
            <a:endParaRPr lang="en-US" sz="1100" dirty="0"/>
          </a:p>
        </p:txBody>
      </p:sp>
      <p:sp>
        <p:nvSpPr>
          <p:cNvPr id="15" name="Расхождение 2"/>
          <p:cNvSpPr/>
          <p:nvPr/>
        </p:nvSpPr>
        <p:spPr>
          <a:xfrm>
            <a:off x="3355848" y="2057400"/>
            <a:ext cx="1220724" cy="1280160"/>
          </a:xfrm>
          <a:custGeom>
            <a:avLst/>
            <a:gdLst/>
            <a:ahLst/>
            <a:cxnLst/>
            <a:rect l="l" t="t" r="r" b="b"/>
            <a:pathLst>
              <a:path w="1220724" h="1280160">
                <a:moveTo>
                  <a:pt x="0" y="640080"/>
                </a:moveTo>
                <a:lnTo>
                  <a:pt x="1220724" y="0"/>
                </a:lnTo>
                <a:lnTo>
                  <a:pt x="1220724" y="1280160"/>
                </a:lnTo>
                <a:close/>
              </a:path>
            </a:pathLst>
          </a:custGeom>
          <a:solidFill>
            <a:srgbClr val="F2C230">
              <a:alpha val="45000"/>
            </a:srgbClr>
          </a:solidFill>
          <a:ln w="9525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Сужение 2"/>
          <p:cNvSpPr/>
          <p:nvPr/>
        </p:nvSpPr>
        <p:spPr>
          <a:xfrm>
            <a:off x="4576572" y="2057400"/>
            <a:ext cx="1220724" cy="1280160"/>
          </a:xfrm>
          <a:custGeom>
            <a:avLst/>
            <a:gdLst/>
            <a:ahLst/>
            <a:cxnLst/>
            <a:rect l="l" t="t" r="r" b="b"/>
            <a:pathLst>
              <a:path w="1220724" h="1280160">
                <a:moveTo>
                  <a:pt x="0" y="0"/>
                </a:moveTo>
                <a:lnTo>
                  <a:pt x="1220724" y="640080"/>
                </a:lnTo>
                <a:lnTo>
                  <a:pt x="0" y="1280160"/>
                </a:lnTo>
                <a:close/>
              </a:path>
            </a:pathLst>
          </a:custGeom>
          <a:solidFill>
            <a:srgbClr val="F3F2EE"/>
          </a:solidFill>
          <a:ln w="9525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Text 15"/>
          <p:cNvSpPr txBox="1"/>
          <p:nvPr/>
        </p:nvSpPr>
        <p:spPr>
          <a:xfrm>
            <a:off x="3483864" y="2286000"/>
            <a:ext cx="1065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/>
                </a:solidFill>
              </a:rPr>
              <a:t>Определить множество возможных решений</a:t>
            </a:r>
            <a:endParaRPr lang="en-US" sz="1000" dirty="0"/>
          </a:p>
        </p:txBody>
      </p:sp>
      <p:sp>
        <p:nvSpPr>
          <p:cNvPr id="18" name="Text 16"/>
          <p:cNvSpPr txBox="1"/>
          <p:nvPr/>
        </p:nvSpPr>
        <p:spPr>
          <a:xfrm>
            <a:off x="4604004" y="2286000"/>
            <a:ext cx="1065276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/>
                </a:solidFill>
              </a:rPr>
              <a:t>Протестировать возможные решения</a:t>
            </a:r>
            <a:endParaRPr lang="en-US" sz="1000" dirty="0"/>
          </a:p>
        </p:txBody>
      </p:sp>
      <p:sp>
        <p:nvSpPr>
          <p:cNvPr id="19" name="Text 17"/>
          <p:cNvSpPr txBox="1"/>
          <p:nvPr/>
        </p:nvSpPr>
        <p:spPr>
          <a:xfrm>
            <a:off x="3429000" y="3474720"/>
            <a:ext cx="10927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Исследовать решения проблемы, выбранной на предыдущем шаге</a:t>
            </a:r>
            <a:endParaRPr lang="en-US" sz="1000" dirty="0"/>
          </a:p>
        </p:txBody>
      </p:sp>
      <p:sp>
        <p:nvSpPr>
          <p:cNvPr id="20" name="Text 18"/>
          <p:cNvSpPr txBox="1"/>
          <p:nvPr/>
        </p:nvSpPr>
        <p:spPr>
          <a:xfrm>
            <a:off x="4649724" y="3474720"/>
            <a:ext cx="109270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Собрать прототипы, протестировать их на пользователях и выбрать приоритетное решение</a:t>
            </a:r>
            <a:endParaRPr lang="en-US" sz="1000" dirty="0"/>
          </a:p>
        </p:txBody>
      </p:sp>
      <p:sp>
        <p:nvSpPr>
          <p:cNvPr id="21" name="Text 19"/>
          <p:cNvSpPr txBox="1"/>
          <p:nvPr/>
        </p:nvSpPr>
        <p:spPr>
          <a:xfrm>
            <a:off x="6300216" y="1536192"/>
            <a:ext cx="1426464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chemeClr val="tx2"/>
                </a:solidFill>
              </a:rPr>
              <a:t>Разработка и тестирование решения</a:t>
            </a:r>
            <a:endParaRPr lang="en-US" sz="1100" dirty="0"/>
          </a:p>
        </p:txBody>
      </p:sp>
      <p:sp>
        <p:nvSpPr>
          <p:cNvPr id="22" name="Расхождение 3"/>
          <p:cNvSpPr/>
          <p:nvPr/>
        </p:nvSpPr>
        <p:spPr>
          <a:xfrm>
            <a:off x="5797296" y="2057400"/>
            <a:ext cx="1216152" cy="1280160"/>
          </a:xfrm>
          <a:custGeom>
            <a:avLst/>
            <a:gdLst/>
            <a:ahLst/>
            <a:cxnLst/>
            <a:rect l="l" t="t" r="r" b="b"/>
            <a:pathLst>
              <a:path w="1216152" h="1280160">
                <a:moveTo>
                  <a:pt x="0" y="640080"/>
                </a:moveTo>
                <a:lnTo>
                  <a:pt x="1216152" y="0"/>
                </a:lnTo>
                <a:lnTo>
                  <a:pt x="1216152" y="1280160"/>
                </a:lnTo>
                <a:close/>
              </a:path>
            </a:pathLst>
          </a:custGeom>
          <a:solidFill>
            <a:srgbClr val="F2C230">
              <a:alpha val="45000"/>
            </a:srgbClr>
          </a:solidFill>
          <a:ln w="9525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Сужение 3"/>
          <p:cNvSpPr/>
          <p:nvPr/>
        </p:nvSpPr>
        <p:spPr>
          <a:xfrm>
            <a:off x="7013448" y="2057400"/>
            <a:ext cx="1216152" cy="1280160"/>
          </a:xfrm>
          <a:custGeom>
            <a:avLst/>
            <a:gdLst/>
            <a:ahLst/>
            <a:cxnLst/>
            <a:rect l="l" t="t" r="r" b="b"/>
            <a:pathLst>
              <a:path w="1216152" h="1280160">
                <a:moveTo>
                  <a:pt x="0" y="0"/>
                </a:moveTo>
                <a:lnTo>
                  <a:pt x="1216152" y="640080"/>
                </a:lnTo>
                <a:lnTo>
                  <a:pt x="0" y="1280160"/>
                </a:lnTo>
                <a:close/>
              </a:path>
            </a:pathLst>
          </a:custGeom>
          <a:solidFill>
            <a:srgbClr val="F3F2EE"/>
          </a:solidFill>
          <a:ln w="9525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4" name="Text 22"/>
          <p:cNvSpPr txBox="1"/>
          <p:nvPr/>
        </p:nvSpPr>
        <p:spPr>
          <a:xfrm>
            <a:off x="5925312" y="2286000"/>
            <a:ext cx="10607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/>
                </a:solidFill>
              </a:rPr>
              <a:t>Roadmap</a:t>
            </a:r>
            <a:endParaRPr lang="en-US" sz="1000" dirty="0"/>
          </a:p>
        </p:txBody>
      </p:sp>
      <p:sp>
        <p:nvSpPr>
          <p:cNvPr id="25" name="Text 23"/>
          <p:cNvSpPr txBox="1"/>
          <p:nvPr/>
        </p:nvSpPr>
        <p:spPr>
          <a:xfrm>
            <a:off x="7040880" y="2286000"/>
            <a:ext cx="1060704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/>
                </a:solidFill>
              </a:rPr>
              <a:t>Разработка решения</a:t>
            </a:r>
            <a:endParaRPr lang="en-US" sz="1000" dirty="0"/>
          </a:p>
        </p:txBody>
      </p:sp>
      <p:sp>
        <p:nvSpPr>
          <p:cNvPr id="26" name="Text 24"/>
          <p:cNvSpPr txBox="1"/>
          <p:nvPr/>
        </p:nvSpPr>
        <p:spPr>
          <a:xfrm>
            <a:off x="5870448" y="3474720"/>
            <a:ext cx="10881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Для выбранного решения определить MVP или MLP</a:t>
            </a:r>
            <a:endParaRPr lang="en-US" sz="1000" dirty="0"/>
          </a:p>
        </p:txBody>
      </p:sp>
      <p:sp>
        <p:nvSpPr>
          <p:cNvPr id="27" name="Text 25"/>
          <p:cNvSpPr txBox="1"/>
          <p:nvPr/>
        </p:nvSpPr>
        <p:spPr>
          <a:xfrm>
            <a:off x="7086600" y="3474720"/>
            <a:ext cx="108813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dirty="0">
                <a:solidFill>
                  <a:schemeClr val="tx2"/>
                </a:solidFill>
              </a:rPr>
              <a:t>Продуктовая команда разрабатывает MVP или MLP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914400" y="1892808"/>
            <a:ext cx="0" cy="804672"/>
          </a:xfrm>
          <a:prstGeom prst="line">
            <a:avLst/>
          </a:prstGeom>
          <a:noFill/>
          <a:ln w="9525">
            <a:solidFill>
              <a:srgbClr val="1D1C21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850392" y="2633472"/>
            <a:ext cx="128016" cy="128016"/>
          </a:xfrm>
          <a:prstGeom prst="ellipse">
            <a:avLst/>
          </a:prstGeom>
          <a:solidFill>
            <a:srgbClr val="1D1C21"/>
          </a:solidFill>
          <a:ln w="9525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480060" y="1563624"/>
            <a:ext cx="868680" cy="329184"/>
          </a:xfrm>
          <a:prstGeom prst="roundRect">
            <a:avLst>
              <a:gd name="adj" fmla="val 22222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</a:rPr>
              <a:t>Цели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3355848" y="1892808"/>
            <a:ext cx="0" cy="804672"/>
          </a:xfrm>
          <a:prstGeom prst="line">
            <a:avLst/>
          </a:prstGeom>
          <a:noFill/>
          <a:ln w="9525">
            <a:solidFill>
              <a:srgbClr val="1D1C21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32" name="Shape 30"/>
          <p:cNvSpPr/>
          <p:nvPr/>
        </p:nvSpPr>
        <p:spPr>
          <a:xfrm>
            <a:off x="3291840" y="2633472"/>
            <a:ext cx="128016" cy="128016"/>
          </a:xfrm>
          <a:prstGeom prst="ellipse">
            <a:avLst/>
          </a:prstGeom>
          <a:solidFill>
            <a:srgbClr val="1D1C21"/>
          </a:solidFill>
          <a:ln w="9525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Text 31"/>
          <p:cNvSpPr/>
          <p:nvPr/>
        </p:nvSpPr>
        <p:spPr>
          <a:xfrm>
            <a:off x="2921508" y="1563624"/>
            <a:ext cx="868680" cy="329184"/>
          </a:xfrm>
          <a:prstGeom prst="roundRect">
            <a:avLst>
              <a:gd name="adj" fmla="val 22222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</a:rPr>
              <a:t>Гипотезы</a:t>
            </a:r>
            <a:endParaRPr lang="en-US" sz="1000" dirty="0"/>
          </a:p>
        </p:txBody>
      </p:sp>
      <p:sp>
        <p:nvSpPr>
          <p:cNvPr id="34" name="Shape 32"/>
          <p:cNvSpPr/>
          <p:nvPr/>
        </p:nvSpPr>
        <p:spPr>
          <a:xfrm>
            <a:off x="5797296" y="1956816"/>
            <a:ext cx="0" cy="740664"/>
          </a:xfrm>
          <a:prstGeom prst="line">
            <a:avLst/>
          </a:prstGeom>
          <a:noFill/>
          <a:ln w="9525">
            <a:solidFill>
              <a:srgbClr val="1D1C21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35" name="Shape 33"/>
          <p:cNvSpPr/>
          <p:nvPr/>
        </p:nvSpPr>
        <p:spPr>
          <a:xfrm>
            <a:off x="5733288" y="2633472"/>
            <a:ext cx="128016" cy="128016"/>
          </a:xfrm>
          <a:prstGeom prst="ellipse">
            <a:avLst/>
          </a:prstGeom>
          <a:solidFill>
            <a:srgbClr val="1D1C21"/>
          </a:solidFill>
          <a:ln w="9525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5362956" y="1499616"/>
            <a:ext cx="868680" cy="457200"/>
          </a:xfrm>
          <a:prstGeom prst="roundRect">
            <a:avLst>
              <a:gd name="adj" fmla="val 16000"/>
            </a:avLst>
          </a:prstGeom>
          <a:solidFill>
            <a:srgbClr val="1D1C21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bg1"/>
                </a:solidFill>
              </a:rPr>
              <a:t>Возможное решение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8229600" y="1892808"/>
            <a:ext cx="0" cy="804672"/>
          </a:xfrm>
          <a:prstGeom prst="line">
            <a:avLst/>
          </a:prstGeom>
          <a:noFill/>
          <a:ln w="9525">
            <a:solidFill>
              <a:srgbClr val="1D1C21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38" name="Shape 36"/>
          <p:cNvSpPr/>
          <p:nvPr/>
        </p:nvSpPr>
        <p:spPr>
          <a:xfrm>
            <a:off x="8165592" y="2633472"/>
            <a:ext cx="128016" cy="128016"/>
          </a:xfrm>
          <a:prstGeom prst="ellipse">
            <a:avLst/>
          </a:prstGeom>
          <a:solidFill>
            <a:srgbClr val="F2C230"/>
          </a:solidFill>
          <a:ln w="9525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/>
          <p:nvPr/>
        </p:nvSpPr>
        <p:spPr>
          <a:xfrm>
            <a:off x="7795260" y="1563624"/>
            <a:ext cx="868680" cy="329184"/>
          </a:xfrm>
          <a:prstGeom prst="roundRect">
            <a:avLst>
              <a:gd name="adj" fmla="val 22222"/>
            </a:avLst>
          </a:prstGeom>
          <a:solidFill>
            <a:srgbClr val="F2C230"/>
          </a:solidFill>
          <a:ln/>
        </p:spPr>
        <p:txBody>
          <a:bodyPr wrap="square" lIns="25400" tIns="25400" rIns="25400" bIns="2540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chemeClr val="tx1"/>
                </a:solidFill>
              </a:rPr>
              <a:t>Продукт</a:t>
            </a:r>
            <a:endParaRPr lang="en-US" sz="1000" dirty="0"/>
          </a:p>
        </p:txBody>
      </p:sp>
      <p:sp>
        <p:nvSpPr>
          <p:cNvPr id="40" name="Text 38"/>
          <p:cNvSpPr txBox="1"/>
          <p:nvPr/>
        </p:nvSpPr>
        <p:spPr>
          <a:xfrm>
            <a:off x="548640" y="4443984"/>
            <a:ext cx="68580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b="1" dirty="0">
                <a:solidFill>
                  <a:schemeClr val="tx2"/>
                </a:solidFill>
              </a:rPr>
              <a:t>Цели: </a:t>
            </a:r>
            <a:r>
              <a:rPr lang="en-US" sz="1000" dirty="0">
                <a:solidFill>
                  <a:schemeClr val="tx2"/>
                </a:solidFill>
              </a:rPr>
              <a:t>определить и описать цели, которые стоят перед продуктом и командой.</a:t>
            </a:r>
            <a:endParaRPr lang="en-US" sz="1000" dirty="0"/>
          </a:p>
        </p:txBody>
      </p:sp>
      <p:sp>
        <p:nvSpPr>
          <p:cNvPr id="41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30</a:t>
            </a:fld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Яндекс Лавки: MVP «на костылях»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Яндекс Лавка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marL="0" indent="0">
              <a:buNone/>
            </a:pPr>
            <a:r>
              <a:rPr lang="en-US" sz="3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≈120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сотрудников Яндекса в первой тестовой группе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dirty="0">
                <a:solidFill>
                  <a:schemeClr val="accent5"/>
                </a:solidFill>
              </a:rPr>
              <a:t>Доставка продуктов  ·  2019</a:t>
            </a:r>
            <a:endParaRPr lang="en-US" sz="11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Нужно было проверить гипотезу: станут ли люди заказывать продукты с доставкой за 15 минут. Строить полноценную систему до проверки – слишком долго.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30 апреля 2019 года запустили тест в Хамовниках на своих сотрудниках. Взяли готовое приложение для заказов, зоны доставки рисовали вручную.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Доставка занимала 10–15 минут. Всплыли проблемы: расхождения остатков, сломанные интеграции, испорченные фрукты. Тест продлили на две недели.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MVP проверяет гипотезу, а не показывает идеальный продукт. Тест на лояльной аудитории находит проблемы до запуска.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«Код», подкаст о запуске Лавки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31</a:t>
            </a:fld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Этапы жизненного цикла ПО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1051560" y="2103120"/>
            <a:ext cx="6035040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086600" y="2103120"/>
            <a:ext cx="1005840" cy="0"/>
          </a:xfrm>
          <a:prstGeom prst="line">
            <a:avLst/>
          </a:prstGeom>
          <a:noFill/>
          <a:ln w="19050">
            <a:solidFill>
              <a:srgbClr val="B9B6AD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768096" y="1819656"/>
            <a:ext cx="566928" cy="566928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820" y="1944380"/>
            <a:ext cx="317480" cy="31748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77240" y="144475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1200" dirty="0"/>
          </a:p>
        </p:txBody>
      </p:sp>
      <p:sp>
        <p:nvSpPr>
          <p:cNvPr id="8" name="Text 5"/>
          <p:cNvSpPr txBox="1"/>
          <p:nvPr/>
        </p:nvSpPr>
        <p:spPr>
          <a:xfrm>
            <a:off x="493776" y="2487168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chemeClr val="tx1"/>
                </a:solidFill>
              </a:rPr>
              <a:t>Идея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1773936" y="1819656"/>
            <a:ext cx="566928" cy="56692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98660" y="1944380"/>
            <a:ext cx="317480" cy="31748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1783080" y="144475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1499616" y="2487168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chemeClr val="tx1"/>
                </a:solidFill>
              </a:rPr>
              <a:t>Аналитика</a:t>
            </a:r>
            <a:endParaRPr lang="en-US" sz="1050" dirty="0"/>
          </a:p>
        </p:txBody>
      </p:sp>
      <p:sp>
        <p:nvSpPr>
          <p:cNvPr id="13" name="Shape 9"/>
          <p:cNvSpPr/>
          <p:nvPr/>
        </p:nvSpPr>
        <p:spPr>
          <a:xfrm>
            <a:off x="2779776" y="1819656"/>
            <a:ext cx="566928" cy="56692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04500" y="1944380"/>
            <a:ext cx="317480" cy="317480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2788920" y="144475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1200" dirty="0"/>
          </a:p>
        </p:txBody>
      </p:sp>
      <p:sp>
        <p:nvSpPr>
          <p:cNvPr id="16" name="Text 11"/>
          <p:cNvSpPr txBox="1"/>
          <p:nvPr/>
        </p:nvSpPr>
        <p:spPr>
          <a:xfrm>
            <a:off x="2505456" y="2487168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chemeClr val="tx1"/>
                </a:solidFill>
              </a:rPr>
              <a:t>Проектирование</a:t>
            </a:r>
            <a:endParaRPr lang="en-US" sz="1050" dirty="0"/>
          </a:p>
        </p:txBody>
      </p:sp>
      <p:sp>
        <p:nvSpPr>
          <p:cNvPr id="17" name="Shape 12"/>
          <p:cNvSpPr/>
          <p:nvPr/>
        </p:nvSpPr>
        <p:spPr>
          <a:xfrm>
            <a:off x="3785616" y="1819656"/>
            <a:ext cx="566928" cy="56692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8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10340" y="1944380"/>
            <a:ext cx="317480" cy="317480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3794760" y="144475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1200" dirty="0"/>
          </a:p>
        </p:txBody>
      </p:sp>
      <p:sp>
        <p:nvSpPr>
          <p:cNvPr id="20" name="Text 14"/>
          <p:cNvSpPr txBox="1"/>
          <p:nvPr/>
        </p:nvSpPr>
        <p:spPr>
          <a:xfrm>
            <a:off x="3511296" y="2487168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chemeClr val="tx1"/>
                </a:solidFill>
              </a:rPr>
              <a:t>Разработка</a:t>
            </a:r>
            <a:endParaRPr lang="en-US" sz="1050" dirty="0"/>
          </a:p>
        </p:txBody>
      </p:sp>
      <p:sp>
        <p:nvSpPr>
          <p:cNvPr id="21" name="Shape 15"/>
          <p:cNvSpPr/>
          <p:nvPr/>
        </p:nvSpPr>
        <p:spPr>
          <a:xfrm>
            <a:off x="4791456" y="1819656"/>
            <a:ext cx="566928" cy="56692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180" y="1944380"/>
            <a:ext cx="317480" cy="317480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4800600" y="144475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1200" dirty="0"/>
          </a:p>
        </p:txBody>
      </p:sp>
      <p:sp>
        <p:nvSpPr>
          <p:cNvPr id="24" name="Text 17"/>
          <p:cNvSpPr txBox="1"/>
          <p:nvPr/>
        </p:nvSpPr>
        <p:spPr>
          <a:xfrm>
            <a:off x="4517136" y="2487168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chemeClr val="tx1"/>
                </a:solidFill>
              </a:rPr>
              <a:t>Тестирование</a:t>
            </a:r>
            <a:endParaRPr lang="en-US" sz="1050" dirty="0"/>
          </a:p>
        </p:txBody>
      </p:sp>
      <p:sp>
        <p:nvSpPr>
          <p:cNvPr id="25" name="Shape 18"/>
          <p:cNvSpPr/>
          <p:nvPr/>
        </p:nvSpPr>
        <p:spPr>
          <a:xfrm>
            <a:off x="5797296" y="1819656"/>
            <a:ext cx="566928" cy="56692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922020" y="1944380"/>
            <a:ext cx="317480" cy="317480"/>
          </a:xfrm>
          <a:prstGeom prst="rect">
            <a:avLst/>
          </a:prstGeom>
        </p:spPr>
      </p:pic>
      <p:sp>
        <p:nvSpPr>
          <p:cNvPr id="27" name="Text 19"/>
          <p:cNvSpPr txBox="1"/>
          <p:nvPr/>
        </p:nvSpPr>
        <p:spPr>
          <a:xfrm>
            <a:off x="5806440" y="144475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1200" dirty="0"/>
          </a:p>
        </p:txBody>
      </p:sp>
      <p:sp>
        <p:nvSpPr>
          <p:cNvPr id="28" name="Text 20"/>
          <p:cNvSpPr txBox="1"/>
          <p:nvPr/>
        </p:nvSpPr>
        <p:spPr>
          <a:xfrm>
            <a:off x="5522976" y="2487168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chemeClr val="tx1"/>
                </a:solidFill>
              </a:rPr>
              <a:t>Выпуск релиза</a:t>
            </a:r>
            <a:endParaRPr lang="en-US" sz="1050" dirty="0"/>
          </a:p>
        </p:txBody>
      </p:sp>
      <p:sp>
        <p:nvSpPr>
          <p:cNvPr id="29" name="Shape 21"/>
          <p:cNvSpPr/>
          <p:nvPr/>
        </p:nvSpPr>
        <p:spPr>
          <a:xfrm>
            <a:off x="6803136" y="1819656"/>
            <a:ext cx="566928" cy="566928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0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27860" y="1944380"/>
            <a:ext cx="317480" cy="317480"/>
          </a:xfrm>
          <a:prstGeom prst="rect">
            <a:avLst/>
          </a:prstGeom>
        </p:spPr>
      </p:pic>
      <p:sp>
        <p:nvSpPr>
          <p:cNvPr id="31" name="Text 22"/>
          <p:cNvSpPr txBox="1"/>
          <p:nvPr/>
        </p:nvSpPr>
        <p:spPr>
          <a:xfrm>
            <a:off x="6812280" y="144475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</a:t>
            </a:r>
            <a:endParaRPr lang="en-US" sz="1200" dirty="0"/>
          </a:p>
        </p:txBody>
      </p:sp>
      <p:sp>
        <p:nvSpPr>
          <p:cNvPr id="32" name="Text 23"/>
          <p:cNvSpPr txBox="1"/>
          <p:nvPr/>
        </p:nvSpPr>
        <p:spPr>
          <a:xfrm>
            <a:off x="6528816" y="2487168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chemeClr val="tx1"/>
                </a:solidFill>
              </a:rPr>
              <a:t>Эксплуатация</a:t>
            </a:r>
            <a:endParaRPr lang="en-US" sz="1050" dirty="0"/>
          </a:p>
        </p:txBody>
      </p:sp>
      <p:sp>
        <p:nvSpPr>
          <p:cNvPr id="33" name="Shape 24"/>
          <p:cNvSpPr/>
          <p:nvPr/>
        </p:nvSpPr>
        <p:spPr>
          <a:xfrm>
            <a:off x="7808976" y="1819656"/>
            <a:ext cx="566928" cy="566928"/>
          </a:xfrm>
          <a:prstGeom prst="ellipse">
            <a:avLst/>
          </a:prstGeom>
          <a:solidFill>
            <a:srgbClr val="FFFFFF"/>
          </a:solidFill>
          <a:ln w="15875">
            <a:solidFill>
              <a:srgbClr val="B9B6AD"/>
            </a:solidFill>
            <a:prstDash val="dash"/>
          </a:ln>
        </p:spPr>
        <p:txBody>
          <a:bodyPr/>
          <a:lstStyle/>
          <a:p>
            <a:endParaRPr/>
          </a:p>
        </p:txBody>
      </p:sp>
      <p:pic>
        <p:nvPicPr>
          <p:cNvPr id="34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36992" y="1947672"/>
            <a:ext cx="310896" cy="310896"/>
          </a:xfrm>
          <a:prstGeom prst="rect">
            <a:avLst/>
          </a:prstGeom>
        </p:spPr>
      </p:pic>
      <p:sp>
        <p:nvSpPr>
          <p:cNvPr id="35" name="Text 25"/>
          <p:cNvSpPr txBox="1"/>
          <p:nvPr/>
        </p:nvSpPr>
        <p:spPr>
          <a:xfrm>
            <a:off x="7818120" y="1444752"/>
            <a:ext cx="548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</a:t>
            </a:r>
            <a:endParaRPr lang="en-US" sz="1200" dirty="0"/>
          </a:p>
        </p:txBody>
      </p:sp>
      <p:sp>
        <p:nvSpPr>
          <p:cNvPr id="36" name="Text 26"/>
          <p:cNvSpPr txBox="1"/>
          <p:nvPr/>
        </p:nvSpPr>
        <p:spPr>
          <a:xfrm>
            <a:off x="7534656" y="2487168"/>
            <a:ext cx="111556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050" dirty="0">
                <a:solidFill>
                  <a:schemeClr val="tx2"/>
                </a:solidFill>
              </a:rPr>
              <a:t>Вывод из эксплуатации</a:t>
            </a:r>
            <a:endParaRPr lang="en-US" sz="1050" dirty="0"/>
          </a:p>
        </p:txBody>
      </p:sp>
      <p:sp>
        <p:nvSpPr>
          <p:cNvPr id="37" name="Shape 27"/>
          <p:cNvSpPr/>
          <p:nvPr/>
        </p:nvSpPr>
        <p:spPr>
          <a:xfrm>
            <a:off x="7086600" y="3063240"/>
            <a:ext cx="0" cy="548640"/>
          </a:xfrm>
          <a:prstGeom prst="line">
            <a:avLst/>
          </a:prstGeom>
          <a:noFill/>
          <a:ln w="25400">
            <a:solidFill>
              <a:srgbClr val="E0684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28"/>
          <p:cNvSpPr/>
          <p:nvPr/>
        </p:nvSpPr>
        <p:spPr>
          <a:xfrm>
            <a:off x="2057400" y="3611880"/>
            <a:ext cx="5029200" cy="0"/>
          </a:xfrm>
          <a:prstGeom prst="line">
            <a:avLst/>
          </a:prstGeom>
          <a:noFill/>
          <a:ln w="25400">
            <a:solidFill>
              <a:srgbClr val="E0684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Shape 29"/>
          <p:cNvSpPr/>
          <p:nvPr/>
        </p:nvSpPr>
        <p:spPr>
          <a:xfrm flipV="1">
            <a:off x="2057400" y="3063240"/>
            <a:ext cx="0" cy="548640"/>
          </a:xfrm>
          <a:prstGeom prst="line">
            <a:avLst/>
          </a:prstGeom>
          <a:noFill/>
          <a:ln w="25400">
            <a:solidFill>
              <a:srgbClr val="E0684B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40" name="Text 30"/>
          <p:cNvSpPr txBox="1"/>
          <p:nvPr/>
        </p:nvSpPr>
        <p:spPr>
          <a:xfrm>
            <a:off x="2331720" y="3227832"/>
            <a:ext cx="44805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200" i="1" dirty="0">
                <a:solidFill>
                  <a:schemeClr val="tx2"/>
                </a:solidFill>
              </a:rPr>
              <a:t>Новая итерация: продукт возвращается к анализу и доработке</a:t>
            </a:r>
            <a:endParaRPr lang="en-US" sz="1200" dirty="0"/>
          </a:p>
        </p:txBody>
      </p:sp>
      <p:sp>
        <p:nvSpPr>
          <p:cNvPr id="41" name="Text 31"/>
          <p:cNvSpPr txBox="1"/>
          <p:nvPr/>
        </p:nvSpPr>
        <p:spPr>
          <a:xfrm>
            <a:off x="2331720" y="3721608"/>
            <a:ext cx="4480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100" dirty="0">
                <a:solidFill>
                  <a:schemeClr val="tx2"/>
                </a:solidFill>
              </a:rPr>
              <a:t>Цикл повторяется, пока продукт не выводят из эксплуатации</a:t>
            </a:r>
            <a:endParaRPr lang="en-US" sz="1100" dirty="0"/>
          </a:p>
        </p:txBody>
      </p:sp>
      <p:sp>
        <p:nvSpPr>
          <p:cNvPr id="4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32</a:t>
            </a:fld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От проекта к продукту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703320" cy="2331720"/>
          </a:xfrm>
          <a:prstGeom prst="roundRect">
            <a:avLst>
              <a:gd name="adj" fmla="val 3922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777240" y="1417320"/>
            <a:ext cx="457200" cy="457200"/>
          </a:xfrm>
          <a:prstGeom prst="ellipse">
            <a:avLst/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824" y="1517904"/>
            <a:ext cx="256032" cy="256032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371600" y="14173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Проект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77240" y="210312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tx2"/>
                </a:solidFill>
              </a:rPr>
              <a:t>Срок жизни</a:t>
            </a:r>
            <a:endParaRPr lang="en-US" sz="1150" dirty="0"/>
          </a:p>
        </p:txBody>
      </p:sp>
      <p:sp>
        <p:nvSpPr>
          <p:cNvPr id="8" name="Text 5"/>
          <p:cNvSpPr txBox="1"/>
          <p:nvPr/>
        </p:nvSpPr>
        <p:spPr>
          <a:xfrm>
            <a:off x="2057400" y="210312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временный: есть начало и конец</a:t>
            </a:r>
            <a:endParaRPr lang="en-US" sz="1300" dirty="0"/>
          </a:p>
        </p:txBody>
      </p:sp>
      <p:sp>
        <p:nvSpPr>
          <p:cNvPr id="9" name="Text 6"/>
          <p:cNvSpPr txBox="1"/>
          <p:nvPr/>
        </p:nvSpPr>
        <p:spPr>
          <a:xfrm>
            <a:off x="777240" y="256032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tx2"/>
                </a:solidFill>
              </a:rPr>
              <a:t>Цель</a:t>
            </a:r>
            <a:endParaRPr lang="en-US" sz="1150" dirty="0"/>
          </a:p>
        </p:txBody>
      </p:sp>
      <p:sp>
        <p:nvSpPr>
          <p:cNvPr id="10" name="Text 7"/>
          <p:cNvSpPr txBox="1"/>
          <p:nvPr/>
        </p:nvSpPr>
        <p:spPr>
          <a:xfrm>
            <a:off x="2057400" y="256032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сделать в срок, в бюджете, в нужном объёме</a:t>
            </a:r>
            <a:endParaRPr lang="en-US" sz="1300" dirty="0"/>
          </a:p>
        </p:txBody>
      </p:sp>
      <p:sp>
        <p:nvSpPr>
          <p:cNvPr id="11" name="Text 8"/>
          <p:cNvSpPr txBox="1"/>
          <p:nvPr/>
        </p:nvSpPr>
        <p:spPr>
          <a:xfrm>
            <a:off x="777240" y="301752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tx2"/>
                </a:solidFill>
              </a:rPr>
              <a:t>Главный вопрос</a:t>
            </a:r>
            <a:endParaRPr lang="en-US" sz="1150" dirty="0"/>
          </a:p>
        </p:txBody>
      </p:sp>
      <p:sp>
        <p:nvSpPr>
          <p:cNvPr id="12" name="Text 9"/>
          <p:cNvSpPr txBox="1"/>
          <p:nvPr/>
        </p:nvSpPr>
        <p:spPr>
          <a:xfrm>
            <a:off x="2057400" y="301752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как сделать?</a:t>
            </a:r>
            <a:endParaRPr lang="en-US" sz="1300" dirty="0"/>
          </a:p>
        </p:txBody>
      </p:sp>
      <p:sp>
        <p:nvSpPr>
          <p:cNvPr id="13" name="Shape 10"/>
          <p:cNvSpPr/>
          <p:nvPr/>
        </p:nvSpPr>
        <p:spPr>
          <a:xfrm>
            <a:off x="4892040" y="1234440"/>
            <a:ext cx="3703320" cy="2331720"/>
          </a:xfrm>
          <a:prstGeom prst="roundRect">
            <a:avLst>
              <a:gd name="adj" fmla="val 3922"/>
            </a:avLst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4" name="Shape 11"/>
          <p:cNvSpPr/>
          <p:nvPr/>
        </p:nvSpPr>
        <p:spPr>
          <a:xfrm>
            <a:off x="5120640" y="1417320"/>
            <a:ext cx="457200" cy="457200"/>
          </a:xfrm>
          <a:prstGeom prst="ellipse">
            <a:avLst/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5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1224" y="1517904"/>
            <a:ext cx="256032" cy="256032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5715000" y="1417320"/>
            <a:ext cx="2286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Продукт</a:t>
            </a:r>
            <a:endParaRPr lang="en-US" sz="2000" dirty="0"/>
          </a:p>
        </p:txBody>
      </p:sp>
      <p:sp>
        <p:nvSpPr>
          <p:cNvPr id="17" name="Text 13"/>
          <p:cNvSpPr txBox="1"/>
          <p:nvPr/>
        </p:nvSpPr>
        <p:spPr>
          <a:xfrm>
            <a:off x="5120640" y="210312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tx2"/>
                </a:solidFill>
              </a:rPr>
              <a:t>Срок жизни</a:t>
            </a:r>
            <a:endParaRPr lang="en-US" sz="1150" dirty="0"/>
          </a:p>
        </p:txBody>
      </p:sp>
      <p:sp>
        <p:nvSpPr>
          <p:cNvPr id="18" name="Text 14"/>
          <p:cNvSpPr txBox="1"/>
          <p:nvPr/>
        </p:nvSpPr>
        <p:spPr>
          <a:xfrm>
            <a:off x="6400800" y="210312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живёт, пока нужен пользователям</a:t>
            </a:r>
            <a:endParaRPr lang="en-US" sz="1300" dirty="0"/>
          </a:p>
        </p:txBody>
      </p:sp>
      <p:sp>
        <p:nvSpPr>
          <p:cNvPr id="19" name="Text 15"/>
          <p:cNvSpPr txBox="1"/>
          <p:nvPr/>
        </p:nvSpPr>
        <p:spPr>
          <a:xfrm>
            <a:off x="5120640" y="256032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tx2"/>
                </a:solidFill>
              </a:rPr>
              <a:t>Цель</a:t>
            </a:r>
            <a:endParaRPr lang="en-US" sz="1150" dirty="0"/>
          </a:p>
        </p:txBody>
      </p:sp>
      <p:sp>
        <p:nvSpPr>
          <p:cNvPr id="20" name="Text 16"/>
          <p:cNvSpPr txBox="1"/>
          <p:nvPr/>
        </p:nvSpPr>
        <p:spPr>
          <a:xfrm>
            <a:off x="6400800" y="256032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создавать ценность и расти</a:t>
            </a:r>
            <a:endParaRPr lang="en-US" sz="1300" dirty="0"/>
          </a:p>
        </p:txBody>
      </p:sp>
      <p:sp>
        <p:nvSpPr>
          <p:cNvPr id="21" name="Text 17"/>
          <p:cNvSpPr txBox="1"/>
          <p:nvPr/>
        </p:nvSpPr>
        <p:spPr>
          <a:xfrm>
            <a:off x="5120640" y="3017520"/>
            <a:ext cx="1280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chemeClr val="tx2"/>
                </a:solidFill>
              </a:rPr>
              <a:t>Главный вопрос</a:t>
            </a:r>
            <a:endParaRPr lang="en-US" sz="1150" dirty="0"/>
          </a:p>
        </p:txBody>
      </p:sp>
      <p:sp>
        <p:nvSpPr>
          <p:cNvPr id="22" name="Text 18"/>
          <p:cNvSpPr txBox="1"/>
          <p:nvPr/>
        </p:nvSpPr>
        <p:spPr>
          <a:xfrm>
            <a:off x="6400800" y="3017520"/>
            <a:ext cx="210312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что и зачем делать?</a:t>
            </a:r>
            <a:endParaRPr lang="en-US" sz="1300" dirty="0"/>
          </a:p>
        </p:txBody>
      </p:sp>
      <p:sp>
        <p:nvSpPr>
          <p:cNvPr id="23" name="Shape 19"/>
          <p:cNvSpPr/>
          <p:nvPr/>
        </p:nvSpPr>
        <p:spPr>
          <a:xfrm>
            <a:off x="4315968" y="2395728"/>
            <a:ext cx="512064" cy="0"/>
          </a:xfrm>
          <a:prstGeom prst="line">
            <a:avLst/>
          </a:prstGeom>
          <a:noFill/>
          <a:ln w="19050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4" name="Shape 20"/>
          <p:cNvSpPr/>
          <p:nvPr/>
        </p:nvSpPr>
        <p:spPr>
          <a:xfrm>
            <a:off x="548640" y="3749040"/>
            <a:ext cx="8046720" cy="822960"/>
          </a:xfrm>
          <a:prstGeom prst="roundRect">
            <a:avLst>
              <a:gd name="adj" fmla="val 8889"/>
            </a:avLst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5" name="Text 21"/>
          <p:cNvSpPr txBox="1"/>
          <p:nvPr/>
        </p:nvSpPr>
        <p:spPr>
          <a:xfrm>
            <a:off x="777240" y="3749040"/>
            <a:ext cx="7589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Продукт проходит через множество проектов. </a:t>
            </a:r>
            <a:r>
              <a:rPr lang="en-US" sz="16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Кто решает, какие проекты нужны продукту и зачем? Продакт-менеджер.</a:t>
            </a:r>
            <a:endParaRPr lang="en-US" sz="16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33</a:t>
            </a:fld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417320"/>
            <a:ext cx="1463040" cy="14630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6269" y="1739189"/>
            <a:ext cx="819302" cy="819302"/>
          </a:xfrm>
          <a:prstGeom prst="rect">
            <a:avLst/>
          </a:prstGeom>
        </p:spPr>
      </p:pic>
      <p:sp>
        <p:nvSpPr>
          <p:cNvPr id="4" name="Text 0"/>
          <p:cNvSpPr>
            <a:spLocks noGrp="1"/>
          </p:cNvSpPr>
          <p:nvPr>
            <p:ph type="title" idx="100" hasCustomPrompt="1"/>
          </p:nvPr>
        </p:nvSpPr>
        <p:spPr>
          <a:xfrm>
            <a:off x="3108960" y="548640"/>
            <a:ext cx="54864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3200" b="1" dirty="0">
                <a:solidFill>
                  <a:schemeClr val="bg1"/>
                </a:solidFill>
              </a:rPr>
              <a:t>Роль и компетенции продакт-менеджера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3108960" y="253288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3"/>
          <p:cNvSpPr txBox="1"/>
          <p:nvPr/>
        </p:nvSpPr>
        <p:spPr>
          <a:xfrm>
            <a:off x="3108960" y="260604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bg1"/>
                </a:solidFill>
              </a:rPr>
              <a:t>Кто такой продакт-менеджер</a:t>
            </a:r>
            <a:endParaRPr lang="en-US" sz="1700" dirty="0"/>
          </a:p>
        </p:txBody>
      </p:sp>
      <p:sp>
        <p:nvSpPr>
          <p:cNvPr id="7" name="Shape 4"/>
          <p:cNvSpPr/>
          <p:nvPr/>
        </p:nvSpPr>
        <p:spPr>
          <a:xfrm>
            <a:off x="3108960" y="308152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" name="Text 5"/>
          <p:cNvSpPr txBox="1"/>
          <p:nvPr/>
        </p:nvSpPr>
        <p:spPr>
          <a:xfrm>
            <a:off x="3108960" y="315468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bg1"/>
                </a:solidFill>
              </a:rPr>
              <a:t>Чем продакт-менеджер отличается от проджект-менеджера</a:t>
            </a:r>
            <a:endParaRPr lang="en-US" sz="1700" dirty="0"/>
          </a:p>
        </p:txBody>
      </p:sp>
      <p:sp>
        <p:nvSpPr>
          <p:cNvPr id="9" name="Shape 6"/>
          <p:cNvSpPr/>
          <p:nvPr/>
        </p:nvSpPr>
        <p:spPr>
          <a:xfrm>
            <a:off x="3108960" y="3630168"/>
            <a:ext cx="548640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7"/>
          <p:cNvSpPr txBox="1"/>
          <p:nvPr/>
        </p:nvSpPr>
        <p:spPr>
          <a:xfrm>
            <a:off x="3108960" y="3703320"/>
            <a:ext cx="54864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dirty="0">
                <a:solidFill>
                  <a:schemeClr val="bg1"/>
                </a:solidFill>
              </a:rPr>
              <a:t>Что нужно уметь продакт-менеджеру</a:t>
            </a:r>
            <a:endParaRPr lang="en-US" sz="17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Кто такой продакт-менеджер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749808" y="1408176"/>
            <a:ext cx="0" cy="2743200"/>
          </a:xfrm>
          <a:prstGeom prst="line">
            <a:avLst/>
          </a:prstGeom>
          <a:noFill/>
          <a:ln w="15875">
            <a:solidFill>
              <a:srgbClr val="B9B6AD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548640" y="1207008"/>
            <a:ext cx="402336" cy="402336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154" y="1295522"/>
            <a:ext cx="225308" cy="22530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97280" y="1170432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Изучает пользователя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определяет потребности пользователей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48640" y="1755648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154" y="1844162"/>
            <a:ext cx="225308" cy="22530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1097280" y="1719072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Соотносит с бизнесом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какие потребности бизнеса закроет продукт или фича</a:t>
            </a:r>
            <a:endParaRPr lang="en-US" sz="1500" dirty="0"/>
          </a:p>
        </p:txBody>
      </p:sp>
      <p:sp>
        <p:nvSpPr>
          <p:cNvPr id="10" name="Shape 6"/>
          <p:cNvSpPr/>
          <p:nvPr/>
        </p:nvSpPr>
        <p:spPr>
          <a:xfrm>
            <a:off x="548640" y="2304288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7154" y="2392802"/>
            <a:ext cx="225308" cy="225308"/>
          </a:xfrm>
          <a:prstGeom prst="rect">
            <a:avLst/>
          </a:prstGeom>
        </p:spPr>
      </p:pic>
      <p:sp>
        <p:nvSpPr>
          <p:cNvPr id="12" name="Text 7"/>
          <p:cNvSpPr txBox="1"/>
          <p:nvPr/>
        </p:nvSpPr>
        <p:spPr>
          <a:xfrm>
            <a:off x="1097280" y="2267712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Формирует стратегию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задаёт цели развития продукта</a:t>
            </a:r>
            <a:endParaRPr lang="en-US" sz="1500" dirty="0"/>
          </a:p>
        </p:txBody>
      </p:sp>
      <p:sp>
        <p:nvSpPr>
          <p:cNvPr id="13" name="Shape 8"/>
          <p:cNvSpPr/>
          <p:nvPr/>
        </p:nvSpPr>
        <p:spPr>
          <a:xfrm>
            <a:off x="548640" y="2852928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154" y="2941442"/>
            <a:ext cx="225308" cy="225308"/>
          </a:xfrm>
          <a:prstGeom prst="rect">
            <a:avLst/>
          </a:prstGeom>
        </p:spPr>
      </p:pic>
      <p:sp>
        <p:nvSpPr>
          <p:cNvPr id="15" name="Text 9"/>
          <p:cNvSpPr txBox="1"/>
          <p:nvPr/>
        </p:nvSpPr>
        <p:spPr>
          <a:xfrm>
            <a:off x="1097280" y="2816352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Строит гипотезы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какие решения лучше всего закроют потребность</a:t>
            </a:r>
            <a:endParaRPr lang="en-US" sz="1500" dirty="0"/>
          </a:p>
        </p:txBody>
      </p:sp>
      <p:sp>
        <p:nvSpPr>
          <p:cNvPr id="16" name="Shape 10"/>
          <p:cNvSpPr/>
          <p:nvPr/>
        </p:nvSpPr>
        <p:spPr>
          <a:xfrm>
            <a:off x="548640" y="3401568"/>
            <a:ext cx="402336" cy="402336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7154" y="3490082"/>
            <a:ext cx="225308" cy="225308"/>
          </a:xfrm>
          <a:prstGeom prst="rect">
            <a:avLst/>
          </a:prstGeom>
        </p:spPr>
      </p:pic>
      <p:sp>
        <p:nvSpPr>
          <p:cNvPr id="18" name="Text 11"/>
          <p:cNvSpPr txBox="1"/>
          <p:nvPr/>
        </p:nvSpPr>
        <p:spPr>
          <a:xfrm>
            <a:off x="1097280" y="3364992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Расставляет приоритеты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в каком порядке тестировать гипотезы</a:t>
            </a:r>
            <a:endParaRPr lang="en-US" sz="1500" dirty="0"/>
          </a:p>
        </p:txBody>
      </p:sp>
      <p:sp>
        <p:nvSpPr>
          <p:cNvPr id="19" name="Shape 12"/>
          <p:cNvSpPr/>
          <p:nvPr/>
        </p:nvSpPr>
        <p:spPr>
          <a:xfrm>
            <a:off x="548640" y="3950208"/>
            <a:ext cx="402336" cy="402336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0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7154" y="4038722"/>
            <a:ext cx="225308" cy="225308"/>
          </a:xfrm>
          <a:prstGeom prst="rect">
            <a:avLst/>
          </a:prstGeom>
        </p:spPr>
      </p:pic>
      <p:sp>
        <p:nvSpPr>
          <p:cNvPr id="21" name="Text 13"/>
          <p:cNvSpPr txBox="1"/>
          <p:nvPr/>
        </p:nvSpPr>
        <p:spPr>
          <a:xfrm>
            <a:off x="1097280" y="3913632"/>
            <a:ext cx="42976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Передаёт команде</a:t>
            </a:r>
            <a:endParaRPr lang="en-US" sz="1500" dirty="0"/>
          </a:p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разработка воплощает решение в реальность</a:t>
            </a:r>
            <a:endParaRPr lang="en-US" sz="1500" dirty="0"/>
          </a:p>
        </p:txBody>
      </p:sp>
      <p:sp>
        <p:nvSpPr>
          <p:cNvPr id="22" name="Shape 14"/>
          <p:cNvSpPr/>
          <p:nvPr/>
        </p:nvSpPr>
        <p:spPr>
          <a:xfrm rot="-120000">
            <a:off x="5760720" y="1463040"/>
            <a:ext cx="2743200" cy="2468880"/>
          </a:xfrm>
          <a:prstGeom prst="rect">
            <a:avLst/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3" name="Text 15"/>
          <p:cNvSpPr txBox="1"/>
          <p:nvPr/>
        </p:nvSpPr>
        <p:spPr>
          <a:xfrm rot="-120000">
            <a:off x="6035040" y="1737360"/>
            <a:ext cx="2240280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</a:rPr>
              <a:t>Простыми словами</a:t>
            </a:r>
            <a:endParaRPr lang="en-US" sz="1500" dirty="0"/>
          </a:p>
          <a:p>
            <a:pPr marL="0" indent="0">
              <a:buNone/>
            </a:pPr>
            <a:r>
              <a:rPr lang="en-US" sz="800" dirty="0">
                <a:solidFill>
                  <a:schemeClr val="tx1"/>
                </a:solidFill>
              </a:rPr>
              <a:t> </a:t>
            </a:r>
            <a:endParaRPr lang="en-US" sz="1500" dirty="0"/>
          </a:p>
          <a:p>
            <a:pPr marL="0" indent="0">
              <a:buNone/>
            </a:pPr>
            <a:r>
              <a:rPr lang="en-US" sz="19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Решает, что нужно сделать, зачем и какую пользу эта работа принесёт.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35</a:t>
            </a:fld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Зарплаты продакт-менеджера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4069080"/>
            <a:ext cx="8046720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548640" y="3291840"/>
            <a:ext cx="1463040" cy="777240"/>
          </a:xfrm>
          <a:prstGeom prst="rect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Text 3"/>
          <p:cNvSpPr txBox="1"/>
          <p:nvPr/>
        </p:nvSpPr>
        <p:spPr>
          <a:xfrm>
            <a:off x="658368" y="336499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Junior</a:t>
            </a:r>
            <a:endParaRPr lang="en-US" sz="1150" dirty="0"/>
          </a:p>
        </p:txBody>
      </p:sp>
      <p:sp>
        <p:nvSpPr>
          <p:cNvPr id="6" name="Text 4"/>
          <p:cNvSpPr txBox="1"/>
          <p:nvPr/>
        </p:nvSpPr>
        <p:spPr>
          <a:xfrm>
            <a:off x="658368" y="3621024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100–200</a:t>
            </a:r>
            <a:endParaRPr lang="en-US" sz="1500" dirty="0"/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тыс. ₽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412394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chemeClr val="tx2"/>
                </a:solidFill>
              </a:rPr>
              <a:t>работает под руководством старших</a:t>
            </a:r>
            <a:endParaRPr lang="en-US" sz="950" dirty="0"/>
          </a:p>
        </p:txBody>
      </p:sp>
      <p:sp>
        <p:nvSpPr>
          <p:cNvPr id="8" name="Shape 6"/>
          <p:cNvSpPr/>
          <p:nvPr/>
        </p:nvSpPr>
        <p:spPr>
          <a:xfrm>
            <a:off x="2194560" y="2834640"/>
            <a:ext cx="1463040" cy="1234440"/>
          </a:xfrm>
          <a:prstGeom prst="rect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Text 7"/>
          <p:cNvSpPr txBox="1"/>
          <p:nvPr/>
        </p:nvSpPr>
        <p:spPr>
          <a:xfrm>
            <a:off x="2304288" y="290779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Middle</a:t>
            </a:r>
            <a:endParaRPr lang="en-US" sz="1150" dirty="0"/>
          </a:p>
        </p:txBody>
      </p:sp>
      <p:sp>
        <p:nvSpPr>
          <p:cNvPr id="10" name="Text 8"/>
          <p:cNvSpPr txBox="1"/>
          <p:nvPr/>
        </p:nvSpPr>
        <p:spPr>
          <a:xfrm>
            <a:off x="2304288" y="3163824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200–350</a:t>
            </a:r>
            <a:endParaRPr lang="en-US" sz="1500" dirty="0"/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тыс. ₽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2194560" y="412394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chemeClr val="tx2"/>
                </a:solidFill>
              </a:rPr>
              <a:t>самостоятельно ведёт продукт или фичу</a:t>
            </a:r>
            <a:endParaRPr lang="en-US" sz="950" dirty="0"/>
          </a:p>
        </p:txBody>
      </p:sp>
      <p:sp>
        <p:nvSpPr>
          <p:cNvPr id="12" name="Shape 10"/>
          <p:cNvSpPr/>
          <p:nvPr/>
        </p:nvSpPr>
        <p:spPr>
          <a:xfrm>
            <a:off x="3840480" y="2377440"/>
            <a:ext cx="1463040" cy="1691640"/>
          </a:xfrm>
          <a:prstGeom prst="rect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3" name="Text 11"/>
          <p:cNvSpPr txBox="1"/>
          <p:nvPr/>
        </p:nvSpPr>
        <p:spPr>
          <a:xfrm>
            <a:off x="3950208" y="245059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Senior</a:t>
            </a:r>
            <a:endParaRPr lang="en-US" sz="1150" dirty="0"/>
          </a:p>
        </p:txBody>
      </p:sp>
      <p:sp>
        <p:nvSpPr>
          <p:cNvPr id="14" name="Text 12"/>
          <p:cNvSpPr txBox="1"/>
          <p:nvPr/>
        </p:nvSpPr>
        <p:spPr>
          <a:xfrm>
            <a:off x="3950208" y="2706624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350–500</a:t>
            </a:r>
            <a:endParaRPr lang="en-US" sz="1500" dirty="0"/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тыс. ₽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3840480" y="412394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chemeClr val="tx2"/>
                </a:solidFill>
              </a:rPr>
              <a:t>отвечает за продукт и метрики целиком</a:t>
            </a:r>
            <a:endParaRPr lang="en-US" sz="950" dirty="0"/>
          </a:p>
        </p:txBody>
      </p:sp>
      <p:sp>
        <p:nvSpPr>
          <p:cNvPr id="16" name="Shape 14"/>
          <p:cNvSpPr/>
          <p:nvPr/>
        </p:nvSpPr>
        <p:spPr>
          <a:xfrm>
            <a:off x="5486400" y="1920240"/>
            <a:ext cx="1463040" cy="2148840"/>
          </a:xfrm>
          <a:prstGeom prst="rect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7" name="Text 15"/>
          <p:cNvSpPr txBox="1"/>
          <p:nvPr/>
        </p:nvSpPr>
        <p:spPr>
          <a:xfrm>
            <a:off x="5596128" y="199339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chemeClr val="tx1"/>
                </a:solidFill>
              </a:rPr>
              <a:t>Lead</a:t>
            </a:r>
            <a:endParaRPr lang="en-US" sz="1150" dirty="0"/>
          </a:p>
        </p:txBody>
      </p:sp>
      <p:sp>
        <p:nvSpPr>
          <p:cNvPr id="18" name="Text 16"/>
          <p:cNvSpPr txBox="1"/>
          <p:nvPr/>
        </p:nvSpPr>
        <p:spPr>
          <a:xfrm>
            <a:off x="5596128" y="2249424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350–700</a:t>
            </a:r>
            <a:endParaRPr lang="en-US" sz="1500" dirty="0"/>
          </a:p>
          <a:p>
            <a:pPr marL="0" indent="0">
              <a:buNone/>
            </a:pPr>
            <a:r>
              <a:rPr lang="en-US" sz="1050" dirty="0">
                <a:solidFill>
                  <a:schemeClr val="tx1"/>
                </a:solidFill>
              </a:rPr>
              <a:t>тыс. ₽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0" y="412394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chemeClr val="tx2"/>
                </a:solidFill>
              </a:rPr>
              <a:t>руководит несколькими продактами</a:t>
            </a:r>
            <a:endParaRPr lang="en-US" sz="950" dirty="0"/>
          </a:p>
        </p:txBody>
      </p:sp>
      <p:sp>
        <p:nvSpPr>
          <p:cNvPr id="20" name="Shape 18"/>
          <p:cNvSpPr/>
          <p:nvPr/>
        </p:nvSpPr>
        <p:spPr>
          <a:xfrm>
            <a:off x="7132320" y="1463040"/>
            <a:ext cx="1463040" cy="2606040"/>
          </a:xfrm>
          <a:prstGeom prst="rect">
            <a:avLst/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Text 19"/>
          <p:cNvSpPr txBox="1"/>
          <p:nvPr/>
        </p:nvSpPr>
        <p:spPr>
          <a:xfrm>
            <a:off x="7242048" y="1536192"/>
            <a:ext cx="12801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50" b="1" dirty="0">
                <a:solidFill>
                  <a:schemeClr val="accent1"/>
                </a:solidFill>
              </a:rPr>
              <a:t>Head of Product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7242048" y="1792224"/>
            <a:ext cx="12801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от 350 тыс.</a:t>
            </a:r>
            <a:endParaRPr lang="en-US" sz="1500" dirty="0"/>
          </a:p>
          <a:p>
            <a:pPr marL="0" indent="0">
              <a:buNone/>
            </a:pPr>
            <a:r>
              <a:rPr lang="en-US" sz="1050" dirty="0">
                <a:solidFill>
                  <a:schemeClr val="bg1"/>
                </a:solidFill>
              </a:rPr>
              <a:t>до ~2 млн ₽</a:t>
            </a:r>
            <a:endParaRPr lang="en-US" sz="1500" dirty="0"/>
          </a:p>
        </p:txBody>
      </p:sp>
      <p:sp>
        <p:nvSpPr>
          <p:cNvPr id="23" name="Text 21"/>
          <p:cNvSpPr txBox="1"/>
          <p:nvPr/>
        </p:nvSpPr>
        <p:spPr>
          <a:xfrm>
            <a:off x="7132320" y="4123944"/>
            <a:ext cx="14630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chemeClr val="tx2"/>
                </a:solidFill>
              </a:rPr>
              <a:t>отвечает за все продукты компании</a:t>
            </a:r>
            <a:endParaRPr lang="en-US" sz="950" dirty="0"/>
          </a:p>
        </p:txBody>
      </p:sp>
      <p:sp>
        <p:nvSpPr>
          <p:cNvPr id="24" name="Text 22"/>
          <p:cNvSpPr txBox="1"/>
          <p:nvPr/>
        </p:nvSpPr>
        <p:spPr>
          <a:xfrm>
            <a:off x="548640" y="1234440"/>
            <a:ext cx="3017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≈292 тыс. ₽</a:t>
            </a:r>
            <a:endParaRPr lang="en-US" sz="1500" dirty="0"/>
          </a:p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</a:rPr>
              <a:t>средняя зарплата продакта на руки по данным Хабр Карьеры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548640" y="4526280"/>
            <a:ext cx="740664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dirty="0">
                <a:solidFill>
                  <a:schemeClr val="tx2"/>
                </a:solidFill>
              </a:rPr>
              <a:t>На руки в месяц; оценка автора статьи на Хабре, 2026. Сильно зависит от компании и города</a:t>
            </a:r>
            <a:endParaRPr lang="en-US" sz="9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36</a:t>
            </a:fld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Компетенции продакт-менеджера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685800" y="1188720"/>
            <a:ext cx="2103120" cy="2103120"/>
          </a:xfrm>
          <a:prstGeom prst="ellipse">
            <a:avLst/>
          </a:prstGeom>
          <a:solidFill>
            <a:srgbClr val="E0684B">
              <a:alpha val="50000"/>
            </a:srgbClr>
          </a:solidFill>
          <a:ln w="19050">
            <a:solidFill>
              <a:srgbClr val="E0684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2057400" y="1188720"/>
            <a:ext cx="2103120" cy="2103120"/>
          </a:xfrm>
          <a:prstGeom prst="ellipse">
            <a:avLst/>
          </a:prstGeom>
          <a:solidFill>
            <a:srgbClr val="4C7BB8">
              <a:alpha val="50000"/>
            </a:srgbClr>
          </a:solidFill>
          <a:ln w="19050">
            <a:solidFill>
              <a:srgbClr val="4C7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1371600" y="2240280"/>
            <a:ext cx="2103120" cy="2103120"/>
          </a:xfrm>
          <a:prstGeom prst="ellipse">
            <a:avLst/>
          </a:prstGeom>
          <a:solidFill>
            <a:srgbClr val="F2C230">
              <a:alpha val="50000"/>
            </a:srgbClr>
          </a:solidFill>
          <a:ln w="19050">
            <a:solidFill>
              <a:srgbClr val="F2C23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 txBox="1"/>
          <p:nvPr/>
        </p:nvSpPr>
        <p:spPr>
          <a:xfrm>
            <a:off x="1005840" y="1874520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UX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3200400" y="1874520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</a:t>
            </a:r>
            <a:endParaRPr lang="en-US" sz="1600" dirty="0"/>
          </a:p>
        </p:txBody>
      </p:sp>
      <p:sp>
        <p:nvSpPr>
          <p:cNvPr id="8" name="Text 6"/>
          <p:cNvSpPr txBox="1"/>
          <p:nvPr/>
        </p:nvSpPr>
        <p:spPr>
          <a:xfrm>
            <a:off x="1874520" y="3703320"/>
            <a:ext cx="1234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Business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093976" y="2268626"/>
            <a:ext cx="658368" cy="658368"/>
          </a:xfrm>
          <a:prstGeom prst="ellipse">
            <a:avLst/>
          </a:prstGeom>
          <a:solidFill>
            <a:srgbClr val="1D1C21"/>
          </a:solidFill>
          <a:ln w="25400">
            <a:solidFill>
              <a:srgbClr val="FFFFFF"/>
            </a:solidFill>
          </a:ln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800" b="1" dirty="0">
                <a:solidFill>
                  <a:srgbClr val="F2C230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PM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5074920" y="1188720"/>
            <a:ext cx="3520440" cy="1024128"/>
          </a:xfrm>
          <a:prstGeom prst="roundRect">
            <a:avLst>
              <a:gd name="adj" fmla="val 7143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5230368" y="1316736"/>
            <a:ext cx="182880" cy="182880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 txBox="1"/>
          <p:nvPr/>
        </p:nvSpPr>
        <p:spPr>
          <a:xfrm>
            <a:off x="5504688" y="1252728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UX: пользователь</a:t>
            </a:r>
            <a:endParaRPr lang="en-US" sz="1300" dirty="0"/>
          </a:p>
        </p:txBody>
      </p:sp>
      <p:sp>
        <p:nvSpPr>
          <p:cNvPr id="13" name="Text 11"/>
          <p:cNvSpPr txBox="1"/>
          <p:nvPr/>
        </p:nvSpPr>
        <p:spPr>
          <a:xfrm>
            <a:off x="5257800" y="1554480"/>
            <a:ext cx="3246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150" dirty="0">
                <a:solidFill>
                  <a:schemeClr val="tx2"/>
                </a:solidFill>
              </a:rPr>
              <a:t>понимает задачи и боли пользователей</a:t>
            </a:r>
            <a:endParaRPr lang="en-US" sz="115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150" dirty="0">
                <a:solidFill>
                  <a:schemeClr val="tx2"/>
                </a:solidFill>
              </a:rPr>
              <a:t>проводит интервью и custdev</a:t>
            </a:r>
            <a:endParaRPr lang="en-US" sz="115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150" dirty="0">
                <a:solidFill>
                  <a:schemeClr val="tx2"/>
                </a:solidFill>
              </a:rPr>
              <a:t>читает прототипы и пути пользователя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5074920" y="2331720"/>
            <a:ext cx="3520440" cy="1024128"/>
          </a:xfrm>
          <a:prstGeom prst="roundRect">
            <a:avLst>
              <a:gd name="adj" fmla="val 7143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Shape 13"/>
          <p:cNvSpPr/>
          <p:nvPr/>
        </p:nvSpPr>
        <p:spPr>
          <a:xfrm>
            <a:off x="5230368" y="2459736"/>
            <a:ext cx="182880" cy="182880"/>
          </a:xfrm>
          <a:prstGeom prst="ellipse">
            <a:avLst/>
          </a:prstGeom>
          <a:solidFill>
            <a:srgbClr val="4C7BB8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4"/>
          <p:cNvSpPr txBox="1"/>
          <p:nvPr/>
        </p:nvSpPr>
        <p:spPr>
          <a:xfrm>
            <a:off x="5504688" y="2395728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Tech: технологии</a:t>
            </a:r>
            <a:endParaRPr lang="en-US" sz="1300" dirty="0"/>
          </a:p>
        </p:txBody>
      </p:sp>
      <p:sp>
        <p:nvSpPr>
          <p:cNvPr id="17" name="Text 15"/>
          <p:cNvSpPr txBox="1"/>
          <p:nvPr/>
        </p:nvSpPr>
        <p:spPr>
          <a:xfrm>
            <a:off x="5257800" y="2697480"/>
            <a:ext cx="3246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150" dirty="0">
                <a:solidFill>
                  <a:schemeClr val="tx2"/>
                </a:solidFill>
              </a:rPr>
              <a:t>понимает, как устроена система</a:t>
            </a:r>
            <a:endParaRPr lang="en-US" sz="115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150" dirty="0">
                <a:solidFill>
                  <a:schemeClr val="tx2"/>
                </a:solidFill>
              </a:rPr>
              <a:t>оценивает сложность вместе с командой</a:t>
            </a:r>
            <a:endParaRPr lang="en-US" sz="115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150" dirty="0">
                <a:solidFill>
                  <a:schemeClr val="tx2"/>
                </a:solidFill>
              </a:rPr>
              <a:t>говорит с разработкой на одном языке</a:t>
            </a:r>
            <a:endParaRPr lang="en-US" sz="1150" dirty="0"/>
          </a:p>
        </p:txBody>
      </p:sp>
      <p:sp>
        <p:nvSpPr>
          <p:cNvPr id="18" name="Shape 16"/>
          <p:cNvSpPr/>
          <p:nvPr/>
        </p:nvSpPr>
        <p:spPr>
          <a:xfrm>
            <a:off x="5074920" y="3474720"/>
            <a:ext cx="3520440" cy="1024128"/>
          </a:xfrm>
          <a:prstGeom prst="roundRect">
            <a:avLst>
              <a:gd name="adj" fmla="val 7143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5230368" y="3602736"/>
            <a:ext cx="182880" cy="18288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" name="Text 18"/>
          <p:cNvSpPr txBox="1"/>
          <p:nvPr/>
        </p:nvSpPr>
        <p:spPr>
          <a:xfrm>
            <a:off x="5504688" y="3538728"/>
            <a:ext cx="29260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Business: бизнес</a:t>
            </a:r>
            <a:endParaRPr lang="en-US" sz="1300" dirty="0"/>
          </a:p>
        </p:txBody>
      </p:sp>
      <p:sp>
        <p:nvSpPr>
          <p:cNvPr id="21" name="Text 19"/>
          <p:cNvSpPr txBox="1"/>
          <p:nvPr/>
        </p:nvSpPr>
        <p:spPr>
          <a:xfrm>
            <a:off x="5257800" y="3840480"/>
            <a:ext cx="324612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150" dirty="0">
                <a:solidFill>
                  <a:schemeClr val="tx2"/>
                </a:solidFill>
              </a:rPr>
              <a:t>знает рынок и конкурентов</a:t>
            </a:r>
            <a:endParaRPr lang="en-US" sz="115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150" dirty="0">
                <a:solidFill>
                  <a:schemeClr val="tx2"/>
                </a:solidFill>
              </a:rPr>
              <a:t>считает метрики и юнит-экономику</a:t>
            </a:r>
            <a:endParaRPr lang="en-US" sz="1150" dirty="0"/>
          </a:p>
          <a:p>
            <a:pPr marL="152400" indent="-152400">
              <a:spcAft>
                <a:spcPts val="100"/>
              </a:spcAft>
              <a:buSzPct val="100000"/>
              <a:buChar char="•"/>
            </a:pPr>
            <a:r>
              <a:rPr lang="en-US" sz="1150" dirty="0">
                <a:solidFill>
                  <a:schemeClr val="tx2"/>
                </a:solidFill>
              </a:rPr>
              <a:t>связывает решения с целями компании</a:t>
            </a:r>
            <a:endParaRPr lang="en-US" sz="1150" dirty="0"/>
          </a:p>
        </p:txBody>
      </p:sp>
      <p:sp>
        <p:nvSpPr>
          <p:cNvPr id="22" name="Text 20"/>
          <p:cNvSpPr txBox="1"/>
          <p:nvPr/>
        </p:nvSpPr>
        <p:spPr>
          <a:xfrm>
            <a:off x="548640" y="4572000"/>
            <a:ext cx="73152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000" i="1" dirty="0">
                <a:solidFill>
                  <a:schemeClr val="tx2"/>
                </a:solidFill>
              </a:rPr>
              <a:t>Продакт не обязан быть лучшим дизайнером, инженером или финансистом, но должен понимать все три области</a:t>
            </a:r>
            <a:endParaRPr lang="en-US" sz="10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37</a:t>
            </a:fld>
            <a:endParaRPr lang="en-US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Продакт и проджект: кто за что отвечает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3172968" y="1828800"/>
            <a:ext cx="2788920" cy="2606040"/>
          </a:xfrm>
          <a:prstGeom prst="roundRect">
            <a:avLst>
              <a:gd name="adj" fmla="val 3509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548640" y="1188720"/>
            <a:ext cx="2514600" cy="548640"/>
          </a:xfrm>
          <a:prstGeom prst="rect">
            <a:avLst/>
          </a:prstGeom>
          <a:solidFill>
            <a:srgbClr val="F2C230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" name="Text 3"/>
          <p:cNvSpPr txBox="1"/>
          <p:nvPr/>
        </p:nvSpPr>
        <p:spPr>
          <a:xfrm>
            <a:off x="731520" y="1188720"/>
            <a:ext cx="1417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Продакт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2057400" y="1188720"/>
            <a:ext cx="868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chemeClr val="tx1"/>
                </a:solidFill>
              </a:rPr>
              <a:t>Что?  Зачем?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1938528"/>
            <a:ext cx="224028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Проверка идей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Формирование концепции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Продуктовое планирование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Продуктовая стратегия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Дорожная карта продукта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Интервью с потребителями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Линейка продуктов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493008" y="1261872"/>
            <a:ext cx="402336" cy="402336"/>
          </a:xfrm>
          <a:prstGeom prst="ellipse">
            <a:avLst/>
          </a:prstGeom>
          <a:solidFill>
            <a:srgbClr val="F2C230">
              <a:alpha val="75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3749040" y="1261872"/>
            <a:ext cx="402336" cy="402336"/>
          </a:xfrm>
          <a:prstGeom prst="ellipse">
            <a:avLst/>
          </a:prstGeom>
          <a:solidFill>
            <a:srgbClr val="4C7BB8">
              <a:alpha val="65000"/>
            </a:srgbClr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Text 8"/>
          <p:cNvSpPr txBox="1"/>
          <p:nvPr/>
        </p:nvSpPr>
        <p:spPr>
          <a:xfrm>
            <a:off x="4270248" y="118872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Общее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5093208" y="1188720"/>
            <a:ext cx="6858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chemeClr val="tx2"/>
                </a:solidFill>
              </a:rPr>
              <a:t>Обе роли</a:t>
            </a:r>
            <a:endParaRPr lang="en-US" sz="1100" dirty="0"/>
          </a:p>
        </p:txBody>
      </p:sp>
      <p:sp>
        <p:nvSpPr>
          <p:cNvPr id="12" name="Text 10"/>
          <p:cNvSpPr txBox="1"/>
          <p:nvPr/>
        </p:nvSpPr>
        <p:spPr>
          <a:xfrm>
            <a:off x="3493008" y="1938528"/>
            <a:ext cx="224028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Ориентация на результат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Реализация идей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Управление командой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Налаживание коммуникации в команде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Ориентированность на интересы потребителя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Аналитика продуктовых метрик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080760" y="1188720"/>
            <a:ext cx="2514600" cy="548640"/>
          </a:xfrm>
          <a:prstGeom prst="rect">
            <a:avLst/>
          </a:prstGeom>
          <a:solidFill>
            <a:srgbClr val="4C7BB8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4" name="Text 12"/>
          <p:cNvSpPr txBox="1"/>
          <p:nvPr/>
        </p:nvSpPr>
        <p:spPr>
          <a:xfrm>
            <a:off x="6263640" y="1188720"/>
            <a:ext cx="1417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Проджект</a:t>
            </a:r>
            <a:endParaRPr lang="en-US" sz="1700" dirty="0"/>
          </a:p>
        </p:txBody>
      </p:sp>
      <p:sp>
        <p:nvSpPr>
          <p:cNvPr id="15" name="Text 13"/>
          <p:cNvSpPr txBox="1"/>
          <p:nvPr/>
        </p:nvSpPr>
        <p:spPr>
          <a:xfrm>
            <a:off x="7589520" y="1188720"/>
            <a:ext cx="868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100" i="1" dirty="0">
                <a:solidFill>
                  <a:schemeClr val="bg1"/>
                </a:solidFill>
              </a:rPr>
              <a:t>Когда?  Кто?</a:t>
            </a:r>
            <a:endParaRPr lang="en-US" sz="1100" dirty="0"/>
          </a:p>
        </p:txBody>
      </p:sp>
      <p:sp>
        <p:nvSpPr>
          <p:cNvPr id="16" name="Text 14"/>
          <p:cNvSpPr txBox="1"/>
          <p:nvPr/>
        </p:nvSpPr>
        <p:spPr>
          <a:xfrm>
            <a:off x="6263640" y="1938528"/>
            <a:ext cx="2240280" cy="2697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Планирование объёма задач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Бюджетирование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Организация команды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Управление задачами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Контроль задач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Управление ресурсами</a:t>
            </a:r>
            <a:endParaRPr lang="en-US" sz="1300" dirty="0"/>
          </a:p>
          <a:p>
            <a:pPr marL="0" indent="0">
              <a:spcAft>
                <a:spcPts val="600"/>
              </a:spcAft>
              <a:buNone/>
            </a:pPr>
            <a:r>
              <a:rPr lang="en-US" sz="1300" dirty="0">
                <a:solidFill>
                  <a:schemeClr val="tx1"/>
                </a:solidFill>
              </a:rPr>
              <a:t>Управление рисками и проблемами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38</a:t>
            </a:fld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Продакт и проджект: в чём разница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2514600" y="1280160"/>
            <a:ext cx="2880360" cy="548640"/>
          </a:xfrm>
          <a:prstGeom prst="rect">
            <a:avLst/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2697480" y="1280160"/>
            <a:ext cx="2606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Продакт-менеджер</a:t>
            </a:r>
            <a:endParaRPr lang="en-US" sz="1700" dirty="0"/>
          </a:p>
        </p:txBody>
      </p:sp>
      <p:sp>
        <p:nvSpPr>
          <p:cNvPr id="5" name="Shape 3"/>
          <p:cNvSpPr/>
          <p:nvPr/>
        </p:nvSpPr>
        <p:spPr>
          <a:xfrm>
            <a:off x="5577840" y="1280160"/>
            <a:ext cx="3017520" cy="548640"/>
          </a:xfrm>
          <a:prstGeom prst="rect">
            <a:avLst/>
          </a:prstGeom>
          <a:solidFill>
            <a:schemeClr val="accent3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6" name="Text 4"/>
          <p:cNvSpPr txBox="1"/>
          <p:nvPr/>
        </p:nvSpPr>
        <p:spPr>
          <a:xfrm>
            <a:off x="5760720" y="1280160"/>
            <a:ext cx="2743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Проджект-менеджер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01168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С кем работает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2697480" y="201168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С пользователями и стейкхолдерами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760720" y="201168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Со стейкхолдерами</a:t>
            </a:r>
            <a:endParaRPr lang="en-US" sz="1600" dirty="0"/>
          </a:p>
        </p:txBody>
      </p:sp>
      <p:sp>
        <p:nvSpPr>
          <p:cNvPr id="10" name="Shape 8"/>
          <p:cNvSpPr/>
          <p:nvPr/>
        </p:nvSpPr>
        <p:spPr>
          <a:xfrm>
            <a:off x="548640" y="2788920"/>
            <a:ext cx="804672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Text 9"/>
          <p:cNvSpPr txBox="1"/>
          <p:nvPr/>
        </p:nvSpPr>
        <p:spPr>
          <a:xfrm>
            <a:off x="548640" y="288036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Видение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2697480" y="288036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Определяет видение развития продукта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5760720" y="288036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Отвечает за выполнение видения других стейкхолдеров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548640" y="3657600"/>
            <a:ext cx="804672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 txBox="1"/>
          <p:nvPr/>
        </p:nvSpPr>
        <p:spPr>
          <a:xfrm>
            <a:off x="548640" y="374904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Решения</a:t>
            </a:r>
            <a:endParaRPr lang="en-US" sz="1300" dirty="0"/>
          </a:p>
        </p:txBody>
      </p:sp>
      <p:sp>
        <p:nvSpPr>
          <p:cNvPr id="16" name="Text 14"/>
          <p:cNvSpPr txBox="1"/>
          <p:nvPr/>
        </p:nvSpPr>
        <p:spPr>
          <a:xfrm>
            <a:off x="2697480" y="3749040"/>
            <a:ext cx="2606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Принимает решения</a:t>
            </a:r>
            <a:endParaRPr lang="en-US" sz="1600" dirty="0"/>
          </a:p>
        </p:txBody>
      </p:sp>
      <p:sp>
        <p:nvSpPr>
          <p:cNvPr id="17" name="Text 15"/>
          <p:cNvSpPr txBox="1"/>
          <p:nvPr/>
        </p:nvSpPr>
        <p:spPr>
          <a:xfrm>
            <a:off x="5760720" y="374904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chemeClr val="tx1"/>
                </a:solidFill>
              </a:rPr>
              <a:t>Фасилитирует принятие решений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39</a:t>
            </a:fld>
            <a:endParaRPr lang="en-US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Проверим себя: продакт или проджект?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731520" y="118872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1.  Решает, какую проблему пользователей решать первой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035040" y="12801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6126480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 txBox="1"/>
          <p:nvPr/>
        </p:nvSpPr>
        <p:spPr>
          <a:xfrm>
            <a:off x="6355080" y="12801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Продакт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7315200" y="12801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Shape 7"/>
          <p:cNvSpPr/>
          <p:nvPr/>
        </p:nvSpPr>
        <p:spPr>
          <a:xfrm>
            <a:off x="7406640" y="13350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0" name="Text 8"/>
          <p:cNvSpPr txBox="1"/>
          <p:nvPr/>
        </p:nvSpPr>
        <p:spPr>
          <a:xfrm>
            <a:off x="7635240" y="12801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Проджект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" y="173736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 txBox="1"/>
          <p:nvPr/>
        </p:nvSpPr>
        <p:spPr>
          <a:xfrm>
            <a:off x="731520" y="173736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2.  Составляет график релиза и следит за сроками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035040" y="182880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Shape 12"/>
          <p:cNvSpPr/>
          <p:nvPr/>
        </p:nvSpPr>
        <p:spPr>
          <a:xfrm>
            <a:off x="6126480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 txBox="1"/>
          <p:nvPr/>
        </p:nvSpPr>
        <p:spPr>
          <a:xfrm>
            <a:off x="6355080" y="182880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Продакт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7315200" y="182880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7" name="Shape 15"/>
          <p:cNvSpPr/>
          <p:nvPr/>
        </p:nvSpPr>
        <p:spPr>
          <a:xfrm>
            <a:off x="7406640" y="188366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6"/>
          <p:cNvSpPr txBox="1"/>
          <p:nvPr/>
        </p:nvSpPr>
        <p:spPr>
          <a:xfrm>
            <a:off x="7635240" y="182880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Проджект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548640" y="228600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0" name="Text 18"/>
          <p:cNvSpPr txBox="1"/>
          <p:nvPr/>
        </p:nvSpPr>
        <p:spPr>
          <a:xfrm>
            <a:off x="731520" y="228600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3.  Проводит интервью с пользователями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6035040" y="237744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2" name="Shape 20"/>
          <p:cNvSpPr/>
          <p:nvPr/>
        </p:nvSpPr>
        <p:spPr>
          <a:xfrm>
            <a:off x="6126480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 txBox="1"/>
          <p:nvPr/>
        </p:nvSpPr>
        <p:spPr>
          <a:xfrm>
            <a:off x="6355080" y="237744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Продакт</a:t>
            </a:r>
            <a:endParaRPr lang="en-US" sz="1100" dirty="0"/>
          </a:p>
        </p:txBody>
      </p:sp>
      <p:sp>
        <p:nvSpPr>
          <p:cNvPr id="24" name="Shape 22"/>
          <p:cNvSpPr/>
          <p:nvPr/>
        </p:nvSpPr>
        <p:spPr>
          <a:xfrm>
            <a:off x="7315200" y="237744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5" name="Shape 23"/>
          <p:cNvSpPr/>
          <p:nvPr/>
        </p:nvSpPr>
        <p:spPr>
          <a:xfrm>
            <a:off x="7406640" y="243230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4"/>
          <p:cNvSpPr txBox="1"/>
          <p:nvPr/>
        </p:nvSpPr>
        <p:spPr>
          <a:xfrm>
            <a:off x="7635240" y="237744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Проджект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548640" y="283464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8" name="Text 26"/>
          <p:cNvSpPr txBox="1"/>
          <p:nvPr/>
        </p:nvSpPr>
        <p:spPr>
          <a:xfrm>
            <a:off x="731520" y="283464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4.  Договаривается о дополнительном разработчике на 2 месяца</a:t>
            </a:r>
            <a:endParaRPr lang="en-US" sz="1400" dirty="0"/>
          </a:p>
        </p:txBody>
      </p:sp>
      <p:sp>
        <p:nvSpPr>
          <p:cNvPr id="29" name="Shape 27"/>
          <p:cNvSpPr/>
          <p:nvPr/>
        </p:nvSpPr>
        <p:spPr>
          <a:xfrm>
            <a:off x="6035040" y="292608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Shape 28"/>
          <p:cNvSpPr/>
          <p:nvPr/>
        </p:nvSpPr>
        <p:spPr>
          <a:xfrm>
            <a:off x="6126480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1" name="Text 29"/>
          <p:cNvSpPr txBox="1"/>
          <p:nvPr/>
        </p:nvSpPr>
        <p:spPr>
          <a:xfrm>
            <a:off x="6355080" y="292608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Продакт</a:t>
            </a:r>
            <a:endParaRPr lang="en-US" sz="1100" dirty="0"/>
          </a:p>
        </p:txBody>
      </p:sp>
      <p:sp>
        <p:nvSpPr>
          <p:cNvPr id="32" name="Shape 30"/>
          <p:cNvSpPr/>
          <p:nvPr/>
        </p:nvSpPr>
        <p:spPr>
          <a:xfrm>
            <a:off x="7315200" y="292608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7406640" y="298094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 txBox="1"/>
          <p:nvPr/>
        </p:nvSpPr>
        <p:spPr>
          <a:xfrm>
            <a:off x="7635240" y="292608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Проджект</a:t>
            </a:r>
            <a:endParaRPr lang="en-US" sz="1100" dirty="0"/>
          </a:p>
        </p:txBody>
      </p:sp>
      <p:sp>
        <p:nvSpPr>
          <p:cNvPr id="35" name="Shape 33"/>
          <p:cNvSpPr/>
          <p:nvPr/>
        </p:nvSpPr>
        <p:spPr>
          <a:xfrm>
            <a:off x="548640" y="338328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6" name="Text 34"/>
          <p:cNvSpPr txBox="1"/>
          <p:nvPr/>
        </p:nvSpPr>
        <p:spPr>
          <a:xfrm>
            <a:off x="731520" y="338328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5.  Выбирает метрику успеха новой функции</a:t>
            </a:r>
            <a:endParaRPr lang="en-US" sz="1400" dirty="0"/>
          </a:p>
        </p:txBody>
      </p:sp>
      <p:sp>
        <p:nvSpPr>
          <p:cNvPr id="37" name="Shape 35"/>
          <p:cNvSpPr/>
          <p:nvPr/>
        </p:nvSpPr>
        <p:spPr>
          <a:xfrm>
            <a:off x="6035040" y="347472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8" name="Shape 36"/>
          <p:cNvSpPr/>
          <p:nvPr/>
        </p:nvSpPr>
        <p:spPr>
          <a:xfrm>
            <a:off x="6126480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Text 37"/>
          <p:cNvSpPr txBox="1"/>
          <p:nvPr/>
        </p:nvSpPr>
        <p:spPr>
          <a:xfrm>
            <a:off x="6355080" y="347472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Продакт</a:t>
            </a:r>
            <a:endParaRPr lang="en-US" sz="1100" dirty="0"/>
          </a:p>
        </p:txBody>
      </p:sp>
      <p:sp>
        <p:nvSpPr>
          <p:cNvPr id="40" name="Shape 38"/>
          <p:cNvSpPr/>
          <p:nvPr/>
        </p:nvSpPr>
        <p:spPr>
          <a:xfrm>
            <a:off x="7315200" y="347472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/>
          <p:cNvSpPr/>
          <p:nvPr/>
        </p:nvSpPr>
        <p:spPr>
          <a:xfrm>
            <a:off x="7406640" y="352958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40"/>
          <p:cNvSpPr txBox="1"/>
          <p:nvPr/>
        </p:nvSpPr>
        <p:spPr>
          <a:xfrm>
            <a:off x="7635240" y="347472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Проджект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548640" y="3931920"/>
            <a:ext cx="8046720" cy="4572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4" name="Text 42"/>
          <p:cNvSpPr txBox="1"/>
          <p:nvPr/>
        </p:nvSpPr>
        <p:spPr>
          <a:xfrm>
            <a:off x="731520" y="3931920"/>
            <a:ext cx="5120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</a:rPr>
              <a:t>6.  Каждую неделю собирает статус задач от команды</a:t>
            </a:r>
            <a:endParaRPr lang="en-US" sz="1400" dirty="0"/>
          </a:p>
        </p:txBody>
      </p:sp>
      <p:sp>
        <p:nvSpPr>
          <p:cNvPr id="45" name="Shape 43"/>
          <p:cNvSpPr/>
          <p:nvPr/>
        </p:nvSpPr>
        <p:spPr>
          <a:xfrm>
            <a:off x="6035040" y="40233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Shape 44"/>
          <p:cNvSpPr/>
          <p:nvPr/>
        </p:nvSpPr>
        <p:spPr>
          <a:xfrm>
            <a:off x="6126480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F2C230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7" name="Text 45"/>
          <p:cNvSpPr txBox="1"/>
          <p:nvPr/>
        </p:nvSpPr>
        <p:spPr>
          <a:xfrm>
            <a:off x="6355080" y="40233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Продакт</a:t>
            </a:r>
            <a:endParaRPr lang="en-US" sz="1100" dirty="0"/>
          </a:p>
        </p:txBody>
      </p:sp>
      <p:sp>
        <p:nvSpPr>
          <p:cNvPr id="48" name="Shape 46"/>
          <p:cNvSpPr/>
          <p:nvPr/>
        </p:nvSpPr>
        <p:spPr>
          <a:xfrm>
            <a:off x="7315200" y="4023360"/>
            <a:ext cx="1143000" cy="274320"/>
          </a:xfrm>
          <a:prstGeom prst="roundRect">
            <a:avLst>
              <a:gd name="adj" fmla="val 43333"/>
            </a:avLst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Shape 47"/>
          <p:cNvSpPr/>
          <p:nvPr/>
        </p:nvSpPr>
        <p:spPr>
          <a:xfrm>
            <a:off x="7406640" y="4078224"/>
            <a:ext cx="164592" cy="164592"/>
          </a:xfrm>
          <a:prstGeom prst="ellipse">
            <a:avLst/>
          </a:prstGeom>
          <a:solidFill>
            <a:srgbClr val="FFFFFF"/>
          </a:solidFill>
          <a:ln w="15875">
            <a:solidFill>
              <a:srgbClr val="4C7BB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Text 48"/>
          <p:cNvSpPr txBox="1"/>
          <p:nvPr/>
        </p:nvSpPr>
        <p:spPr>
          <a:xfrm>
            <a:off x="7635240" y="4023360"/>
            <a:ext cx="777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chemeClr val="tx1"/>
                </a:solidFill>
              </a:rPr>
              <a:t>Проджект</a:t>
            </a:r>
            <a:endParaRPr lang="en-US" sz="1100" dirty="0"/>
          </a:p>
        </p:txBody>
      </p:sp>
      <p:sp>
        <p:nvSpPr>
          <p:cNvPr id="51" name="Text 49"/>
          <p:cNvSpPr txBox="1"/>
          <p:nvPr/>
        </p:nvSpPr>
        <p:spPr>
          <a:xfrm>
            <a:off x="548640" y="4526280"/>
            <a:ext cx="80467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i="1" dirty="0">
                <a:solidFill>
                  <a:schemeClr val="tx2"/>
                </a:solidFill>
              </a:rPr>
              <a:t>Голосуем руками по каждому пункту</a:t>
            </a:r>
            <a:endParaRPr lang="en-US" sz="1200" dirty="0"/>
          </a:p>
        </p:txBody>
      </p:sp>
      <p:sp>
        <p:nvSpPr>
          <p:cNvPr id="52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40</a:t>
            </a:fld>
            <a:endParaRPr lang="en-US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Основные задачи продакта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731520" cy="7315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74" y="1623974"/>
            <a:ext cx="409651" cy="409651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423160"/>
            <a:ext cx="1783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Найти баланс между потребностями пользователя и потребностями бизнеса</a:t>
            </a:r>
            <a:endParaRPr lang="en-US" sz="1700" dirty="0"/>
          </a:p>
        </p:txBody>
      </p:sp>
      <p:sp>
        <p:nvSpPr>
          <p:cNvPr id="6" name="Shape 3"/>
          <p:cNvSpPr/>
          <p:nvPr/>
        </p:nvSpPr>
        <p:spPr>
          <a:xfrm>
            <a:off x="2468880" y="1463040"/>
            <a:ext cx="0" cy="274320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Shape 4"/>
          <p:cNvSpPr/>
          <p:nvPr/>
        </p:nvSpPr>
        <p:spPr>
          <a:xfrm>
            <a:off x="2606040" y="1463040"/>
            <a:ext cx="731520" cy="731520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66974" y="1623974"/>
            <a:ext cx="409651" cy="409651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2606040" y="2423160"/>
            <a:ext cx="1783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Формировать качественные гипотезы</a:t>
            </a:r>
            <a:endParaRPr lang="en-US" sz="1700" dirty="0"/>
          </a:p>
        </p:txBody>
      </p:sp>
      <p:sp>
        <p:nvSpPr>
          <p:cNvPr id="10" name="Shape 6"/>
          <p:cNvSpPr/>
          <p:nvPr/>
        </p:nvSpPr>
        <p:spPr>
          <a:xfrm>
            <a:off x="4526280" y="1463040"/>
            <a:ext cx="0" cy="274320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1" name="Shape 7"/>
          <p:cNvSpPr/>
          <p:nvPr/>
        </p:nvSpPr>
        <p:spPr>
          <a:xfrm>
            <a:off x="4663440" y="1463040"/>
            <a:ext cx="731520" cy="73152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374" y="1623974"/>
            <a:ext cx="409651" cy="409651"/>
          </a:xfrm>
          <a:prstGeom prst="rect">
            <a:avLst/>
          </a:prstGeom>
        </p:spPr>
      </p:pic>
      <p:sp>
        <p:nvSpPr>
          <p:cNvPr id="13" name="Text 8"/>
          <p:cNvSpPr txBox="1"/>
          <p:nvPr/>
        </p:nvSpPr>
        <p:spPr>
          <a:xfrm>
            <a:off x="4663440" y="2423160"/>
            <a:ext cx="1783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Улучшать метрики продукта</a:t>
            </a:r>
            <a:endParaRPr lang="en-US" sz="1700" dirty="0"/>
          </a:p>
        </p:txBody>
      </p:sp>
      <p:sp>
        <p:nvSpPr>
          <p:cNvPr id="14" name="Shape 9"/>
          <p:cNvSpPr/>
          <p:nvPr/>
        </p:nvSpPr>
        <p:spPr>
          <a:xfrm>
            <a:off x="6583680" y="1463040"/>
            <a:ext cx="0" cy="274320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Shape 10"/>
          <p:cNvSpPr/>
          <p:nvPr/>
        </p:nvSpPr>
        <p:spPr>
          <a:xfrm>
            <a:off x="6720840" y="1463040"/>
            <a:ext cx="731520" cy="731520"/>
          </a:xfrm>
          <a:prstGeom prst="ellipse">
            <a:avLst/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81774" y="1623974"/>
            <a:ext cx="409651" cy="409651"/>
          </a:xfrm>
          <a:prstGeom prst="rect">
            <a:avLst/>
          </a:prstGeom>
        </p:spPr>
      </p:pic>
      <p:sp>
        <p:nvSpPr>
          <p:cNvPr id="17" name="Text 11"/>
          <p:cNvSpPr txBox="1"/>
          <p:nvPr/>
        </p:nvSpPr>
        <p:spPr>
          <a:xfrm>
            <a:off x="6720840" y="2423160"/>
            <a:ext cx="178308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700" dirty="0">
                <a:solidFill>
                  <a:schemeClr val="tx1"/>
                </a:solidFill>
              </a:rPr>
              <a:t>Оставлять стейкхолдеров довольными</a:t>
            </a:r>
            <a:endParaRPr lang="en-US" sz="17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41</a:t>
            </a:fld>
            <a:endParaRPr lang="en-US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0" y="0"/>
            <a:ext cx="3657600" cy="514350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4389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Пользователи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Ключевая компетенция – создание ценности для пользователя.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743200"/>
            <a:ext cx="4206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chemeClr val="tx2"/>
                </a:solidFill>
              </a:rPr>
              <a:t>Менеджер продукта может идентифицировать существенные для пользователя задачи и проектировать решения для них.</a:t>
            </a:r>
            <a:endParaRPr lang="en-US" sz="16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280160"/>
            <a:ext cx="384048" cy="38404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92240" y="1234440"/>
            <a:ext cx="2468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Agile</a:t>
            </a:r>
            <a:endParaRPr lang="en-US" sz="18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2057400"/>
            <a:ext cx="384048" cy="38404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492240" y="2011680"/>
            <a:ext cx="2468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UX</a:t>
            </a:r>
            <a:endParaRPr lang="en-US" sz="18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2834640"/>
            <a:ext cx="384048" cy="384048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492240" y="2788920"/>
            <a:ext cx="2468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Custdev</a:t>
            </a:r>
            <a:endParaRPr lang="en-US" sz="1800" dirty="0"/>
          </a:p>
        </p:txBody>
      </p:sp>
      <p:pic>
        <p:nvPicPr>
          <p:cNvPr id="12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43600" y="3611880"/>
            <a:ext cx="384048" cy="384048"/>
          </a:xfrm>
          <a:prstGeom prst="rect">
            <a:avLst/>
          </a:prstGeom>
        </p:spPr>
      </p:pic>
      <p:sp>
        <p:nvSpPr>
          <p:cNvPr id="13" name="Text 7"/>
          <p:cNvSpPr txBox="1"/>
          <p:nvPr/>
        </p:nvSpPr>
        <p:spPr>
          <a:xfrm>
            <a:off x="6492240" y="3566160"/>
            <a:ext cx="2468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Product-market fit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42</a:t>
            </a:fld>
            <a:endParaRPr lang="en-US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486400" y="0"/>
            <a:ext cx="3657600" cy="5143500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43891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Рост бизнеса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Главная задача продакта – рост.</a:t>
            </a:r>
            <a:endParaRPr lang="en-US" sz="24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743200"/>
            <a:ext cx="420624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600" dirty="0">
                <a:solidFill>
                  <a:schemeClr val="tx2"/>
                </a:solidFill>
              </a:rPr>
              <a:t>Эффективность продакт-менеджера – это результат от внедрённых изменений, то есть рост бизнес-показателей.</a:t>
            </a:r>
            <a:endParaRPr lang="en-US" sz="160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3600" y="1280160"/>
            <a:ext cx="384048" cy="384048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6492240" y="1234440"/>
            <a:ext cx="2468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Данные</a:t>
            </a:r>
            <a:endParaRPr lang="en-US" sz="18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43600" y="2057400"/>
            <a:ext cx="384048" cy="384048"/>
          </a:xfrm>
          <a:prstGeom prst="rect">
            <a:avLst/>
          </a:prstGeom>
        </p:spPr>
      </p:pic>
      <p:sp>
        <p:nvSpPr>
          <p:cNvPr id="9" name="Text 5"/>
          <p:cNvSpPr txBox="1"/>
          <p:nvPr/>
        </p:nvSpPr>
        <p:spPr>
          <a:xfrm>
            <a:off x="6492240" y="2011680"/>
            <a:ext cx="2468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Метрики</a:t>
            </a:r>
            <a:endParaRPr lang="en-US" sz="1800" dirty="0"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43600" y="2834640"/>
            <a:ext cx="384048" cy="384048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6492240" y="2788920"/>
            <a:ext cx="24688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Юнит-экономика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43</a:t>
            </a:fld>
            <a:endParaRPr lang="en-US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Госуслуг: рост без выручки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2148840" cy="3291840"/>
          </a:xfrm>
          <a:prstGeom prst="roundRect">
            <a:avLst>
              <a:gd name="adj" fmla="val 4255"/>
            </a:avLst>
          </a:prstGeom>
          <a:solidFill>
            <a:schemeClr val="tx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777240" y="1417320"/>
            <a:ext cx="1783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accent5"/>
                </a:solidFill>
              </a:rPr>
              <a:t>Госуслуги  ·  Минцифры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777240" y="1828800"/>
            <a:ext cx="1783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b"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117 млн</a:t>
            </a:r>
            <a:endParaRPr lang="en-US" sz="3200" dirty="0"/>
          </a:p>
        </p:txBody>
      </p:sp>
      <p:sp>
        <p:nvSpPr>
          <p:cNvPr id="6" name="Text 4"/>
          <p:cNvSpPr txBox="1"/>
          <p:nvPr/>
        </p:nvSpPr>
        <p:spPr>
          <a:xfrm>
            <a:off x="777240" y="2606040"/>
            <a:ext cx="17830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bg1"/>
                </a:solidFill>
              </a:rPr>
              <a:t>зарегистрированных пользователей, около 95% россиян старше 14 лет</a:t>
            </a:r>
            <a:endParaRPr lang="en-US" sz="12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3977640"/>
            <a:ext cx="1783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100" dirty="0">
                <a:solidFill>
                  <a:schemeClr val="accent5"/>
                </a:solidFill>
              </a:rPr>
              <a:t>Госсервис  ·  с 2009 года</a:t>
            </a:r>
            <a:endParaRPr lang="en-US" sz="1100" dirty="0"/>
          </a:p>
        </p:txBody>
      </p:sp>
      <p:pic>
        <p:nvPicPr>
          <p:cNvPr id="8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126187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3246120" y="12527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Ситуация</a:t>
            </a:r>
            <a:endParaRPr lang="en-US" sz="1200" dirty="0"/>
          </a:p>
        </p:txBody>
      </p:sp>
      <p:sp>
        <p:nvSpPr>
          <p:cNvPr id="10" name="Text 7"/>
          <p:cNvSpPr txBox="1"/>
          <p:nvPr/>
        </p:nvSpPr>
        <p:spPr>
          <a:xfrm>
            <a:off x="4206240" y="1234440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Портал запустили в 2009 году. У государственного продукта нет выручки, поэтому его рост измеряют другими метриками.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2971800" y="1965960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71800" y="2048256"/>
            <a:ext cx="219456" cy="219456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246120" y="20391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Что сделали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4206240" y="2020824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Услуги перевели в онлайн и мобильное приложение и продолжают добавлять новые сервисы, например оформление ДТП без ГИБДД и самозапрет на кредиты.</a:t>
            </a:r>
            <a:endParaRPr lang="en-US" sz="1300" dirty="0"/>
          </a:p>
        </p:txBody>
      </p:sp>
      <p:sp>
        <p:nvSpPr>
          <p:cNvPr id="15" name="Shape 11"/>
          <p:cNvSpPr/>
          <p:nvPr/>
        </p:nvSpPr>
        <p:spPr>
          <a:xfrm>
            <a:off x="2971800" y="2752344"/>
            <a:ext cx="5623560" cy="0"/>
          </a:xfrm>
          <a:prstGeom prst="line">
            <a:avLst/>
          </a:prstGeom>
          <a:noFill/>
          <a:ln w="15875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71800" y="2834640"/>
            <a:ext cx="219456" cy="219456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3246120" y="28254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Результат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4206240" y="2807208"/>
            <a:ext cx="4389120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dirty="0">
                <a:solidFill>
                  <a:schemeClr val="tx1"/>
                </a:solidFill>
              </a:rPr>
              <a:t>К июлю 2025 года порталом пользуются около 60 млн человек в месяц и более 10 млн ежедневно.</a:t>
            </a:r>
            <a:endParaRPr lang="en-US" sz="1300" dirty="0"/>
          </a:p>
        </p:txBody>
      </p:sp>
      <p:sp>
        <p:nvSpPr>
          <p:cNvPr id="19" name="Shape 14"/>
          <p:cNvSpPr/>
          <p:nvPr/>
        </p:nvSpPr>
        <p:spPr>
          <a:xfrm>
            <a:off x="2971800" y="3657600"/>
            <a:ext cx="5623560" cy="868680"/>
          </a:xfrm>
          <a:prstGeom prst="rect">
            <a:avLst/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0" name="Text 15"/>
          <p:cNvSpPr txBox="1"/>
          <p:nvPr/>
        </p:nvSpPr>
        <p:spPr>
          <a:xfrm>
            <a:off x="3154680" y="3657600"/>
            <a:ext cx="53035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Вывод для нас  </a:t>
            </a: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Метрики роста зависят от продукта: для госсервиса это охват, регулярность использования и доля услуг, полученных онлайн.</a:t>
            </a:r>
            <a:endParaRPr lang="en-US" sz="1500" dirty="0"/>
          </a:p>
        </p:txBody>
      </p:sp>
      <p:sp>
        <p:nvSpPr>
          <p:cNvPr id="21" name="Text 16"/>
          <p:cNvSpPr txBox="1"/>
          <p:nvPr/>
        </p:nvSpPr>
        <p:spPr>
          <a:xfrm>
            <a:off x="4937760" y="4754880"/>
            <a:ext cx="30175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ComNews, данные Минцифры, 24.07.2025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44</a:t>
            </a:fld>
            <a:endParaRPr lang="en-US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Компетенции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393192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" y="1371600"/>
            <a:ext cx="274320" cy="27432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143000" y="1234440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Работа с пользователями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4663440" y="1234440"/>
            <a:ext cx="393192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6320" y="1371600"/>
            <a:ext cx="274320" cy="274320"/>
          </a:xfrm>
          <a:prstGeom prst="rect">
            <a:avLst/>
          </a:prstGeom>
        </p:spPr>
      </p:pic>
      <p:sp>
        <p:nvSpPr>
          <p:cNvPr id="8" name="Text 4"/>
          <p:cNvSpPr txBox="1"/>
          <p:nvPr/>
        </p:nvSpPr>
        <p:spPr>
          <a:xfrm>
            <a:off x="5257800" y="1234440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Работа с аналитикой</a:t>
            </a:r>
            <a:endParaRPr lang="en-US" sz="1500" dirty="0"/>
          </a:p>
        </p:txBody>
      </p:sp>
      <p:sp>
        <p:nvSpPr>
          <p:cNvPr id="9" name="Shape 5"/>
          <p:cNvSpPr/>
          <p:nvPr/>
        </p:nvSpPr>
        <p:spPr>
          <a:xfrm>
            <a:off x="548640" y="1892808"/>
            <a:ext cx="393192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0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1520" y="2029968"/>
            <a:ext cx="274320" cy="274320"/>
          </a:xfrm>
          <a:prstGeom prst="rect">
            <a:avLst/>
          </a:prstGeom>
        </p:spPr>
      </p:pic>
      <p:sp>
        <p:nvSpPr>
          <p:cNvPr id="11" name="Text 6"/>
          <p:cNvSpPr txBox="1"/>
          <p:nvPr/>
        </p:nvSpPr>
        <p:spPr>
          <a:xfrm>
            <a:off x="1143000" y="1892808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Формирование гипотез, A/B-тестирование</a:t>
            </a:r>
            <a:endParaRPr lang="en-US" sz="1500" dirty="0"/>
          </a:p>
        </p:txBody>
      </p:sp>
      <p:sp>
        <p:nvSpPr>
          <p:cNvPr id="12" name="Shape 7"/>
          <p:cNvSpPr/>
          <p:nvPr/>
        </p:nvSpPr>
        <p:spPr>
          <a:xfrm>
            <a:off x="4663440" y="1892808"/>
            <a:ext cx="393192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3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6320" y="2029968"/>
            <a:ext cx="274320" cy="274320"/>
          </a:xfrm>
          <a:prstGeom prst="rect">
            <a:avLst/>
          </a:prstGeom>
        </p:spPr>
      </p:pic>
      <p:sp>
        <p:nvSpPr>
          <p:cNvPr id="14" name="Text 8"/>
          <p:cNvSpPr txBox="1"/>
          <p:nvPr/>
        </p:nvSpPr>
        <p:spPr>
          <a:xfrm>
            <a:off x="5257800" y="1892808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Прототипирование и UX</a:t>
            </a:r>
            <a:endParaRPr lang="en-US" sz="1500" dirty="0"/>
          </a:p>
        </p:txBody>
      </p:sp>
      <p:sp>
        <p:nvSpPr>
          <p:cNvPr id="15" name="Shape 9"/>
          <p:cNvSpPr/>
          <p:nvPr/>
        </p:nvSpPr>
        <p:spPr>
          <a:xfrm>
            <a:off x="548640" y="2551176"/>
            <a:ext cx="393192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6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1520" y="2688336"/>
            <a:ext cx="274320" cy="274320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1143000" y="2551176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Управление командой, ресурсами</a:t>
            </a:r>
            <a:endParaRPr lang="en-US" sz="1500" dirty="0"/>
          </a:p>
        </p:txBody>
      </p:sp>
      <p:sp>
        <p:nvSpPr>
          <p:cNvPr id="18" name="Shape 11"/>
          <p:cNvSpPr/>
          <p:nvPr/>
        </p:nvSpPr>
        <p:spPr>
          <a:xfrm>
            <a:off x="4663440" y="2551176"/>
            <a:ext cx="393192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5" descr="preencoded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46320" y="2688336"/>
            <a:ext cx="274320" cy="274320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5257800" y="2551176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Стратегическое планирование, роадмаппинг</a:t>
            </a:r>
            <a:endParaRPr lang="en-US" sz="1500" dirty="0"/>
          </a:p>
        </p:txBody>
      </p:sp>
      <p:sp>
        <p:nvSpPr>
          <p:cNvPr id="21" name="Shape 13"/>
          <p:cNvSpPr/>
          <p:nvPr/>
        </p:nvSpPr>
        <p:spPr>
          <a:xfrm>
            <a:off x="548640" y="3209544"/>
            <a:ext cx="393192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6" descr="preencod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520" y="3346704"/>
            <a:ext cx="274320" cy="274320"/>
          </a:xfrm>
          <a:prstGeom prst="rect">
            <a:avLst/>
          </a:prstGeom>
        </p:spPr>
      </p:pic>
      <p:sp>
        <p:nvSpPr>
          <p:cNvPr id="23" name="Text 14"/>
          <p:cNvSpPr txBox="1"/>
          <p:nvPr/>
        </p:nvSpPr>
        <p:spPr>
          <a:xfrm>
            <a:off x="1143000" y="3209544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Разрешение конфликтов</a:t>
            </a:r>
            <a:endParaRPr lang="en-US" sz="1500" dirty="0"/>
          </a:p>
        </p:txBody>
      </p:sp>
      <p:sp>
        <p:nvSpPr>
          <p:cNvPr id="24" name="Shape 15"/>
          <p:cNvSpPr/>
          <p:nvPr/>
        </p:nvSpPr>
        <p:spPr>
          <a:xfrm>
            <a:off x="4663440" y="3209544"/>
            <a:ext cx="393192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5" name="Image 7" descr="preencoded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46320" y="3346704"/>
            <a:ext cx="274320" cy="274320"/>
          </a:xfrm>
          <a:prstGeom prst="rect">
            <a:avLst/>
          </a:prstGeom>
        </p:spPr>
      </p:pic>
      <p:sp>
        <p:nvSpPr>
          <p:cNvPr id="26" name="Text 16"/>
          <p:cNvSpPr txBox="1"/>
          <p:nvPr/>
        </p:nvSpPr>
        <p:spPr>
          <a:xfrm>
            <a:off x="5257800" y="3209544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Фасилитация стейкхолдеров</a:t>
            </a:r>
            <a:endParaRPr lang="en-US" sz="1500" dirty="0"/>
          </a:p>
        </p:txBody>
      </p:sp>
      <p:sp>
        <p:nvSpPr>
          <p:cNvPr id="27" name="Shape 17"/>
          <p:cNvSpPr/>
          <p:nvPr/>
        </p:nvSpPr>
        <p:spPr>
          <a:xfrm>
            <a:off x="548640" y="3867912"/>
            <a:ext cx="393192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8" name="Image 8" descr="preencoded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31520" y="4005072"/>
            <a:ext cx="274320" cy="274320"/>
          </a:xfrm>
          <a:prstGeom prst="rect">
            <a:avLst/>
          </a:prstGeom>
        </p:spPr>
      </p:pic>
      <p:sp>
        <p:nvSpPr>
          <p:cNvPr id="29" name="Text 18"/>
          <p:cNvSpPr txBox="1"/>
          <p:nvPr/>
        </p:nvSpPr>
        <p:spPr>
          <a:xfrm>
            <a:off x="1143000" y="386791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Маркетинг</a:t>
            </a:r>
            <a:endParaRPr lang="en-US" sz="1500" dirty="0"/>
          </a:p>
        </p:txBody>
      </p:sp>
      <p:sp>
        <p:nvSpPr>
          <p:cNvPr id="30" name="Shape 19"/>
          <p:cNvSpPr/>
          <p:nvPr/>
        </p:nvSpPr>
        <p:spPr>
          <a:xfrm>
            <a:off x="4663440" y="3867912"/>
            <a:ext cx="3931920" cy="548640"/>
          </a:xfrm>
          <a:prstGeom prst="roundRect">
            <a:avLst>
              <a:gd name="adj" fmla="val 13333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1" name="Image 9" descr="preencoded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46320" y="4005072"/>
            <a:ext cx="274320" cy="274320"/>
          </a:xfrm>
          <a:prstGeom prst="rect">
            <a:avLst/>
          </a:prstGeom>
        </p:spPr>
      </p:pic>
      <p:sp>
        <p:nvSpPr>
          <p:cNvPr id="32" name="Text 20"/>
          <p:cNvSpPr txBox="1"/>
          <p:nvPr/>
        </p:nvSpPr>
        <p:spPr>
          <a:xfrm>
            <a:off x="5257800" y="3867912"/>
            <a:ext cx="3246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Организация работы</a:t>
            </a:r>
            <a:endParaRPr lang="en-US" sz="1500" dirty="0"/>
          </a:p>
        </p:txBody>
      </p:sp>
      <p:sp>
        <p:nvSpPr>
          <p:cNvPr id="33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45</a:t>
            </a:fld>
            <a:endParaRPr lang="en-US"/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Множество личностей продакта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8046720" cy="685800"/>
          </a:xfrm>
          <a:prstGeom prst="rect">
            <a:avLst/>
          </a:prstGeom>
          <a:solidFill>
            <a:schemeClr val="accent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777240" y="1234440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Понимание.  </a:t>
            </a:r>
            <a:r>
              <a:rPr lang="en-US" sz="1400" dirty="0">
                <a:solidFill>
                  <a:schemeClr val="tx1"/>
                </a:solidFill>
              </a:rPr>
              <a:t>Точные рамки проблемы на основе аналитических данных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33488" y="1458468"/>
            <a:ext cx="237744" cy="237744"/>
          </a:xfrm>
          <a:prstGeom prst="ellipse">
            <a:avLst/>
          </a:prstGeom>
          <a:solidFill>
            <a:srgbClr val="1D1C21"/>
          </a:solidFill>
          <a:ln w="12700">
            <a:solidFill>
              <a:srgbClr val="1D1C21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7562088" y="1577340"/>
            <a:ext cx="164592" cy="0"/>
          </a:xfrm>
          <a:prstGeom prst="line">
            <a:avLst/>
          </a:prstGeom>
          <a:noFill/>
          <a:ln w="12700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7717536" y="1458468"/>
            <a:ext cx="237744" cy="237744"/>
          </a:xfrm>
          <a:prstGeom prst="ellipse">
            <a:avLst/>
          </a:prstGeom>
          <a:solidFill>
            <a:srgbClr val="F2C230"/>
          </a:solidFill>
          <a:ln w="12700">
            <a:solidFill>
              <a:srgbClr val="1D1C21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D1C21"/>
                </a:solidFill>
              </a:rPr>
              <a:t>2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7946136" y="1577340"/>
            <a:ext cx="164592" cy="0"/>
          </a:xfrm>
          <a:prstGeom prst="line">
            <a:avLst/>
          </a:prstGeom>
          <a:noFill/>
          <a:ln w="12700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101584" y="1458468"/>
            <a:ext cx="237744" cy="237744"/>
          </a:xfrm>
          <a:prstGeom prst="ellipse">
            <a:avLst/>
          </a:prstGeom>
          <a:solidFill>
            <a:srgbClr val="F2C230"/>
          </a:solidFill>
          <a:ln w="12700">
            <a:solidFill>
              <a:srgbClr val="1D1C21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D1C21"/>
                </a:solidFill>
              </a:rPr>
              <a:t>3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48640" y="2148840"/>
            <a:ext cx="2560320" cy="2423160"/>
          </a:xfrm>
          <a:prstGeom prst="roundRect">
            <a:avLst>
              <a:gd name="adj" fmla="val 377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731520" y="23317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2432304"/>
            <a:ext cx="256032" cy="256032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1325880" y="233172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Психолог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731520" y="292608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2"/>
                </a:solidFill>
              </a:rPr>
              <a:t>Недостаточно просто знать клиентов: PM-ы глубоко заботятся о них и стремятся получить полное представление о том, кто они есть.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3291840" y="2148840"/>
            <a:ext cx="2560320" cy="2423160"/>
          </a:xfrm>
          <a:prstGeom prst="roundRect">
            <a:avLst>
              <a:gd name="adj" fmla="val 377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3474720" y="23317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304" y="2432304"/>
            <a:ext cx="256032" cy="256032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4069080" y="233172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Детектив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3474720" y="292608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2"/>
                </a:solidFill>
              </a:rPr>
              <a:t>Не оставляя камня на камне, PM стремится обнаружить скрытые инсайты, чтобы иметь полное и точное представление о проблемах клиентов.</a:t>
            </a:r>
            <a:endParaRPr lang="en-US" sz="1350" dirty="0"/>
          </a:p>
        </p:txBody>
      </p:sp>
      <p:sp>
        <p:nvSpPr>
          <p:cNvPr id="20" name="Shape 16"/>
          <p:cNvSpPr/>
          <p:nvPr/>
        </p:nvSpPr>
        <p:spPr>
          <a:xfrm>
            <a:off x="6035040" y="2148840"/>
            <a:ext cx="2560320" cy="2423160"/>
          </a:xfrm>
          <a:prstGeom prst="roundRect">
            <a:avLst>
              <a:gd name="adj" fmla="val 377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Shape 17"/>
          <p:cNvSpPr/>
          <p:nvPr/>
        </p:nvSpPr>
        <p:spPr>
          <a:xfrm>
            <a:off x="6217920" y="2331720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504" y="2432304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6812280" y="233172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Учёный</a:t>
            </a:r>
            <a:endParaRPr lang="en-US" sz="1700" dirty="0"/>
          </a:p>
        </p:txBody>
      </p:sp>
      <p:sp>
        <p:nvSpPr>
          <p:cNvPr id="24" name="Text 19"/>
          <p:cNvSpPr txBox="1"/>
          <p:nvPr/>
        </p:nvSpPr>
        <p:spPr>
          <a:xfrm>
            <a:off x="6217920" y="292608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2"/>
                </a:solidFill>
              </a:rPr>
              <a:t>PM-ы тщательно проверяют своё мышление, сочетая структурированные фреймворки и креативность, чтобы находить связи и новые идеи для решений.</a:t>
            </a:r>
            <a:endParaRPr lang="en-US" sz="1350" dirty="0"/>
          </a:p>
        </p:txBody>
      </p:sp>
      <p:sp>
        <p:nvSpPr>
          <p:cNvPr id="25" name="Text 20"/>
          <p:cNvSpPr txBox="1"/>
          <p:nvPr/>
        </p:nvSpPr>
        <p:spPr>
          <a:xfrm>
            <a:off x="5852160" y="475488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ProductBoard</a:t>
            </a:r>
            <a:endParaRPr lang="en-US" sz="9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46</a:t>
            </a:fld>
            <a:endParaRPr lang="en-US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Множество личностей продакта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8046720" cy="685800"/>
          </a:xfrm>
          <a:prstGeom prst="rect">
            <a:avLst/>
          </a:prstGeom>
          <a:solidFill>
            <a:schemeClr val="accent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777240" y="1234440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Разработка стратегии.  </a:t>
            </a:r>
            <a:r>
              <a:rPr lang="en-US" sz="1400" dirty="0">
                <a:solidFill>
                  <a:schemeClr val="tx1"/>
                </a:solidFill>
              </a:rPr>
              <a:t>Определение, систематизация и расстановка приоритетов в решениях, ведущих к результату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33488" y="1458468"/>
            <a:ext cx="237744" cy="237744"/>
          </a:xfrm>
          <a:prstGeom prst="ellipse">
            <a:avLst/>
          </a:prstGeom>
          <a:solidFill>
            <a:srgbClr val="E0684B"/>
          </a:solidFill>
          <a:ln w="12700">
            <a:solidFill>
              <a:srgbClr val="1D1C21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D1C21"/>
                </a:solidFill>
              </a:rPr>
              <a:t>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7562088" y="1577340"/>
            <a:ext cx="164592" cy="0"/>
          </a:xfrm>
          <a:prstGeom prst="line">
            <a:avLst/>
          </a:prstGeom>
          <a:noFill/>
          <a:ln w="12700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7717536" y="1458468"/>
            <a:ext cx="237744" cy="237744"/>
          </a:xfrm>
          <a:prstGeom prst="ellipse">
            <a:avLst/>
          </a:prstGeom>
          <a:solidFill>
            <a:srgbClr val="1D1C21"/>
          </a:solidFill>
          <a:ln w="12700">
            <a:solidFill>
              <a:srgbClr val="1D1C21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7946136" y="1577340"/>
            <a:ext cx="164592" cy="0"/>
          </a:xfrm>
          <a:prstGeom prst="line">
            <a:avLst/>
          </a:prstGeom>
          <a:noFill/>
          <a:ln w="12700">
            <a:solidFill>
              <a:srgbClr val="1D1C21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101584" y="1458468"/>
            <a:ext cx="237744" cy="237744"/>
          </a:xfrm>
          <a:prstGeom prst="ellipse">
            <a:avLst/>
          </a:prstGeom>
          <a:solidFill>
            <a:srgbClr val="E0684B"/>
          </a:solidFill>
          <a:ln w="12700">
            <a:solidFill>
              <a:srgbClr val="1D1C21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D1C21"/>
                </a:solidFill>
              </a:rPr>
              <a:t>3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48640" y="2148840"/>
            <a:ext cx="2560320" cy="2423160"/>
          </a:xfrm>
          <a:prstGeom prst="roundRect">
            <a:avLst>
              <a:gd name="adj" fmla="val 377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731520" y="2331720"/>
            <a:ext cx="457200" cy="457200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2432304"/>
            <a:ext cx="256032" cy="256032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1325880" y="233172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Директор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731520" y="292608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2"/>
                </a:solidFill>
              </a:rPr>
              <a:t>PM-ы используют творческие и технические таланты, чтобы рассказывать понятную историю продукта, и знают, когда убрать отличную идею ради цельного опыта.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3291840" y="2148840"/>
            <a:ext cx="2560320" cy="2423160"/>
          </a:xfrm>
          <a:prstGeom prst="roundRect">
            <a:avLst>
              <a:gd name="adj" fmla="val 377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3474720" y="2331720"/>
            <a:ext cx="457200" cy="457200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304" y="2432304"/>
            <a:ext cx="256032" cy="256032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4069080" y="233172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Дипломат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3474720" y="292608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2"/>
                </a:solidFill>
              </a:rPr>
              <a:t>PM-ы ведут переговоры со стейкхолдерами, которые им не подчиняются и имеют разные цели, и влияют на них, продвигая стратегию продукта.</a:t>
            </a:r>
            <a:endParaRPr lang="en-US" sz="1350" dirty="0"/>
          </a:p>
        </p:txBody>
      </p:sp>
      <p:sp>
        <p:nvSpPr>
          <p:cNvPr id="20" name="Shape 16"/>
          <p:cNvSpPr/>
          <p:nvPr/>
        </p:nvSpPr>
        <p:spPr>
          <a:xfrm>
            <a:off x="6035040" y="2148840"/>
            <a:ext cx="2560320" cy="2423160"/>
          </a:xfrm>
          <a:prstGeom prst="roundRect">
            <a:avLst>
              <a:gd name="adj" fmla="val 377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Shape 17"/>
          <p:cNvSpPr/>
          <p:nvPr/>
        </p:nvSpPr>
        <p:spPr>
          <a:xfrm>
            <a:off x="6217920" y="2331720"/>
            <a:ext cx="457200" cy="457200"/>
          </a:xfrm>
          <a:prstGeom prst="ellipse">
            <a:avLst/>
          </a:prstGeom>
          <a:solidFill>
            <a:srgbClr val="E0684B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504" y="2432304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6812280" y="233172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Архитектор</a:t>
            </a:r>
            <a:endParaRPr lang="en-US" sz="1700" dirty="0"/>
          </a:p>
        </p:txBody>
      </p:sp>
      <p:sp>
        <p:nvSpPr>
          <p:cNvPr id="24" name="Text 19"/>
          <p:cNvSpPr txBox="1"/>
          <p:nvPr/>
        </p:nvSpPr>
        <p:spPr>
          <a:xfrm>
            <a:off x="6217920" y="292608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2"/>
                </a:solidFill>
              </a:rPr>
              <a:t>PM-ы проектируют элегантное решение, которое порадует клиентов, и идут на необходимые уступки с учётом реалий разработки и запуска.</a:t>
            </a:r>
            <a:endParaRPr lang="en-US" sz="1350" dirty="0"/>
          </a:p>
        </p:txBody>
      </p:sp>
      <p:sp>
        <p:nvSpPr>
          <p:cNvPr id="25" name="Text 20"/>
          <p:cNvSpPr txBox="1"/>
          <p:nvPr/>
        </p:nvSpPr>
        <p:spPr>
          <a:xfrm>
            <a:off x="5852160" y="475488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ProductBoard</a:t>
            </a:r>
            <a:endParaRPr lang="en-US" sz="9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47</a:t>
            </a:fld>
            <a:endParaRPr lang="en-US"/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Множество личностей продакта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234440"/>
            <a:ext cx="8046720" cy="685800"/>
          </a:xfrm>
          <a:prstGeom prst="rect">
            <a:avLst/>
          </a:prstGeom>
          <a:solidFill>
            <a:schemeClr val="accent3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777240" y="1234440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Ралли.  </a:t>
            </a:r>
            <a:r>
              <a:rPr lang="en-US" sz="1400" dirty="0">
                <a:solidFill>
                  <a:schemeClr val="bg1"/>
                </a:solidFill>
              </a:rPr>
              <a:t>Мобилизация команды и выведение продукта на рынок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7333488" y="1458468"/>
            <a:ext cx="237744" cy="237744"/>
          </a:xfrm>
          <a:prstGeom prst="ellipse">
            <a:avLst/>
          </a:prstGeom>
          <a:solidFill>
            <a:srgbClr val="4C7BB8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1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7562088" y="1577340"/>
            <a:ext cx="164592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7717536" y="1458468"/>
            <a:ext cx="237744" cy="237744"/>
          </a:xfrm>
          <a:prstGeom prst="ellipse">
            <a:avLst/>
          </a:prstGeom>
          <a:solidFill>
            <a:srgbClr val="4C7BB8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FFFFFF"/>
                </a:solidFill>
              </a:rPr>
              <a:t>2</a:t>
            </a:r>
            <a:endParaRPr lang="en-US" sz="1000" dirty="0"/>
          </a:p>
        </p:txBody>
      </p:sp>
      <p:sp>
        <p:nvSpPr>
          <p:cNvPr id="8" name="Shape 6"/>
          <p:cNvSpPr/>
          <p:nvPr/>
        </p:nvSpPr>
        <p:spPr>
          <a:xfrm>
            <a:off x="7946136" y="1577340"/>
            <a:ext cx="164592" cy="0"/>
          </a:xfrm>
          <a:prstGeom prst="line">
            <a:avLst/>
          </a:prstGeom>
          <a:noFill/>
          <a:ln w="12700">
            <a:solidFill>
              <a:srgbClr val="FFFFF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8101584" y="1458468"/>
            <a:ext cx="237744" cy="237744"/>
          </a:xfrm>
          <a:prstGeom prst="ellipse">
            <a:avLst/>
          </a:prstGeom>
          <a:solidFill>
            <a:srgbClr val="FFFFFF"/>
          </a:solidFill>
          <a:ln w="127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4C7BB8"/>
                </a:solidFill>
              </a:rPr>
              <a:t>3</a:t>
            </a:r>
            <a:endParaRPr lang="en-US" sz="1000" dirty="0"/>
          </a:p>
        </p:txBody>
      </p:sp>
      <p:sp>
        <p:nvSpPr>
          <p:cNvPr id="10" name="Shape 8"/>
          <p:cNvSpPr/>
          <p:nvPr/>
        </p:nvSpPr>
        <p:spPr>
          <a:xfrm>
            <a:off x="548640" y="2148840"/>
            <a:ext cx="2560320" cy="2423160"/>
          </a:xfrm>
          <a:prstGeom prst="roundRect">
            <a:avLst>
              <a:gd name="adj" fmla="val 377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1" name="Shape 9"/>
          <p:cNvSpPr/>
          <p:nvPr/>
        </p:nvSpPr>
        <p:spPr>
          <a:xfrm>
            <a:off x="731520" y="2331720"/>
            <a:ext cx="457200" cy="457200"/>
          </a:xfrm>
          <a:prstGeom prst="ellipse">
            <a:avLst/>
          </a:prstGeom>
          <a:solidFill>
            <a:srgbClr val="4C7BB8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2104" y="2432304"/>
            <a:ext cx="256032" cy="256032"/>
          </a:xfrm>
          <a:prstGeom prst="rect">
            <a:avLst/>
          </a:prstGeom>
        </p:spPr>
      </p:pic>
      <p:sp>
        <p:nvSpPr>
          <p:cNvPr id="13" name="Text 10"/>
          <p:cNvSpPr txBox="1"/>
          <p:nvPr/>
        </p:nvSpPr>
        <p:spPr>
          <a:xfrm>
            <a:off x="1325880" y="233172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Коуч</a:t>
            </a:r>
            <a:endParaRPr lang="en-US" sz="1700" dirty="0"/>
          </a:p>
        </p:txBody>
      </p:sp>
      <p:sp>
        <p:nvSpPr>
          <p:cNvPr id="14" name="Text 11"/>
          <p:cNvSpPr txBox="1"/>
          <p:nvPr/>
        </p:nvSpPr>
        <p:spPr>
          <a:xfrm>
            <a:off x="731520" y="292608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2"/>
                </a:solidFill>
              </a:rPr>
              <a:t>Конкуренция и дедлайны могут взбесить команду. PM-ы мотивируют всех в организации делать всё возможное для успеха продукта.</a:t>
            </a:r>
            <a:endParaRPr lang="en-US" sz="1350" dirty="0"/>
          </a:p>
        </p:txBody>
      </p:sp>
      <p:sp>
        <p:nvSpPr>
          <p:cNvPr id="15" name="Shape 12"/>
          <p:cNvSpPr/>
          <p:nvPr/>
        </p:nvSpPr>
        <p:spPr>
          <a:xfrm>
            <a:off x="3291840" y="2148840"/>
            <a:ext cx="2560320" cy="2423160"/>
          </a:xfrm>
          <a:prstGeom prst="roundRect">
            <a:avLst>
              <a:gd name="adj" fmla="val 377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Shape 13"/>
          <p:cNvSpPr/>
          <p:nvPr/>
        </p:nvSpPr>
        <p:spPr>
          <a:xfrm>
            <a:off x="3474720" y="2331720"/>
            <a:ext cx="457200" cy="457200"/>
          </a:xfrm>
          <a:prstGeom prst="ellipse">
            <a:avLst/>
          </a:prstGeom>
          <a:solidFill>
            <a:srgbClr val="4C7BB8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7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304" y="2432304"/>
            <a:ext cx="256032" cy="256032"/>
          </a:xfrm>
          <a:prstGeom prst="rect">
            <a:avLst/>
          </a:prstGeom>
        </p:spPr>
      </p:pic>
      <p:sp>
        <p:nvSpPr>
          <p:cNvPr id="18" name="Text 14"/>
          <p:cNvSpPr txBox="1"/>
          <p:nvPr/>
        </p:nvSpPr>
        <p:spPr>
          <a:xfrm>
            <a:off x="4069080" y="233172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Врач скорой</a:t>
            </a:r>
            <a:endParaRPr lang="en-US" sz="1700" dirty="0"/>
          </a:p>
        </p:txBody>
      </p:sp>
      <p:sp>
        <p:nvSpPr>
          <p:cNvPr id="19" name="Text 15"/>
          <p:cNvSpPr txBox="1"/>
          <p:nvPr/>
        </p:nvSpPr>
        <p:spPr>
          <a:xfrm>
            <a:off x="3474720" y="292608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2"/>
                </a:solidFill>
              </a:rPr>
              <a:t>Не всё идёт по плану, и может случиться кризис. PM-ы быстро диагностируют ситуацию и спокойно доводят её до положительного результата.</a:t>
            </a:r>
            <a:endParaRPr lang="en-US" sz="1350" dirty="0"/>
          </a:p>
        </p:txBody>
      </p:sp>
      <p:sp>
        <p:nvSpPr>
          <p:cNvPr id="20" name="Shape 16"/>
          <p:cNvSpPr/>
          <p:nvPr/>
        </p:nvSpPr>
        <p:spPr>
          <a:xfrm>
            <a:off x="6035040" y="2148840"/>
            <a:ext cx="2560320" cy="2423160"/>
          </a:xfrm>
          <a:prstGeom prst="roundRect">
            <a:avLst>
              <a:gd name="adj" fmla="val 3774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Shape 17"/>
          <p:cNvSpPr/>
          <p:nvPr/>
        </p:nvSpPr>
        <p:spPr>
          <a:xfrm>
            <a:off x="6217920" y="2331720"/>
            <a:ext cx="457200" cy="457200"/>
          </a:xfrm>
          <a:prstGeom prst="ellipse">
            <a:avLst/>
          </a:prstGeom>
          <a:solidFill>
            <a:srgbClr val="4C7BB8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18504" y="2432304"/>
            <a:ext cx="256032" cy="256032"/>
          </a:xfrm>
          <a:prstGeom prst="rect">
            <a:avLst/>
          </a:prstGeom>
        </p:spPr>
      </p:pic>
      <p:sp>
        <p:nvSpPr>
          <p:cNvPr id="23" name="Text 18"/>
          <p:cNvSpPr txBox="1"/>
          <p:nvPr/>
        </p:nvSpPr>
        <p:spPr>
          <a:xfrm>
            <a:off x="6812280" y="2331720"/>
            <a:ext cx="16916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Садовник</a:t>
            </a:r>
            <a:endParaRPr lang="en-US" sz="1700" dirty="0"/>
          </a:p>
        </p:txBody>
      </p:sp>
      <p:sp>
        <p:nvSpPr>
          <p:cNvPr id="24" name="Text 19"/>
          <p:cNvSpPr txBox="1"/>
          <p:nvPr/>
        </p:nvSpPr>
        <p:spPr>
          <a:xfrm>
            <a:off x="6217920" y="2926080"/>
            <a:ext cx="22402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2"/>
                </a:solidFill>
              </a:rPr>
              <a:t>Работа не заканчивается с релизом. PM-ы повторяют, взращивают и развивают восхитительный опыт, следя за продуктом и изменениями рынка.</a:t>
            </a:r>
            <a:endParaRPr lang="en-US" sz="1350" dirty="0"/>
          </a:p>
        </p:txBody>
      </p:sp>
      <p:sp>
        <p:nvSpPr>
          <p:cNvPr id="25" name="Text 20"/>
          <p:cNvSpPr txBox="1"/>
          <p:nvPr/>
        </p:nvSpPr>
        <p:spPr>
          <a:xfrm>
            <a:off x="5852160" y="4754880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Источник: ProductBoard</a:t>
            </a:r>
            <a:endParaRPr lang="en-US" sz="900" dirty="0"/>
          </a:p>
        </p:txBody>
      </p:sp>
      <p:sp>
        <p:nvSpPr>
          <p:cNvPr id="26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48</a:t>
            </a:fld>
            <a:endParaRPr lang="en-US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От продакт-менеджера к AI-продакту</a:t>
            </a:r>
            <a:endParaRPr lang="en-US" sz="2600" dirty="0"/>
          </a:p>
        </p:txBody>
      </p:sp>
      <p:graphicFrame>
        <p:nvGraphicFramePr>
          <p:cNvPr id="5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188720"/>
          <a:ext cx="8046720" cy="2761488"/>
        </p:xfrm>
        <a:graphic>
          <a:graphicData uri="http://schemas.openxmlformats.org/drawingml/2006/table">
            <a:tbl>
              <a:tblPr/>
              <a:tblGrid>
                <a:gridCol w="1828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3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38328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8404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Продакт-менеджер</a:t>
                      </a:r>
                      <a:endParaRPr lang="en-US" sz="140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400" b="1" dirty="0">
                          <a:solidFill>
                            <a:srgbClr val="F2C230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AI-продакт</a:t>
                      </a:r>
                      <a:endParaRPr lang="en-US" sz="140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создаёт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Функции с предсказуемым поведением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Функции на основе моделей: результат вероятностный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Как проверяет качество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Тесты и метрики использования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Плюс оценка ответов модели на наборах примеров (evals)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 чем работает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Требования, интерфейс, данные о поведении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Плюс данные для модели, промпты, стоимость запросов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Новые риски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Ошибки и сбои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Галлюцинации, предвзятость, утечки данных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7548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5B5A62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Как работает сам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Интервью, аналитика, документы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3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ИИ для прототипов, анализа интервью, черновиков требований</a:t>
                      </a:r>
                      <a:endParaRPr lang="en-US" sz="13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09728" marR="109728"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F0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69480" y="1261872"/>
            <a:ext cx="237744" cy="237744"/>
          </a:xfrm>
          <a:prstGeom prst="rect">
            <a:avLst/>
          </a:prstGeom>
        </p:spPr>
      </p:pic>
      <p:sp>
        <p:nvSpPr>
          <p:cNvPr id="5" name="Text 1"/>
          <p:cNvSpPr txBox="1"/>
          <p:nvPr/>
        </p:nvSpPr>
        <p:spPr>
          <a:xfrm>
            <a:off x="548640" y="420624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Главное не меняется: </a:t>
            </a: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пользователь, ценность и метрики. ИИ – новый инструмент и новый материал для продукта.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49</a:t>
            </a:fld>
            <a:endParaRPr lang="en-US"/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ИИ-навыки – требование рынка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1874520" cy="1828800"/>
          </a:xfrm>
          <a:prstGeom prst="roundRect">
            <a:avLst>
              <a:gd name="adj" fmla="val 4000"/>
            </a:avLst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4" name="Text 2"/>
          <p:cNvSpPr txBox="1"/>
          <p:nvPr/>
        </p:nvSpPr>
        <p:spPr>
          <a:xfrm>
            <a:off x="713232" y="12801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×2,7</a:t>
            </a:r>
            <a:endParaRPr lang="en-US" sz="2800" dirty="0"/>
          </a:p>
        </p:txBody>
      </p:sp>
      <p:sp>
        <p:nvSpPr>
          <p:cNvPr id="5" name="Text 3"/>
          <p:cNvSpPr txBox="1"/>
          <p:nvPr/>
        </p:nvSpPr>
        <p:spPr>
          <a:xfrm>
            <a:off x="713232" y="182880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bg1"/>
                </a:solidFill>
              </a:rPr>
              <a:t>больше вакансий с требованием навыков ИИ в России: I кв. 2026 к I кв. 2025</a:t>
            </a:r>
            <a:endParaRPr lang="en-US" sz="1100" dirty="0"/>
          </a:p>
        </p:txBody>
      </p:sp>
      <p:sp>
        <p:nvSpPr>
          <p:cNvPr id="6" name="Text 4"/>
          <p:cNvSpPr txBox="1"/>
          <p:nvPr/>
        </p:nvSpPr>
        <p:spPr>
          <a:xfrm>
            <a:off x="713232" y="2761488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chemeClr val="accent5"/>
                </a:solidFill>
              </a:rPr>
              <a:t>hh.ru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606040" y="1188720"/>
            <a:ext cx="1874520" cy="1828800"/>
          </a:xfrm>
          <a:prstGeom prst="roundRect">
            <a:avLst>
              <a:gd name="adj" fmla="val 4000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6"/>
          <p:cNvSpPr txBox="1"/>
          <p:nvPr/>
        </p:nvSpPr>
        <p:spPr>
          <a:xfrm>
            <a:off x="2770632" y="12801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+52%</a:t>
            </a:r>
            <a:endParaRPr lang="en-US" sz="2800" dirty="0"/>
          </a:p>
        </p:txBody>
      </p:sp>
      <p:sp>
        <p:nvSpPr>
          <p:cNvPr id="9" name="Text 7"/>
          <p:cNvSpPr txBox="1"/>
          <p:nvPr/>
        </p:nvSpPr>
        <p:spPr>
          <a:xfrm>
            <a:off x="2770632" y="182880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</a:rPr>
              <a:t>вакансий с навыком постановки задач нейросетям за 10 мес. 2025; продакты и проджекты среди лидеров</a:t>
            </a:r>
            <a:endParaRPr lang="en-US" sz="1100" dirty="0"/>
          </a:p>
        </p:txBody>
      </p:sp>
      <p:sp>
        <p:nvSpPr>
          <p:cNvPr id="10" name="Text 8"/>
          <p:cNvSpPr txBox="1"/>
          <p:nvPr/>
        </p:nvSpPr>
        <p:spPr>
          <a:xfrm>
            <a:off x="2770632" y="2761488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chemeClr val="tx2"/>
                </a:solidFill>
              </a:rPr>
              <a:t>hh.ru, Коммерсантъ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4663440" y="1188720"/>
            <a:ext cx="1874520" cy="1828800"/>
          </a:xfrm>
          <a:prstGeom prst="roundRect">
            <a:avLst>
              <a:gd name="adj" fmla="val 4000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2" name="Text 10"/>
          <p:cNvSpPr txBox="1"/>
          <p:nvPr/>
        </p:nvSpPr>
        <p:spPr>
          <a:xfrm>
            <a:off x="4828032" y="12801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×2</a:t>
            </a:r>
            <a:endParaRPr lang="en-US" sz="2800" dirty="0"/>
          </a:p>
        </p:txBody>
      </p:sp>
      <p:sp>
        <p:nvSpPr>
          <p:cNvPr id="13" name="Text 11"/>
          <p:cNvSpPr txBox="1"/>
          <p:nvPr/>
        </p:nvSpPr>
        <p:spPr>
          <a:xfrm>
            <a:off x="4828032" y="182880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</a:rPr>
              <a:t>больше людей перешли в роли AI-продактов в 2025 году, чем годом ранее (мир)</a:t>
            </a:r>
            <a:endParaRPr lang="en-US" sz="1100" dirty="0"/>
          </a:p>
        </p:txBody>
      </p:sp>
      <p:sp>
        <p:nvSpPr>
          <p:cNvPr id="14" name="Text 12"/>
          <p:cNvSpPr txBox="1"/>
          <p:nvPr/>
        </p:nvSpPr>
        <p:spPr>
          <a:xfrm>
            <a:off x="4828032" y="2761488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chemeClr val="tx2"/>
                </a:solidFill>
              </a:rPr>
              <a:t>Product Growth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720840" y="1188720"/>
            <a:ext cx="1874520" cy="1828800"/>
          </a:xfrm>
          <a:prstGeom prst="roundRect">
            <a:avLst>
              <a:gd name="adj" fmla="val 4000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6" name="Text 14"/>
          <p:cNvSpPr txBox="1"/>
          <p:nvPr/>
        </p:nvSpPr>
        <p:spPr>
          <a:xfrm>
            <a:off x="6885432" y="1280160"/>
            <a:ext cx="16459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≈60%</a:t>
            </a:r>
            <a:endParaRPr lang="en-US" sz="2800" dirty="0"/>
          </a:p>
        </p:txBody>
      </p:sp>
      <p:sp>
        <p:nvSpPr>
          <p:cNvPr id="17" name="Text 15"/>
          <p:cNvSpPr txBox="1"/>
          <p:nvPr/>
        </p:nvSpPr>
        <p:spPr>
          <a:xfrm>
            <a:off x="6885432" y="1828800"/>
            <a:ext cx="16002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</a:rPr>
              <a:t>AI-продактов пришли не из Computer Science</a:t>
            </a:r>
            <a:endParaRPr lang="en-US" sz="1100" dirty="0"/>
          </a:p>
        </p:txBody>
      </p:sp>
      <p:sp>
        <p:nvSpPr>
          <p:cNvPr id="18" name="Text 16"/>
          <p:cNvSpPr txBox="1"/>
          <p:nvPr/>
        </p:nvSpPr>
        <p:spPr>
          <a:xfrm>
            <a:off x="6885432" y="2761488"/>
            <a:ext cx="16002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900" i="1" dirty="0">
                <a:solidFill>
                  <a:schemeClr val="tx2"/>
                </a:solidFill>
              </a:rPr>
              <a:t>Product Growth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548640" y="3200400"/>
            <a:ext cx="8046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00" b="1" dirty="0">
                <a:solidFill>
                  <a:schemeClr val="tx2"/>
                </a:solidFill>
              </a:rPr>
              <a:t>Что это значит для вас уже на первом курсе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548640" y="3584448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1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9224" y="3685032"/>
            <a:ext cx="256032" cy="256032"/>
          </a:xfrm>
          <a:prstGeom prst="rect">
            <a:avLst/>
          </a:prstGeom>
        </p:spPr>
      </p:pic>
      <p:sp>
        <p:nvSpPr>
          <p:cNvPr id="22" name="Text 19"/>
          <p:cNvSpPr txBox="1"/>
          <p:nvPr/>
        </p:nvSpPr>
        <p:spPr>
          <a:xfrm>
            <a:off x="1115568" y="3547872"/>
            <a:ext cx="2057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Пользоваться ИИ в учёбе и проектах: для прототипов, анализа, текстов</a:t>
            </a:r>
            <a:endParaRPr lang="en-US" sz="1250" dirty="0"/>
          </a:p>
        </p:txBody>
      </p:sp>
      <p:sp>
        <p:nvSpPr>
          <p:cNvPr id="23" name="Shape 20"/>
          <p:cNvSpPr/>
          <p:nvPr/>
        </p:nvSpPr>
        <p:spPr>
          <a:xfrm>
            <a:off x="3291840" y="3584448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4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92424" y="3685032"/>
            <a:ext cx="256032" cy="256032"/>
          </a:xfrm>
          <a:prstGeom prst="rect">
            <a:avLst/>
          </a:prstGeom>
        </p:spPr>
      </p:pic>
      <p:sp>
        <p:nvSpPr>
          <p:cNvPr id="25" name="Text 21"/>
          <p:cNvSpPr txBox="1"/>
          <p:nvPr/>
        </p:nvSpPr>
        <p:spPr>
          <a:xfrm>
            <a:off x="3858768" y="3547872"/>
            <a:ext cx="2057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Понимать, как устроены модели и где они ошибаются</a:t>
            </a:r>
            <a:endParaRPr lang="en-US" sz="1250" dirty="0"/>
          </a:p>
        </p:txBody>
      </p:sp>
      <p:sp>
        <p:nvSpPr>
          <p:cNvPr id="26" name="Shape 22"/>
          <p:cNvSpPr/>
          <p:nvPr/>
        </p:nvSpPr>
        <p:spPr>
          <a:xfrm>
            <a:off x="6035040" y="3584448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7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35624" y="3685032"/>
            <a:ext cx="256032" cy="256032"/>
          </a:xfrm>
          <a:prstGeom prst="rect">
            <a:avLst/>
          </a:prstGeom>
        </p:spPr>
      </p:pic>
      <p:sp>
        <p:nvSpPr>
          <p:cNvPr id="28" name="Text 23"/>
          <p:cNvSpPr txBox="1"/>
          <p:nvPr/>
        </p:nvSpPr>
        <p:spPr>
          <a:xfrm>
            <a:off x="6601968" y="3547872"/>
            <a:ext cx="2057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Сохранить основу: пользователь, ценность, метрики</a:t>
            </a:r>
            <a:endParaRPr lang="en-US" sz="1250" dirty="0"/>
          </a:p>
        </p:txBody>
      </p:sp>
      <p:sp>
        <p:nvSpPr>
          <p:cNvPr id="29" name="Text 24"/>
          <p:cNvSpPr txBox="1"/>
          <p:nvPr/>
        </p:nvSpPr>
        <p:spPr>
          <a:xfrm>
            <a:off x="3383280" y="4754880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900" dirty="0">
                <a:solidFill>
                  <a:schemeClr val="tx2"/>
                </a:solidFill>
              </a:rPr>
              <a:t>Источники: SberPro / hh.ru, 2026; Mail.ru Финансы / Коммерсантъ, 2025; Product Growth, 2025</a:t>
            </a:r>
            <a:endParaRPr lang="en-US" sz="900" dirty="0"/>
          </a:p>
        </p:txBody>
      </p:sp>
      <p:sp>
        <p:nvSpPr>
          <p:cNvPr id="3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50</a:t>
            </a:fld>
            <a:endParaRPr lang="en-US"/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bg1"/>
                </a:solidFill>
              </a:rPr>
              <a:t>Что мы узнали сегодня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3000" dirty="0"/>
          </a:p>
        </p:txBody>
      </p:sp>
      <p:sp>
        <p:nvSpPr>
          <p:cNvPr id="4" name="Text 2"/>
          <p:cNvSpPr txBox="1"/>
          <p:nvPr/>
        </p:nvSpPr>
        <p:spPr>
          <a:xfrm>
            <a:off x="1051560" y="126187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ИТ-менеджмент</a:t>
            </a:r>
            <a:endParaRPr lang="en-US" sz="1500" dirty="0"/>
          </a:p>
          <a:p>
            <a:pPr marL="0" indent="0">
              <a:buNone/>
            </a:pPr>
            <a:r>
              <a:rPr lang="en-US" sz="1250" dirty="0">
                <a:solidFill>
                  <a:schemeClr val="accent5"/>
                </a:solidFill>
              </a:rPr>
              <a:t>это управление людьми, процессами и ресурсами в условиях постоянных изменений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4663440" y="123444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3000" dirty="0"/>
          </a:p>
        </p:txBody>
      </p:sp>
      <p:sp>
        <p:nvSpPr>
          <p:cNvPr id="6" name="Text 4"/>
          <p:cNvSpPr txBox="1"/>
          <p:nvPr/>
        </p:nvSpPr>
        <p:spPr>
          <a:xfrm>
            <a:off x="5166360" y="126187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Треугольник</a:t>
            </a:r>
            <a:endParaRPr lang="en-US" sz="1500" dirty="0"/>
          </a:p>
          <a:p>
            <a:pPr marL="0" indent="0">
              <a:buNone/>
            </a:pPr>
            <a:r>
              <a:rPr lang="en-US" sz="1250" dirty="0">
                <a:solidFill>
                  <a:schemeClr val="accent5"/>
                </a:solidFill>
              </a:rPr>
              <a:t>сроки, бюджет и объём связаны: меняешь одно – меняются другие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23317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3000" dirty="0"/>
          </a:p>
        </p:txBody>
      </p:sp>
      <p:sp>
        <p:nvSpPr>
          <p:cNvPr id="8" name="Text 6"/>
          <p:cNvSpPr txBox="1"/>
          <p:nvPr/>
        </p:nvSpPr>
        <p:spPr>
          <a:xfrm>
            <a:off x="1051560" y="235915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Команда</a:t>
            </a:r>
            <a:endParaRPr lang="en-US" sz="1500" dirty="0"/>
          </a:p>
          <a:p>
            <a:pPr marL="0" indent="0">
              <a:buNone/>
            </a:pPr>
            <a:r>
              <a:rPr lang="en-US" sz="1250" dirty="0">
                <a:solidFill>
                  <a:schemeClr val="accent5"/>
                </a:solidFill>
              </a:rPr>
              <a:t>продукт создают разные роли, у каждой своя зона ответственности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4663440" y="233172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3000" dirty="0"/>
          </a:p>
        </p:txBody>
      </p:sp>
      <p:sp>
        <p:nvSpPr>
          <p:cNvPr id="10" name="Text 8"/>
          <p:cNvSpPr txBox="1"/>
          <p:nvPr/>
        </p:nvSpPr>
        <p:spPr>
          <a:xfrm>
            <a:off x="5166360" y="235915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Жизненный цикл</a:t>
            </a:r>
            <a:endParaRPr lang="en-US" sz="1500" dirty="0"/>
          </a:p>
          <a:p>
            <a:pPr marL="0" indent="0">
              <a:buNone/>
            </a:pPr>
            <a:r>
              <a:rPr lang="en-US" sz="1250" dirty="0">
                <a:solidFill>
                  <a:schemeClr val="accent5"/>
                </a:solidFill>
              </a:rPr>
              <a:t>любой продукт проходит путь от идеи до вывода из эксплуатации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548640" y="34290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3000" dirty="0"/>
          </a:p>
        </p:txBody>
      </p:sp>
      <p:sp>
        <p:nvSpPr>
          <p:cNvPr id="12" name="Text 10"/>
          <p:cNvSpPr txBox="1"/>
          <p:nvPr/>
        </p:nvSpPr>
        <p:spPr>
          <a:xfrm>
            <a:off x="1051560" y="345643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Продакт и проджект</a:t>
            </a:r>
            <a:endParaRPr lang="en-US" sz="1500" dirty="0"/>
          </a:p>
          <a:p>
            <a:pPr marL="0" indent="0">
              <a:buNone/>
            </a:pPr>
            <a:r>
              <a:rPr lang="en-US" sz="1250" dirty="0">
                <a:solidFill>
                  <a:schemeClr val="accent5"/>
                </a:solidFill>
              </a:rPr>
              <a:t>проджект отвечает за «как сделать», продакт – за «что и зачем»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663440" y="3429000"/>
            <a:ext cx="457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3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</a:t>
            </a:r>
            <a:endParaRPr lang="en-US" sz="3000" dirty="0"/>
          </a:p>
        </p:txBody>
      </p:sp>
      <p:sp>
        <p:nvSpPr>
          <p:cNvPr id="14" name="Text 12"/>
          <p:cNvSpPr txBox="1"/>
          <p:nvPr/>
        </p:nvSpPr>
        <p:spPr>
          <a:xfrm>
            <a:off x="5166360" y="3456432"/>
            <a:ext cx="3429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ИИ</a:t>
            </a:r>
            <a:endParaRPr lang="en-US" sz="1500" dirty="0"/>
          </a:p>
          <a:p>
            <a:pPr marL="0" indent="0">
              <a:buNone/>
            </a:pPr>
            <a:r>
              <a:rPr lang="en-US" sz="1250" dirty="0">
                <a:solidFill>
                  <a:schemeClr val="accent5"/>
                </a:solidFill>
              </a:rPr>
              <a:t>новый инструмент продакта, но основа прежняя: пользователь, ценность, метрики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51</a:t>
            </a:fld>
            <a:endParaRPr lang="en-US"/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Словарик лекции</a:t>
            </a:r>
            <a:endParaRPr lang="en-US" sz="2600" dirty="0"/>
          </a:p>
        </p:txBody>
      </p:sp>
      <p:graphicFrame>
        <p:nvGraphicFramePr>
          <p:cNvPr id="5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234440"/>
          <a:ext cx="8046720" cy="3182112"/>
        </p:xfrm>
        <a:graphic>
          <a:graphicData uri="http://schemas.openxmlformats.org/drawingml/2006/table">
            <a:tbl>
              <a:tblPr/>
              <a:tblGrid>
                <a:gridCol w="14173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060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0876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MVP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минимальная версия продукта для проверки гипотезы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Итерация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короткий цикл работы с рабочим результатом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Гипотеза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предположение, которое нужно проверить фактами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Релиз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выпуск новой версии продукта для пользователей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Custdev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интервью с пользователями, чтобы понять их задачи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Метрика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измеримый показатель, например число заказов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Стейкхолдер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человек или группа, на кого влияет продукт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Юнит-экономика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доход и расходы в расчёте на одного клиента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Agile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гибкий подход: работа короткими итерациями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Product-market fit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продукт нужен рынку и люди готовы им пользоваться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30352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Waterfall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каскадный подход: этапы строго друг за другом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50" b="1" dirty="0">
                          <a:solidFill>
                            <a:srgbClr val="1D1C21"/>
                          </a:solidFill>
                          <a:latin typeface="+mj-lt" pitchFamily="34" charset="0"/>
                          <a:ea typeface="+mj-lt" pitchFamily="34" charset="-122"/>
                          <a:cs typeface="+mj-lt" pitchFamily="34" charset="-120"/>
                        </a:rPr>
                        <a:t>Evals</a:t>
                      </a:r>
                      <a:endParaRPr lang="en-US" sz="1250" dirty="0">
                        <a:latin typeface="+mj-lt" charset="0"/>
                        <a:ea typeface="+mj-lt" charset="0"/>
                        <a:cs typeface="+mj-lt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C230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оценка качества ответов ИИ-модели на наборах примеров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52</a:t>
            </a:fld>
            <a:endParaRPr lang="en-US"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почитать и посмотреть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188720"/>
            <a:ext cx="384048" cy="384048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131" y="1273211"/>
            <a:ext cx="215067" cy="215067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24128" y="1188720"/>
            <a:ext cx="27432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Книги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1737360"/>
            <a:ext cx="3383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«Вдохновлённые»</a:t>
            </a:r>
            <a:endParaRPr lang="en-US" sz="1500" dirty="0"/>
          </a:p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</a:rPr>
              <a:t>Марти Кейган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3977640" y="1847088"/>
            <a:ext cx="1417320" cy="256032"/>
          </a:xfrm>
          <a:prstGeom prst="roundRect">
            <a:avLst>
              <a:gd name="adj" fmla="val 46429"/>
            </a:avLst>
          </a:prstGeom>
          <a:solidFill>
            <a:srgbClr val="F2C230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D1C21"/>
                </a:solidFill>
              </a:rPr>
              <a:t>Продакт-менеджмент</a:t>
            </a:r>
            <a:endParaRPr lang="en-US" sz="950" dirty="0"/>
          </a:p>
        </p:txBody>
      </p:sp>
      <p:sp>
        <p:nvSpPr>
          <p:cNvPr id="8" name="Shape 5"/>
          <p:cNvSpPr/>
          <p:nvPr/>
        </p:nvSpPr>
        <p:spPr>
          <a:xfrm>
            <a:off x="548640" y="2249424"/>
            <a:ext cx="4846320" cy="0"/>
          </a:xfrm>
          <a:prstGeom prst="line">
            <a:avLst/>
          </a:prstGeom>
          <a:noFill/>
          <a:ln w="12700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9" name="Text 6"/>
          <p:cNvSpPr txBox="1"/>
          <p:nvPr/>
        </p:nvSpPr>
        <p:spPr>
          <a:xfrm>
            <a:off x="548640" y="2304288"/>
            <a:ext cx="3383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«Спроси маму»</a:t>
            </a:r>
            <a:endParaRPr lang="en-US" sz="1500" dirty="0"/>
          </a:p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</a:rPr>
              <a:t>Роб Фицпатрик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3977640" y="2414016"/>
            <a:ext cx="1417320" cy="256032"/>
          </a:xfrm>
          <a:prstGeom prst="roundRect">
            <a:avLst>
              <a:gd name="adj" fmla="val 46429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D1C21"/>
                </a:solidFill>
              </a:rPr>
              <a:t>Custdev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548640" y="2816352"/>
            <a:ext cx="4846320" cy="0"/>
          </a:xfrm>
          <a:prstGeom prst="line">
            <a:avLst/>
          </a:prstGeom>
          <a:noFill/>
          <a:ln w="12700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Text 9"/>
          <p:cNvSpPr txBox="1"/>
          <p:nvPr/>
        </p:nvSpPr>
        <p:spPr>
          <a:xfrm>
            <a:off x="548640" y="2871216"/>
            <a:ext cx="3383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«Бизнес с нуля. Метод Lean Startup»</a:t>
            </a:r>
            <a:endParaRPr lang="en-US" sz="1500" dirty="0"/>
          </a:p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</a:rPr>
              <a:t>Эрик Рис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3977640" y="2980944"/>
            <a:ext cx="1417320" cy="256032"/>
          </a:xfrm>
          <a:prstGeom prst="roundRect">
            <a:avLst>
              <a:gd name="adj" fmla="val 46429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D1C21"/>
                </a:solidFill>
              </a:rPr>
              <a:t>Гипотезы и MVP</a:t>
            </a:r>
            <a:endParaRPr lang="en-US" sz="950" dirty="0"/>
          </a:p>
        </p:txBody>
      </p:sp>
      <p:sp>
        <p:nvSpPr>
          <p:cNvPr id="14" name="Shape 11"/>
          <p:cNvSpPr/>
          <p:nvPr/>
        </p:nvSpPr>
        <p:spPr>
          <a:xfrm>
            <a:off x="548640" y="3383280"/>
            <a:ext cx="4846320" cy="0"/>
          </a:xfrm>
          <a:prstGeom prst="line">
            <a:avLst/>
          </a:prstGeom>
          <a:noFill/>
          <a:ln w="12700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Text 12"/>
          <p:cNvSpPr txBox="1"/>
          <p:nvPr/>
        </p:nvSpPr>
        <p:spPr>
          <a:xfrm>
            <a:off x="548640" y="3438144"/>
            <a:ext cx="3383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«Scrum»</a:t>
            </a:r>
            <a:endParaRPr lang="en-US" sz="1500" dirty="0"/>
          </a:p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</a:rPr>
              <a:t>Джефф Сазерленд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3977640" y="3547872"/>
            <a:ext cx="1417320" cy="256032"/>
          </a:xfrm>
          <a:prstGeom prst="roundRect">
            <a:avLst>
              <a:gd name="adj" fmla="val 46429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D1C21"/>
                </a:solidFill>
              </a:rPr>
              <a:t>Agile</a:t>
            </a:r>
            <a:endParaRPr lang="en-US" sz="950" dirty="0"/>
          </a:p>
        </p:txBody>
      </p:sp>
      <p:sp>
        <p:nvSpPr>
          <p:cNvPr id="17" name="Shape 14"/>
          <p:cNvSpPr/>
          <p:nvPr/>
        </p:nvSpPr>
        <p:spPr>
          <a:xfrm>
            <a:off x="548640" y="3950208"/>
            <a:ext cx="4846320" cy="0"/>
          </a:xfrm>
          <a:prstGeom prst="line">
            <a:avLst/>
          </a:prstGeom>
          <a:noFill/>
          <a:ln w="12700">
            <a:solidFill>
              <a:srgbClr val="F3F2EE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8" name="Text 15"/>
          <p:cNvSpPr txBox="1"/>
          <p:nvPr/>
        </p:nvSpPr>
        <p:spPr>
          <a:xfrm>
            <a:off x="548640" y="4005072"/>
            <a:ext cx="33832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chemeClr val="tx1"/>
                </a:solidFill>
              </a:rPr>
              <a:t>«Мифический человеко-месяц»</a:t>
            </a:r>
            <a:endParaRPr lang="en-US" sz="1500" dirty="0"/>
          </a:p>
          <a:p>
            <a:pPr marL="0" indent="0">
              <a:buNone/>
            </a:pPr>
            <a:r>
              <a:rPr lang="en-US" sz="1100" dirty="0">
                <a:solidFill>
                  <a:schemeClr val="tx2"/>
                </a:solidFill>
              </a:rPr>
              <a:t>Фредерик Брукс</a:t>
            </a:r>
            <a:endParaRPr lang="en-US" sz="1500" dirty="0"/>
          </a:p>
        </p:txBody>
      </p:sp>
      <p:sp>
        <p:nvSpPr>
          <p:cNvPr id="19" name="Text 16"/>
          <p:cNvSpPr/>
          <p:nvPr/>
        </p:nvSpPr>
        <p:spPr>
          <a:xfrm>
            <a:off x="3977640" y="4114800"/>
            <a:ext cx="1417320" cy="256032"/>
          </a:xfrm>
          <a:prstGeom prst="roundRect">
            <a:avLst>
              <a:gd name="adj" fmla="val 46429"/>
            </a:avLst>
          </a:prstGeom>
          <a:solidFill>
            <a:srgbClr val="F3F2EE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1D1C21"/>
                </a:solidFill>
              </a:rPr>
              <a:t>ИТ-менеджмент</a:t>
            </a:r>
            <a:endParaRPr lang="en-US" sz="950" dirty="0"/>
          </a:p>
        </p:txBody>
      </p:sp>
      <p:sp>
        <p:nvSpPr>
          <p:cNvPr id="20" name="Shape 17"/>
          <p:cNvSpPr/>
          <p:nvPr/>
        </p:nvSpPr>
        <p:spPr>
          <a:xfrm>
            <a:off x="5760720" y="1188720"/>
            <a:ext cx="2834640" cy="3429000"/>
          </a:xfrm>
          <a:prstGeom prst="roundRect">
            <a:avLst>
              <a:gd name="adj" fmla="val 3226"/>
            </a:avLst>
          </a:prstGeom>
          <a:solidFill>
            <a:srgbClr val="1D1C21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1" name="Shape 18"/>
          <p:cNvSpPr/>
          <p:nvPr/>
        </p:nvSpPr>
        <p:spPr>
          <a:xfrm>
            <a:off x="5943600" y="1353312"/>
            <a:ext cx="384048" cy="384048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28091" y="1437803"/>
            <a:ext cx="215067" cy="215067"/>
          </a:xfrm>
          <a:prstGeom prst="rect">
            <a:avLst/>
          </a:prstGeom>
        </p:spPr>
      </p:pic>
      <p:sp>
        <p:nvSpPr>
          <p:cNvPr id="23" name="Text 19"/>
          <p:cNvSpPr txBox="1"/>
          <p:nvPr/>
        </p:nvSpPr>
        <p:spPr>
          <a:xfrm>
            <a:off x="6419088" y="1298448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Лекции и доклады</a:t>
            </a:r>
            <a:endParaRPr lang="en-US" sz="1500" dirty="0"/>
          </a:p>
          <a:p>
            <a:pPr marL="0" indent="0">
              <a:buNone/>
            </a:pPr>
            <a:r>
              <a:rPr lang="en-US" sz="1000" dirty="0">
                <a:solidFill>
                  <a:srgbClr val="B9B6AD"/>
                </a:solidFill>
              </a:rPr>
              <a:t>где: YouTube, VK Видео</a:t>
            </a:r>
            <a:endParaRPr lang="en-US" sz="1500" dirty="0"/>
          </a:p>
        </p:txBody>
      </p:sp>
      <p:sp>
        <p:nvSpPr>
          <p:cNvPr id="24" name="Text 20"/>
          <p:cNvSpPr txBox="1"/>
          <p:nvPr/>
        </p:nvSpPr>
        <p:spPr>
          <a:xfrm>
            <a:off x="5943600" y="2103120"/>
            <a:ext cx="2514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C230"/>
                </a:solidFill>
              </a:rPr>
              <a:t>Школа менеджеров Яндекса</a:t>
            </a:r>
            <a:endParaRPr lang="en-US" sz="1500" dirty="0"/>
          </a:p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бесплатный курс по управлению продуктом</a:t>
            </a:r>
            <a:endParaRPr lang="en-US" sz="1500" dirty="0"/>
          </a:p>
        </p:txBody>
      </p:sp>
      <p:sp>
        <p:nvSpPr>
          <p:cNvPr id="25" name="Shape 21"/>
          <p:cNvSpPr/>
          <p:nvPr/>
        </p:nvSpPr>
        <p:spPr>
          <a:xfrm>
            <a:off x="5943600" y="2834640"/>
            <a:ext cx="246888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Text 22"/>
          <p:cNvSpPr txBox="1"/>
          <p:nvPr/>
        </p:nvSpPr>
        <p:spPr>
          <a:xfrm>
            <a:off x="5943600" y="2907792"/>
            <a:ext cx="2514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C230"/>
                </a:solidFill>
              </a:rPr>
              <a:t>VK Team: Product management</a:t>
            </a:r>
            <a:endParaRPr lang="en-US" sz="1500" dirty="0"/>
          </a:p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плейлист об основах профессии</a:t>
            </a:r>
            <a:endParaRPr lang="en-US" sz="1500" dirty="0"/>
          </a:p>
        </p:txBody>
      </p:sp>
      <p:sp>
        <p:nvSpPr>
          <p:cNvPr id="27" name="Shape 23"/>
          <p:cNvSpPr/>
          <p:nvPr/>
        </p:nvSpPr>
        <p:spPr>
          <a:xfrm>
            <a:off x="5943600" y="3639312"/>
            <a:ext cx="2468880" cy="0"/>
          </a:xfrm>
          <a:prstGeom prst="line">
            <a:avLst/>
          </a:prstGeom>
          <a:noFill/>
          <a:ln w="9525">
            <a:solidFill>
              <a:srgbClr val="5B5A6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4"/>
          <p:cNvSpPr txBox="1"/>
          <p:nvPr/>
        </p:nvSpPr>
        <p:spPr>
          <a:xfrm>
            <a:off x="5943600" y="3712464"/>
            <a:ext cx="2514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rgbClr val="F2C230"/>
                </a:solidFill>
              </a:rPr>
              <a:t>ProductSense</a:t>
            </a:r>
            <a:endParaRPr lang="en-US" sz="1500" dirty="0"/>
          </a:p>
          <a:p>
            <a:pPr marL="0" indent="0">
              <a:buNone/>
            </a:pPr>
            <a:r>
              <a:rPr lang="en-US" sz="1050" dirty="0">
                <a:solidFill>
                  <a:srgbClr val="FFFFFF"/>
                </a:solidFill>
              </a:rPr>
              <a:t>записи докладов главной продуктовой конференции</a:t>
            </a:r>
            <a:endParaRPr lang="en-US" sz="1500" dirty="0"/>
          </a:p>
        </p:txBody>
      </p:sp>
      <p:sp>
        <p:nvSpPr>
          <p:cNvPr id="2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53</a:t>
            </a:fld>
            <a:endParaRPr lang="en-US"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Кейс «Продукт под давлением»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234440"/>
            <a:ext cx="44805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Компания поручила вашей команде запустить цифровой сервис. Например, аптечная сеть – заказ лекарств с доставкой за 2 часа.</a:t>
            </a:r>
            <a:endParaRPr lang="en-US" sz="1600" dirty="0"/>
          </a:p>
        </p:txBody>
      </p:sp>
      <p:sp>
        <p:nvSpPr>
          <p:cNvPr id="4" name="Shape 2"/>
          <p:cNvSpPr/>
          <p:nvPr/>
        </p:nvSpPr>
        <p:spPr>
          <a:xfrm>
            <a:off x="548640" y="2697480"/>
            <a:ext cx="2148840" cy="1783080"/>
          </a:xfrm>
          <a:prstGeom prst="roundRect">
            <a:avLst>
              <a:gd name="adj" fmla="val 5128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749808" y="2898648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2999232"/>
            <a:ext cx="256032" cy="256032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749808" y="347472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 месяца</a:t>
            </a:r>
            <a:endParaRPr lang="en-US" sz="2200" dirty="0"/>
          </a:p>
        </p:txBody>
      </p:sp>
      <p:sp>
        <p:nvSpPr>
          <p:cNvPr id="8" name="Text 5"/>
          <p:cNvSpPr txBox="1"/>
          <p:nvPr/>
        </p:nvSpPr>
        <p:spPr>
          <a:xfrm>
            <a:off x="749808" y="3886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до запуска сервиса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834640" y="2697480"/>
            <a:ext cx="2148840" cy="1783080"/>
          </a:xfrm>
          <a:prstGeom prst="roundRect">
            <a:avLst>
              <a:gd name="adj" fmla="val 5128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0" name="Shape 7"/>
          <p:cNvSpPr/>
          <p:nvPr/>
        </p:nvSpPr>
        <p:spPr>
          <a:xfrm>
            <a:off x="3035808" y="2898648"/>
            <a:ext cx="457200" cy="45720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1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36392" y="2999232"/>
            <a:ext cx="256032" cy="256032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035808" y="3474720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2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6 человек</a:t>
            </a:r>
            <a:endParaRPr lang="en-US" sz="2200" dirty="0"/>
          </a:p>
        </p:txBody>
      </p:sp>
      <p:sp>
        <p:nvSpPr>
          <p:cNvPr id="13" name="Text 9"/>
          <p:cNvSpPr txBox="1"/>
          <p:nvPr/>
        </p:nvSpPr>
        <p:spPr>
          <a:xfrm>
            <a:off x="3035808" y="3886200"/>
            <a:ext cx="1783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dirty="0">
                <a:solidFill>
                  <a:schemeClr val="tx2"/>
                </a:solidFill>
              </a:rPr>
              <a:t>максимум в проектной команде</a:t>
            </a:r>
            <a:endParaRPr lang="en-US" sz="1200" dirty="0"/>
          </a:p>
        </p:txBody>
      </p:sp>
      <p:sp>
        <p:nvSpPr>
          <p:cNvPr id="14" name="Text 10"/>
          <p:cNvSpPr txBox="1"/>
          <p:nvPr/>
        </p:nvSpPr>
        <p:spPr>
          <a:xfrm>
            <a:off x="5349240" y="1234440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00" b="1" dirty="0">
                <a:solidFill>
                  <a:schemeClr val="tx2"/>
                </a:solidFill>
              </a:rPr>
              <a:t>Конфликт интересов</a:t>
            </a:r>
            <a:endParaRPr lang="en-US" sz="1200" dirty="0"/>
          </a:p>
        </p:txBody>
      </p:sp>
      <p:sp>
        <p:nvSpPr>
          <p:cNvPr id="15" name="Shape 11"/>
          <p:cNvSpPr/>
          <p:nvPr/>
        </p:nvSpPr>
        <p:spPr>
          <a:xfrm>
            <a:off x="5349240" y="1554480"/>
            <a:ext cx="3246120" cy="1234440"/>
          </a:xfrm>
          <a:prstGeom prst="rect">
            <a:avLst/>
          </a:prstGeom>
          <a:solidFill>
            <a:srgbClr val="F2C230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16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32120" y="1719072"/>
            <a:ext cx="274320" cy="27432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5897880" y="169164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tx1"/>
                </a:solidFill>
              </a:rPr>
              <a:t>Директор по маркетингу</a:t>
            </a:r>
            <a:endParaRPr lang="en-US" sz="1200" dirty="0"/>
          </a:p>
        </p:txBody>
      </p:sp>
      <p:sp>
        <p:nvSpPr>
          <p:cNvPr id="18" name="Text 13"/>
          <p:cNvSpPr txBox="1"/>
          <p:nvPr/>
        </p:nvSpPr>
        <p:spPr>
          <a:xfrm>
            <a:off x="5532120" y="210312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«Запускаемся сразу во всех городах сети – иначе нас опередят.»</a:t>
            </a:r>
            <a:endParaRPr lang="en-US" sz="1400" dirty="0"/>
          </a:p>
        </p:txBody>
      </p:sp>
      <p:sp>
        <p:nvSpPr>
          <p:cNvPr id="19" name="Shape 14"/>
          <p:cNvSpPr/>
          <p:nvPr/>
        </p:nvSpPr>
        <p:spPr>
          <a:xfrm>
            <a:off x="5349240" y="3291840"/>
            <a:ext cx="3246120" cy="1234440"/>
          </a:xfrm>
          <a:prstGeom prst="rect">
            <a:avLst/>
          </a:prstGeom>
          <a:solidFill>
            <a:srgbClr val="4C7BB8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/>
          <a:lstStyle/>
          <a:p>
            <a:endParaRPr/>
          </a:p>
        </p:txBody>
      </p:sp>
      <p:pic>
        <p:nvPicPr>
          <p:cNvPr id="20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32120" y="3456432"/>
            <a:ext cx="274320" cy="27432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5897880" y="3429000"/>
            <a:ext cx="25603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chemeClr val="bg1"/>
                </a:solidFill>
              </a:rPr>
              <a:t>ИТ-директор</a:t>
            </a:r>
            <a:endParaRPr lang="en-US" sz="1200" dirty="0"/>
          </a:p>
        </p:txBody>
      </p:sp>
      <p:sp>
        <p:nvSpPr>
          <p:cNvPr id="22" name="Text 16"/>
          <p:cNvSpPr txBox="1"/>
          <p:nvPr/>
        </p:nvSpPr>
        <p:spPr>
          <a:xfrm>
            <a:off x="5532120" y="3840480"/>
            <a:ext cx="292608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400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«Текущая складская система не выдержит запуск во всех городах.»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6757416" y="2825496"/>
            <a:ext cx="438912" cy="438912"/>
          </a:xfrm>
          <a:prstGeom prst="ellipse">
            <a:avLst/>
          </a:prstGeom>
          <a:solidFill>
            <a:srgbClr val="1D1C21"/>
          </a:solidFill>
          <a:ln w="25400">
            <a:solidFill>
              <a:srgbClr val="FFFFFF"/>
            </a:solidFill>
          </a:ln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FFFFF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vs</a:t>
            </a:r>
            <a:endParaRPr lang="en-US" sz="1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54</a:t>
            </a:fld>
            <a:endParaRPr lang="en-US"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Выберите сервис: шесть вариантов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170432"/>
            <a:ext cx="8046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chemeClr val="tx2"/>
                </a:solidFill>
              </a:rPr>
              <a:t>Один сервис на команду – на все кейсы и итоговый проект. Берите то, чем пользуетесь сами</a:t>
            </a:r>
            <a:endParaRPr lang="en-US" sz="1350" dirty="0"/>
          </a:p>
        </p:txBody>
      </p:sp>
      <p:graphicFrame>
        <p:nvGraphicFramePr>
          <p:cNvPr id="6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691640"/>
          <a:ext cx="8046720" cy="3008376"/>
        </p:xfrm>
        <a:graphic>
          <a:graphicData uri="http://schemas.openxmlformats.org/drawingml/2006/table">
            <a:tbl>
              <a:tblPr/>
              <a:tblGrid>
                <a:gridCol w="11887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Сервис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Что запускает компания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Конфликт интересов</a:t>
                      </a:r>
                      <a:endParaRPr lang="en-US" sz="12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D1C2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Аптеки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Сеть аптек: заказ лекарств с доставкой за 2 часа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Маркетинг: «Сразу во всех городах». ИТ: «Складская система не выдержит»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Продукты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Сеть супермаркетов: доставка продуктов за 1 час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Маркетинг: «Нужно за 15 минут, как у лидеров». ИТ: «Сборка заказа в магазине – 40 минут»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Фитнес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Сеть клубов: запись на тренировки и абонемент в приложении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Маркетинг: «Продаём абонементы с первого дня». ИТ: «Расписание клубов не синхронизировано»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Кофейни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Сеть кофеен: предзаказ и самовывоз без очереди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Маркетинг: «Запускаем вместе с новой программой лояльности». ИТ: «В половине точек старые кассы»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Клиники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Сеть клиник: онлайн-запись и видеоконсультации врача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Маркетинг: «Видеоконсультации сразу везде». ИТ: «У клиник разные медсистемы, а медданные – под 152-ФЗ»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29768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b="1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Пиццерии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2EE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Сеть пиццерий: своя доставка вместо агрегаторов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sz="1100" dirty="0">
                          <a:solidFill>
                            <a:srgbClr val="1D1C2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Маркетинг: «Уходим с агрегаторов сразу». ИТ: «Своих курьеров и диспетчерской системы пока нет»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T="36576" marB="36576" anchor="ctr">
                    <a:lnL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B9B6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55</a:t>
            </a:fld>
            <a:endParaRPr lang="en-US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Что должна подготовить команда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508760"/>
            <a:ext cx="6583680" cy="0"/>
          </a:xfrm>
          <a:prstGeom prst="line">
            <a:avLst/>
          </a:prstGeom>
          <a:noFill/>
          <a:ln w="15875">
            <a:solidFill>
              <a:srgbClr val="B9B6AD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4" name="Shape 2"/>
          <p:cNvSpPr/>
          <p:nvPr/>
        </p:nvSpPr>
        <p:spPr>
          <a:xfrm>
            <a:off x="54864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9341" y="1355141"/>
            <a:ext cx="307238" cy="307238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23444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2200" dirty="0"/>
          </a:p>
        </p:txBody>
      </p:sp>
      <p:sp>
        <p:nvSpPr>
          <p:cNvPr id="7" name="Shape 4"/>
          <p:cNvSpPr/>
          <p:nvPr/>
        </p:nvSpPr>
        <p:spPr>
          <a:xfrm>
            <a:off x="54864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8" name="Text 5"/>
          <p:cNvSpPr txBox="1"/>
          <p:nvPr/>
        </p:nvSpPr>
        <p:spPr>
          <a:xfrm>
            <a:off x="685800" y="21031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Команда проекта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68580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Кого берёте на 6 мест и почему. Кого не берёте и чем жертвуете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68580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r>
              <a:rPr lang="en-US" sz="1050" dirty="0">
                <a:solidFill>
                  <a:schemeClr val="tx2"/>
                </a:solidFill>
              </a:rPr>
              <a:t>Роли в команде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19456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2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5261" y="1355141"/>
            <a:ext cx="307238" cy="307238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288036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2200" dirty="0"/>
          </a:p>
        </p:txBody>
      </p:sp>
      <p:sp>
        <p:nvSpPr>
          <p:cNvPr id="14" name="Shape 10"/>
          <p:cNvSpPr/>
          <p:nvPr/>
        </p:nvSpPr>
        <p:spPr>
          <a:xfrm>
            <a:off x="219456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15" name="Text 11"/>
          <p:cNvSpPr txBox="1"/>
          <p:nvPr/>
        </p:nvSpPr>
        <p:spPr>
          <a:xfrm>
            <a:off x="2331720" y="21031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Гипотеза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233172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Главная гипотеза и как дёшево проверить её до разработки</a:t>
            </a:r>
            <a:endParaRPr lang="en-US" sz="1250" dirty="0"/>
          </a:p>
        </p:txBody>
      </p:sp>
      <p:sp>
        <p:nvSpPr>
          <p:cNvPr id="17" name="Text 13"/>
          <p:cNvSpPr txBox="1"/>
          <p:nvPr/>
        </p:nvSpPr>
        <p:spPr>
          <a:xfrm>
            <a:off x="233172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r>
              <a:rPr lang="en-US" sz="1050" dirty="0">
                <a:solidFill>
                  <a:schemeClr val="tx2"/>
                </a:solidFill>
              </a:rPr>
              <a:t>Кейс Яндекс Лавки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384048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9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1181" y="1355141"/>
            <a:ext cx="307238" cy="307238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452628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2200" dirty="0"/>
          </a:p>
        </p:txBody>
      </p:sp>
      <p:sp>
        <p:nvSpPr>
          <p:cNvPr id="21" name="Shape 16"/>
          <p:cNvSpPr/>
          <p:nvPr/>
        </p:nvSpPr>
        <p:spPr>
          <a:xfrm>
            <a:off x="384048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2" name="Text 17"/>
          <p:cNvSpPr txBox="1"/>
          <p:nvPr/>
        </p:nvSpPr>
        <p:spPr>
          <a:xfrm>
            <a:off x="3977640" y="21031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MVP</a:t>
            </a:r>
            <a:endParaRPr lang="en-US" sz="1500" dirty="0"/>
          </a:p>
        </p:txBody>
      </p:sp>
      <p:sp>
        <p:nvSpPr>
          <p:cNvPr id="23" name="Text 18"/>
          <p:cNvSpPr txBox="1"/>
          <p:nvPr/>
        </p:nvSpPr>
        <p:spPr>
          <a:xfrm>
            <a:off x="397764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Что входит в первую версию, а что вы сознательно вырезаете</a:t>
            </a:r>
            <a:endParaRPr lang="en-US" sz="1250" dirty="0"/>
          </a:p>
        </p:txBody>
      </p:sp>
      <p:sp>
        <p:nvSpPr>
          <p:cNvPr id="24" name="Text 19"/>
          <p:cNvSpPr txBox="1"/>
          <p:nvPr/>
        </p:nvSpPr>
        <p:spPr>
          <a:xfrm>
            <a:off x="397764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r>
              <a:rPr lang="en-US" sz="1050" dirty="0">
                <a:solidFill>
                  <a:schemeClr val="tx2"/>
                </a:solidFill>
              </a:rPr>
              <a:t>Discovery и Delivery</a:t>
            </a:r>
            <a:endParaRPr lang="en-US" sz="1050" dirty="0"/>
          </a:p>
        </p:txBody>
      </p:sp>
      <p:sp>
        <p:nvSpPr>
          <p:cNvPr id="25" name="Shape 20"/>
          <p:cNvSpPr/>
          <p:nvPr/>
        </p:nvSpPr>
        <p:spPr>
          <a:xfrm>
            <a:off x="548640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26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07101" y="1355141"/>
            <a:ext cx="307238" cy="307238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17220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2200" dirty="0"/>
          </a:p>
        </p:txBody>
      </p:sp>
      <p:sp>
        <p:nvSpPr>
          <p:cNvPr id="28" name="Shape 22"/>
          <p:cNvSpPr/>
          <p:nvPr/>
        </p:nvSpPr>
        <p:spPr>
          <a:xfrm>
            <a:off x="548640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29" name="Text 23"/>
          <p:cNvSpPr txBox="1"/>
          <p:nvPr/>
        </p:nvSpPr>
        <p:spPr>
          <a:xfrm>
            <a:off x="5623560" y="21031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Этапы и риски</a:t>
            </a:r>
            <a:endParaRPr lang="en-US" sz="1500" dirty="0"/>
          </a:p>
        </p:txBody>
      </p:sp>
      <p:sp>
        <p:nvSpPr>
          <p:cNvPr id="30" name="Text 24"/>
          <p:cNvSpPr txBox="1"/>
          <p:nvPr/>
        </p:nvSpPr>
        <p:spPr>
          <a:xfrm>
            <a:off x="562356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План на 4 месяца и топ-3 риска с планом реагирования</a:t>
            </a:r>
            <a:endParaRPr lang="en-US" sz="1250" dirty="0"/>
          </a:p>
        </p:txBody>
      </p:sp>
      <p:sp>
        <p:nvSpPr>
          <p:cNvPr id="31" name="Text 25"/>
          <p:cNvSpPr txBox="1"/>
          <p:nvPr/>
        </p:nvSpPr>
        <p:spPr>
          <a:xfrm>
            <a:off x="562356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r>
              <a:rPr lang="en-US" sz="1050" dirty="0">
                <a:solidFill>
                  <a:schemeClr val="tx2"/>
                </a:solidFill>
              </a:rPr>
              <a:t>Жизненный цикл ПО</a:t>
            </a:r>
            <a:endParaRPr lang="en-US" sz="1050" dirty="0"/>
          </a:p>
        </p:txBody>
      </p:sp>
      <p:sp>
        <p:nvSpPr>
          <p:cNvPr id="32" name="Shape 26"/>
          <p:cNvSpPr/>
          <p:nvPr/>
        </p:nvSpPr>
        <p:spPr>
          <a:xfrm>
            <a:off x="7132320" y="1234440"/>
            <a:ext cx="548640" cy="548640"/>
          </a:xfrm>
          <a:prstGeom prst="ellipse">
            <a:avLst/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33" name="Image 4" descr="preencoded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53021" y="1355141"/>
            <a:ext cx="307238" cy="307238"/>
          </a:xfrm>
          <a:prstGeom prst="rect">
            <a:avLst/>
          </a:prstGeom>
        </p:spPr>
      </p:pic>
      <p:sp>
        <p:nvSpPr>
          <p:cNvPr id="34" name="Text 27"/>
          <p:cNvSpPr txBox="1"/>
          <p:nvPr/>
        </p:nvSpPr>
        <p:spPr>
          <a:xfrm>
            <a:off x="7818120" y="1280160"/>
            <a:ext cx="457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chemeClr val="accent5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2200" dirty="0"/>
          </a:p>
        </p:txBody>
      </p:sp>
      <p:sp>
        <p:nvSpPr>
          <p:cNvPr id="35" name="Shape 28"/>
          <p:cNvSpPr/>
          <p:nvPr/>
        </p:nvSpPr>
        <p:spPr>
          <a:xfrm>
            <a:off x="7132320" y="1965960"/>
            <a:ext cx="1463040" cy="260604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/>
        </p:spPr>
        <p:txBody>
          <a:bodyPr/>
          <a:lstStyle/>
          <a:p>
            <a:endParaRPr/>
          </a:p>
        </p:txBody>
      </p:sp>
      <p:sp>
        <p:nvSpPr>
          <p:cNvPr id="36" name="Text 29"/>
          <p:cNvSpPr txBox="1"/>
          <p:nvPr/>
        </p:nvSpPr>
        <p:spPr>
          <a:xfrm>
            <a:off x="7269480" y="21031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Метрики</a:t>
            </a:r>
            <a:endParaRPr lang="en-US" sz="1500" dirty="0"/>
          </a:p>
        </p:txBody>
      </p:sp>
      <p:sp>
        <p:nvSpPr>
          <p:cNvPr id="37" name="Text 30"/>
          <p:cNvSpPr txBox="1"/>
          <p:nvPr/>
        </p:nvSpPr>
        <p:spPr>
          <a:xfrm>
            <a:off x="7269480" y="2651760"/>
            <a:ext cx="118872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250" dirty="0">
                <a:solidFill>
                  <a:schemeClr val="tx1"/>
                </a:solidFill>
              </a:rPr>
              <a:t>2–3 метрики, по которым поймёте, что запуск удался</a:t>
            </a:r>
            <a:endParaRPr lang="en-US" sz="1250" dirty="0"/>
          </a:p>
        </p:txBody>
      </p:sp>
      <p:sp>
        <p:nvSpPr>
          <p:cNvPr id="38" name="Text 31"/>
          <p:cNvSpPr txBox="1"/>
          <p:nvPr/>
        </p:nvSpPr>
        <p:spPr>
          <a:xfrm>
            <a:off x="7269480" y="4023360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>
              <a:buNone/>
            </a:pPr>
            <a:r>
              <a:rPr lang="en-US" sz="1050" b="1" dirty="0">
                <a:solidFill>
                  <a:schemeClr val="tx2"/>
                </a:solidFill>
              </a:rPr>
              <a:t>Опора: </a:t>
            </a:r>
            <a:r>
              <a:rPr lang="en-US" sz="1050" dirty="0">
                <a:solidFill>
                  <a:schemeClr val="tx2"/>
                </a:solidFill>
              </a:rPr>
              <a:t>Кейс Госуслуг</a:t>
            </a:r>
            <a:endParaRPr lang="en-US" sz="1050" dirty="0"/>
          </a:p>
        </p:txBody>
      </p:sp>
      <p:sp>
        <p:nvSpPr>
          <p:cNvPr id="39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56</a:t>
            </a:fld>
            <a:endParaRPr lang="en-US"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1"/>
          <p:cNvSpPr>
            <a:spLocks noGrp="1"/>
          </p:cNvSpPr>
          <p:nvPr>
            <p:ph type="title" idx="101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tx1"/>
                </a:solidFill>
              </a:rPr>
              <a:t>Как работаем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548640" y="1737360"/>
            <a:ext cx="2560320" cy="2286000"/>
          </a:xfrm>
          <a:prstGeom prst="roundRect">
            <a:avLst>
              <a:gd name="adj" fmla="val 4000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4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9808" y="1920240"/>
            <a:ext cx="347472" cy="34747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207008" y="1901952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Сегодня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49808" y="251460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Соберите команду из 5–6 человек, распределите роли и выберите сервис из шести вариантов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3090672" y="2011680"/>
            <a:ext cx="40233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8" name="Shape 5"/>
          <p:cNvSpPr/>
          <p:nvPr/>
        </p:nvSpPr>
        <p:spPr>
          <a:xfrm>
            <a:off x="3291840" y="1737360"/>
            <a:ext cx="2560320" cy="2286000"/>
          </a:xfrm>
          <a:prstGeom prst="roundRect">
            <a:avLst>
              <a:gd name="adj" fmla="val 4000"/>
            </a:avLst>
          </a:prstGeom>
          <a:solidFill>
            <a:srgbClr val="F3F2EE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3008" y="1920240"/>
            <a:ext cx="347472" cy="34747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3950208" y="1901952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Дома</a:t>
            </a:r>
            <a:endParaRPr lang="en-US" sz="1500" dirty="0"/>
          </a:p>
        </p:txBody>
      </p:sp>
      <p:sp>
        <p:nvSpPr>
          <p:cNvPr id="11" name="Text 7"/>
          <p:cNvSpPr txBox="1"/>
          <p:nvPr/>
        </p:nvSpPr>
        <p:spPr>
          <a:xfrm>
            <a:off x="3493008" y="251460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Подготовьте решение: презентацию до 10 слайдов по пяти пунктам задания</a:t>
            </a:r>
            <a:endParaRPr lang="en-US" sz="1500" dirty="0"/>
          </a:p>
        </p:txBody>
      </p:sp>
      <p:sp>
        <p:nvSpPr>
          <p:cNvPr id="12" name="Shape 8"/>
          <p:cNvSpPr/>
          <p:nvPr/>
        </p:nvSpPr>
        <p:spPr>
          <a:xfrm>
            <a:off x="5833872" y="2011680"/>
            <a:ext cx="402336" cy="0"/>
          </a:xfrm>
          <a:prstGeom prst="line">
            <a:avLst/>
          </a:prstGeom>
          <a:noFill/>
          <a:ln w="15875">
            <a:solidFill>
              <a:srgbClr val="1D1C21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13" name="Shape 9"/>
          <p:cNvSpPr/>
          <p:nvPr/>
        </p:nvSpPr>
        <p:spPr>
          <a:xfrm>
            <a:off x="6035040" y="1737360"/>
            <a:ext cx="2560320" cy="2286000"/>
          </a:xfrm>
          <a:prstGeom prst="roundRect">
            <a:avLst>
              <a:gd name="adj" fmla="val 4000"/>
            </a:avLst>
          </a:prstGeom>
          <a:solidFill>
            <a:srgbClr val="F2C230"/>
          </a:solidFill>
          <a:ln/>
        </p:spPr>
        <p:txBody>
          <a:bodyPr/>
          <a:lstStyle/>
          <a:p>
            <a:endParaRPr/>
          </a:p>
        </p:txBody>
      </p:sp>
      <p:pic>
        <p:nvPicPr>
          <p:cNvPr id="1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36208" y="1920240"/>
            <a:ext cx="347472" cy="347472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6693408" y="1901952"/>
            <a:ext cx="1783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Сдача</a:t>
            </a:r>
            <a:endParaRPr lang="en-US" sz="1500" dirty="0"/>
          </a:p>
        </p:txBody>
      </p:sp>
      <p:sp>
        <p:nvSpPr>
          <p:cNvPr id="16" name="Text 11"/>
          <p:cNvSpPr txBox="1"/>
          <p:nvPr/>
        </p:nvSpPr>
        <p:spPr>
          <a:xfrm>
            <a:off x="6236208" y="2514600"/>
            <a:ext cx="21945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dirty="0">
                <a:solidFill>
                  <a:schemeClr val="tx1"/>
                </a:solidFill>
              </a:rPr>
              <a:t>Загрузите презентацию до дедлайна. На следующем занятии разберём 2–3 лучшие работы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57</a:t>
            </a:fld>
            <a:endParaRPr lang="en-US"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347472"/>
            <a:ext cx="80467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600" b="1" dirty="0">
                <a:solidFill>
                  <a:schemeClr val="bg1"/>
                </a:solidFill>
              </a:rPr>
              <a:t>Как будем оценивать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11430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Команда обоснована</a:t>
            </a:r>
            <a:endParaRPr lang="en-US" sz="1500" dirty="0"/>
          </a:p>
          <a:p>
            <a:pPr marL="0" indent="0">
              <a:buNone/>
            </a:pPr>
            <a:r>
              <a:rPr lang="en-US" sz="1250" dirty="0">
                <a:solidFill>
                  <a:schemeClr val="accent5"/>
                </a:solidFill>
              </a:rPr>
              <a:t>каждая роль нужна, понятно, чем пожертвовали</a:t>
            </a:r>
            <a:endParaRPr lang="en-US" sz="1500" dirty="0"/>
          </a:p>
        </p:txBody>
      </p:sp>
      <p:sp>
        <p:nvSpPr>
          <p:cNvPr id="5" name="Text 3"/>
          <p:cNvSpPr txBox="1"/>
          <p:nvPr/>
        </p:nvSpPr>
        <p:spPr>
          <a:xfrm>
            <a:off x="32918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000" dirty="0"/>
          </a:p>
        </p:txBody>
      </p:sp>
      <p:sp>
        <p:nvSpPr>
          <p:cNvPr id="6" name="Text 4"/>
          <p:cNvSpPr txBox="1"/>
          <p:nvPr/>
        </p:nvSpPr>
        <p:spPr>
          <a:xfrm>
            <a:off x="38862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Гипотеза проверяема</a:t>
            </a:r>
            <a:endParaRPr lang="en-US" sz="1500" dirty="0"/>
          </a:p>
          <a:p>
            <a:pPr marL="0" indent="0">
              <a:buNone/>
            </a:pPr>
            <a:r>
              <a:rPr lang="en-US" sz="1250" dirty="0">
                <a:solidFill>
                  <a:schemeClr val="accent5"/>
                </a:solidFill>
              </a:rPr>
              <a:t>есть дешёвый способ проверки до разработки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6035040" y="13258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000" dirty="0"/>
          </a:p>
        </p:txBody>
      </p:sp>
      <p:sp>
        <p:nvSpPr>
          <p:cNvPr id="8" name="Text 6"/>
          <p:cNvSpPr txBox="1"/>
          <p:nvPr/>
        </p:nvSpPr>
        <p:spPr>
          <a:xfrm>
            <a:off x="6629400" y="13990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MVP сфокусирован</a:t>
            </a:r>
            <a:endParaRPr lang="en-US" sz="1500" dirty="0"/>
          </a:p>
          <a:p>
            <a:pPr marL="0" indent="0">
              <a:buNone/>
            </a:pPr>
            <a:r>
              <a:rPr lang="en-US" sz="1250" dirty="0">
                <a:solidFill>
                  <a:schemeClr val="accent5"/>
                </a:solidFill>
              </a:rPr>
              <a:t>ясно, что вырезано и почему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29260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000" dirty="0"/>
          </a:p>
        </p:txBody>
      </p:sp>
      <p:sp>
        <p:nvSpPr>
          <p:cNvPr id="10" name="Text 8"/>
          <p:cNvSpPr txBox="1"/>
          <p:nvPr/>
        </p:nvSpPr>
        <p:spPr>
          <a:xfrm>
            <a:off x="1143000" y="29992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План реалистичен</a:t>
            </a:r>
            <a:endParaRPr lang="en-US" sz="1500" dirty="0"/>
          </a:p>
          <a:p>
            <a:pPr marL="0" indent="0">
              <a:buNone/>
            </a:pPr>
            <a:r>
              <a:rPr lang="en-US" sz="1250" dirty="0">
                <a:solidFill>
                  <a:schemeClr val="accent5"/>
                </a:solidFill>
              </a:rPr>
              <a:t>этапы укладываются в 4 месяца, у рисков есть план</a:t>
            </a:r>
            <a:endParaRPr lang="en-US" sz="1500" dirty="0"/>
          </a:p>
        </p:txBody>
      </p:sp>
      <p:sp>
        <p:nvSpPr>
          <p:cNvPr id="11" name="Text 9"/>
          <p:cNvSpPr txBox="1"/>
          <p:nvPr/>
        </p:nvSpPr>
        <p:spPr>
          <a:xfrm>
            <a:off x="3291840" y="2926080"/>
            <a:ext cx="548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4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000" dirty="0"/>
          </a:p>
        </p:txBody>
      </p:sp>
      <p:sp>
        <p:nvSpPr>
          <p:cNvPr id="12" name="Text 10"/>
          <p:cNvSpPr txBox="1"/>
          <p:nvPr/>
        </p:nvSpPr>
        <p:spPr>
          <a:xfrm>
            <a:off x="3886200" y="2999232"/>
            <a:ext cx="1965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Метрики измеримы</a:t>
            </a:r>
            <a:endParaRPr lang="en-US" sz="1500" dirty="0"/>
          </a:p>
          <a:p>
            <a:pPr marL="0" indent="0">
              <a:buNone/>
            </a:pPr>
            <a:r>
              <a:rPr lang="en-US" sz="1250" dirty="0">
                <a:solidFill>
                  <a:schemeClr val="accent5"/>
                </a:solidFill>
              </a:rPr>
              <a:t>понятно, как считать и что считать успехом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="" val="0"/>
            </a:ext>
          </a:extLst>
        </p:spPr>
        <p:txBody>
          <a:bodyPr/>
          <a:lstStyle>
            <a:lvl1pPr>
              <a:defRPr sz="900">
                <a:solidFill>
                  <a:schemeClr val="accent5"/>
                </a:solidFill>
              </a:defRPr>
            </a:lvl1pPr>
          </a:lstStyle>
          <a:p>
            <a:pPr algn="r"/>
            <a:fld id="{F7021451-1387-4CA6-816F-3879F97B5CBC}" type="slidenum">
              <a:rPr lang="en-US" b="0"/>
              <a:t>58</a:t>
            </a:fld>
            <a:endParaRPr lang="en-US"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 idx="100" hasCustomPrompt="1"/>
          </p:nvPr>
        </p:nvSpPr>
        <p:spPr>
          <a:xfrm>
            <a:off x="548640" y="1097280"/>
            <a:ext cx="512064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4800" b="1" dirty="0">
                <a:solidFill>
                  <a:schemeClr val="bg1"/>
                </a:solidFill>
              </a:rPr>
              <a:t>Есть вопросы?</a:t>
            </a:r>
            <a:endParaRPr lang="en-US" sz="4800" dirty="0"/>
          </a:p>
        </p:txBody>
      </p:sp>
      <p:sp>
        <p:nvSpPr>
          <p:cNvPr id="3" name="Text 0"/>
          <p:cNvSpPr>
            <a:spLocks noGrp="1"/>
          </p:cNvSpPr>
          <p:nvPr>
            <p:ph type="body" idx="101" hasCustomPrompt="1"/>
          </p:nvPr>
        </p:nvSpPr>
        <p:spPr>
          <a:xfrm>
            <a:off x="548640" y="3154680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2000" b="1" dirty="0">
                <a:solidFill>
                  <a:schemeClr val="bg1"/>
                </a:solidFill>
              </a:rPr>
              <a:t>Понуров Роман</a:t>
            </a:r>
            <a:endParaRPr lang="en-US" sz="2000" dirty="0"/>
          </a:p>
          <a:p>
            <a:pPr marL="0" indent="0" algn="l">
              <a:buNone/>
            </a:pPr>
            <a:r>
              <a:rPr lang="en-US" sz="1400" dirty="0">
                <a:solidFill>
                  <a:schemeClr val="accent1"/>
                </a:solidFill>
              </a:rPr>
              <a:t>ponurov.roman@yandex.ru</a:t>
            </a:r>
            <a:endParaRPr lang="en-US" sz="2000" dirty="0"/>
          </a:p>
          <a:p>
            <a:pPr marL="0" indent="0" algn="l">
              <a:buNone/>
            </a:pPr>
            <a:r>
              <a:rPr lang="en-US" sz="1400" dirty="0">
                <a:solidFill>
                  <a:schemeClr val="accent1"/>
                </a:solidFill>
              </a:rPr>
              <a:t>Telegram: @astro090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 rot="-240000">
            <a:off x="6126480" y="640080"/>
            <a:ext cx="1828800" cy="1417320"/>
          </a:xfrm>
          <a:prstGeom prst="rect">
            <a:avLst/>
          </a:prstGeom>
          <a:solidFill>
            <a:schemeClr val="accent1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  <p:sp>
        <p:nvSpPr>
          <p:cNvPr id="5" name="Text 3"/>
          <p:cNvSpPr/>
          <p:nvPr/>
        </p:nvSpPr>
        <p:spPr>
          <a:xfrm rot="180000">
            <a:off x="6903720" y="1691640"/>
            <a:ext cx="1828800" cy="1417320"/>
          </a:xfrm>
          <a:prstGeom prst="rect">
            <a:avLst/>
          </a:prstGeom>
          <a:solidFill>
            <a:schemeClr val="accent2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  <p:sp>
        <p:nvSpPr>
          <p:cNvPr id="6" name="Text 4"/>
          <p:cNvSpPr/>
          <p:nvPr/>
        </p:nvSpPr>
        <p:spPr>
          <a:xfrm rot="-120000">
            <a:off x="6035040" y="2697480"/>
            <a:ext cx="1828800" cy="1417320"/>
          </a:xfrm>
          <a:prstGeom prst="rect">
            <a:avLst/>
          </a:prstGeom>
          <a:solidFill>
            <a:schemeClr val="accent3"/>
          </a:solidFill>
          <a:ln/>
          <a:effectLst>
            <a:outerShdw blurRad="101600" dist="38100" dir="5400000" algn="bl" rotWithShape="0">
              <a:srgbClr val="000000">
                <a:alpha val="16000"/>
              </a:srgbClr>
            </a:outerShdw>
          </a:effectLst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5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?</a:t>
            </a:r>
            <a:endParaRPr lang="en-US" sz="5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IT Management">
  <a:themeElements>
    <a:clrScheme name="IT Management">
      <a:dk1>
        <a:srgbClr val="1D1C21"/>
      </a:dk1>
      <a:lt1>
        <a:srgbClr val="FFFFFF"/>
      </a:lt1>
      <a:dk2>
        <a:srgbClr val="5B5A62"/>
      </a:dk2>
      <a:lt2>
        <a:srgbClr val="F3F2EE"/>
      </a:lt2>
      <a:accent1>
        <a:srgbClr val="F2C230"/>
      </a:accent1>
      <a:accent2>
        <a:srgbClr val="E0684B"/>
      </a:accent2>
      <a:accent3>
        <a:srgbClr val="4C7BB8"/>
      </a:accent3>
      <a:accent4>
        <a:srgbClr val="2F8F83"/>
      </a:accent4>
      <a:accent5>
        <a:srgbClr val="B9B6AD"/>
      </a:accent5>
      <a:accent6>
        <a:srgbClr val="8C5BA8"/>
      </a:accent6>
      <a:hlink>
        <a:srgbClr val="4C7BB8"/>
      </a:hlink>
      <a:folHlink>
        <a:srgbClr val="8C5BA8"/>
      </a:folHlink>
    </a:clrScheme>
    <a:fontScheme name="IT Management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175</TotalTime>
  <Words>6105</Words>
  <Application>Microsoft Office PowerPoint</Application>
  <PresentationFormat>On-screen Show (16:9)</PresentationFormat>
  <Paragraphs>1044</Paragraphs>
  <Slides>59</Slides>
  <Notes>59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59</vt:i4>
      </vt:variant>
    </vt:vector>
  </HeadingPairs>
  <TitlesOfParts>
    <vt:vector size="63" baseType="lpstr">
      <vt:lpstr>Arial</vt:lpstr>
      <vt:lpstr>Calibri</vt:lpstr>
      <vt:lpstr>Cambria</vt:lpstr>
      <vt:lpstr>IT Management</vt:lpstr>
      <vt:lpstr>ИТ-менеджмент</vt:lpstr>
      <vt:lpstr>Давайте знакомиться</vt:lpstr>
      <vt:lpstr>Мой путь в продуктовый менеджмент</vt:lpstr>
      <vt:lpstr>Программа курса</vt:lpstr>
      <vt:lpstr>Как оценивается курс</vt:lpstr>
      <vt:lpstr>Введение в ИТ-менеджмент</vt:lpstr>
      <vt:lpstr>Цели лекции</vt:lpstr>
      <vt:lpstr>Что такое ИТ-менеджмент</vt:lpstr>
      <vt:lpstr>Основные задачи ИТ-менеджера</vt:lpstr>
      <vt:lpstr>Три роли ИТ в компании</vt:lpstr>
      <vt:lpstr>Чем ИТ-проект отличается от стройки</vt:lpstr>
      <vt:lpstr>Треугольник ограничений</vt:lpstr>
      <vt:lpstr>Выберите любые два</vt:lpstr>
      <vt:lpstr>Только треть ИТ-проектов идёт по плану</vt:lpstr>
      <vt:lpstr>Опасен не средний перерасход, а хвост</vt:lpstr>
      <vt:lpstr>Почему ИТ-проекты проваливаются</vt:lpstr>
      <vt:lpstr>Задача: приложение для заказа пиццы</vt:lpstr>
      <vt:lpstr>Два подхода к управлению: Waterfall и Agile</vt:lpstr>
      <vt:lpstr>Waterfall и Agile в одном диалоге</vt:lpstr>
      <vt:lpstr>Кейс Сбербанка: переход на Agile</vt:lpstr>
      <vt:lpstr>Роли в команде: продукт и требования</vt:lpstr>
      <vt:lpstr>Роли в команде: разработка и качество</vt:lpstr>
      <vt:lpstr>Роли в команде: DevOps и управление</vt:lpstr>
      <vt:lpstr>Классика: «а у меня всё работает»</vt:lpstr>
      <vt:lpstr>Проверим себя: кто отвечает?</vt:lpstr>
      <vt:lpstr>Кейс Додо Пиццы: ИТ как ядро бизнеса</vt:lpstr>
      <vt:lpstr>Что делает команду сильной</vt:lpstr>
      <vt:lpstr>Жизненный цикл продукта</vt:lpstr>
      <vt:lpstr>Кейс ICQ: весь жизненный цикл</vt:lpstr>
      <vt:lpstr>Жизненный цикл: Discovery и Delivery</vt:lpstr>
      <vt:lpstr>Кейс Яндекс Лавки: MVP «на костылях»</vt:lpstr>
      <vt:lpstr>Этапы жизненного цикла ПО</vt:lpstr>
      <vt:lpstr>От проекта к продукту</vt:lpstr>
      <vt:lpstr>Роль и компетенции продакт-менеджера</vt:lpstr>
      <vt:lpstr>Кто такой продакт-менеджер</vt:lpstr>
      <vt:lpstr>Зарплаты продакт-менеджера</vt:lpstr>
      <vt:lpstr>Компетенции продакт-менеджера</vt:lpstr>
      <vt:lpstr>Продакт и проджект: кто за что отвечает</vt:lpstr>
      <vt:lpstr>Продакт и проджект: в чём разница</vt:lpstr>
      <vt:lpstr>Проверим себя: продакт или проджект?</vt:lpstr>
      <vt:lpstr>Основные задачи продакта</vt:lpstr>
      <vt:lpstr>Пользователи</vt:lpstr>
      <vt:lpstr>Рост бизнеса</vt:lpstr>
      <vt:lpstr>Кейс Госуслуг: рост без выручки</vt:lpstr>
      <vt:lpstr>Компетенции</vt:lpstr>
      <vt:lpstr>Множество личностей продакта</vt:lpstr>
      <vt:lpstr>Множество личностей продакта</vt:lpstr>
      <vt:lpstr>Множество личностей продакта</vt:lpstr>
      <vt:lpstr>От продакт-менеджера к AI-продакту</vt:lpstr>
      <vt:lpstr>ИИ-навыки – требование рынка</vt:lpstr>
      <vt:lpstr>Что мы узнали сегодня</vt:lpstr>
      <vt:lpstr>Словарик лекции</vt:lpstr>
      <vt:lpstr>Что почитать и посмотреть</vt:lpstr>
      <vt:lpstr>Кейс «Продукт под давлением»</vt:lpstr>
      <vt:lpstr>Выберите сервис: шесть вариантов</vt:lpstr>
      <vt:lpstr>Что должна подготовить команда</vt:lpstr>
      <vt:lpstr>Как работаем</vt:lpstr>
      <vt:lpstr>Как будем оценивать</vt:lpstr>
      <vt:lpstr>Есть вопросы?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ИТ-менеджмент. Лекция 1</dc:title>
  <dc:subject>PptxGenJS Presentation</dc:subject>
  <dc:creator>Понуров Роман</dc:creator>
  <cp:lastModifiedBy>Ponurov, Roman</cp:lastModifiedBy>
  <cp:revision>3</cp:revision>
  <dcterms:created xsi:type="dcterms:W3CDTF">2026-10-12T12:33:19Z</dcterms:created>
  <dcterms:modified xsi:type="dcterms:W3CDTF">2026-10-13T15:37:19Z</dcterms:modified>
</cp:coreProperties>
</file>