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jpg" ContentType="image/jpeg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media/image-36-1.jpg" ContentType="image/jpg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8" r:id="rId64"/>
    <p:sldId id="319" r:id="rId65"/>
    <p:sldId id="320" r:id="rId66"/>
    <p:sldId id="321" r:id="rId67"/>
    <p:sldId id="322" r:id="rId68"/>
    <p:sldId id="323" r:id="rId69"/>
    <p:sldId id="324" r:id="rId70"/>
  </p:sldIdLst>
  <p:notesMasterIdLst>
    <p:notesMasterId r:id="rId71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Вступление" id="{5057e4ca-4c4d-7b3a-dca2-659eb6582c33}">
          <p14:sldIdLst>
            <p14:sldId id="256"/>
            <p14:sldId id="257"/>
            <p14:sldId id="258"/>
            <p14:sldId id="259"/>
            <p14:sldId id="260"/>
          </p14:sldIdLst>
        </p14:section>
        <p14:section name="Проект и продукт" id="{45522f26-f832-af26-4c38-01ab7f7b6f51}">
          <p14:sldIdLst>
            <p14:sldId id="261"/>
            <p14:sldId id="262"/>
            <p14:sldId id="263"/>
            <p14:sldId id="264"/>
          </p14:sldIdLst>
        </p14:section>
        <p14:section name="Гипотезы и исследования" id="{0c036f65-dcaf-f98f-22b9-11b0ebbd0e4c}">
          <p14:sldIdLst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  <p14:sldId id="286"/>
            <p14:sldId id="287"/>
            <p14:sldId id="288"/>
            <p14:sldId id="289"/>
          </p14:sldIdLst>
        </p14:section>
        <p14:section name="Разработка MVP" id="{8d49219d-3eb7-10f5-1a5e-9c26ec8ffcd2}">
          <p14:sldIdLst>
            <p14:sldId id="290"/>
            <p14:sldId id="291"/>
            <p14:sldId id="292"/>
            <p14:sldId id="293"/>
            <p14:sldId id="294"/>
            <p14:sldId id="295"/>
            <p14:sldId id="296"/>
            <p14:sldId id="297"/>
            <p14:sldId id="298"/>
            <p14:sldId id="299"/>
            <p14:sldId id="300"/>
            <p14:sldId id="301"/>
            <p14:sldId id="302"/>
            <p14:sldId id="303"/>
            <p14:sldId id="304"/>
            <p14:sldId id="305"/>
            <p14:sldId id="306"/>
            <p14:sldId id="307"/>
            <p14:sldId id="308"/>
            <p14:sldId id="309"/>
            <p14:sldId id="310"/>
            <p14:sldId id="311"/>
            <p14:sldId id="312"/>
            <p14:sldId id="313"/>
            <p14:sldId id="314"/>
            <p14:sldId id="315"/>
            <p14:sldId id="316"/>
            <p14:sldId id="317"/>
            <p14:sldId id="318"/>
            <p14:sldId id="319"/>
          </p14:sldIdLst>
        </p14:section>
        <p14:section name="Практика" id="{d49b6635-c204-9116-b19f-fe496df2ce7f}">
          <p14:sldIdLst>
            <p14:sldId id="320"/>
            <p14:sldId id="321"/>
            <p14:sldId id="322"/>
            <p14:sldId id="323"/>
            <p14:sldId id="32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70" Type="http://schemas.openxmlformats.org/officeDocument/2006/relationships/slide" Target="slides/slide69.xml"/><Relationship Id="rId71" Type="http://schemas.openxmlformats.org/officeDocument/2006/relationships/notesMaster" Target="notesMasters/notesMaster1.xml"/><Relationship Id="rId72" Type="http://schemas.openxmlformats.org/officeDocument/2006/relationships/presProps" Target="presProps.xml"/><Relationship Id="rId73" Type="http://schemas.openxmlformats.org/officeDocument/2006/relationships/viewProps" Target="viewProps.xml"/><Relationship Id="rId74" Type="http://schemas.openxmlformats.org/officeDocument/2006/relationships/theme" Target="theme/theme1.xml"/><Relationship Id="rId7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6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6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6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6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6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6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6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6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6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Приветствие (1 мин). Коротко напомните, о чём была прошлая лекция: роли в команде, жизненный цикл, продакт-менеджер. Сегодня – с чего начинается продукт.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Программа курса (1 мин). Покажите, где мы в курсе: сегодня вторая лекция. Коротко напомните систему: после лекций 1–6 – командные кейсы, после 7-й – итоговый проект.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Лекция 2. Тема – ИТ-продукт, идея и MVP. Пауза перед стартом.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Цели (1 мин). Пробегитесь по шести целям. Скажите, что в конце вернёмся к ним на слайде «Что мы узнали сегодня».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Проект (2 мин). Подчеркните: у проекта есть начало и конец. Вопрос аудитории: «Ваша курсовая – это проект?»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Продукт (2 мин). Ключевое слово – «развивается». Попросите назвать продукт, которым студенты пользуются годами и который за это время изменился.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Отличие (2 мин). Пройдитесь по строкам таблицы. Вывод внизу – главная мысль первого блока.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Кейс Ozon (3–4 мин). Спросите, кто знал, что Ozon начинался с книг. Покажите, как продукт за 25+ лет пережил десятки проектов: логистика, маркетплейс, IPO.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Раздел про гипотезы. Три вопроса на слайде – план блока.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Откуда гипотезы (1–2 мин). Главная мысль: гипотеза – это предположение, которое можно проверить.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Источники (2 мин). Спросите, какой источник самый надёжный. Ответ: точные – A/B-тесты и моделирование, но они самые дорогие.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Жизненный цикл гипотезы (2 мин). Подчеркните фразу внизу: неподтверждённая гипотеза – это сэкономленные ресурсы, а не провал.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HADI (3 мин). Разберите на примере: H – если добавить фото блюд в меню, заказов станет больше; A – добавили фото для половины пользователей; D – сравнили число заказов; I – сделали вывод и запустили следующую гипотезу.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Шаблон гипотезы (2 мин). Кто, какая проблема, в какой ситуации – и как поймём, что верно: метрика, порог, срок. Без порога и срока гипотезу нельзя опровергнуть.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ICE (2 мин). Влияние × уверенность × простота. Разберите таблицу: первой проверяем гипотезу с наибольшим ICE. Подчеркните: оценки субъективны, ценность – в обсуждении. Пример условный.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Цифры (2–3 мин). Microsoft: только треть идей улучшает метрику. Тест Шона Эллиса – простой способ понять, нашёл ли продукт свой рынок.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Мем (1 мин). Дайте посмеяться, затем одной фразой: поэтому решения принимаем по данным.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Неопределённость (2 мин). Сделать по ТЗ можно почти всё; угадать, что нужно рынку, – нет. Build–Measure–Learn – способ снижать неопределённость маленькими шагами.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User Research (2–3 мин). Сначала исследуем проблему и клиентов, только потом масштабируем. Pivot – нормальная часть пути. Зачитайте стикер.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Зачем исследования (2 мин). 42% стартапов закрываются, потому что продукт не нужен рынку. Это главная причина – важнее, чем деньги и команда. Данные CB Insights, 2014.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Customer discovery (2 мин). Две группы вопросов: сначала проблема, потом решение. Не наоборот.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Гипотезы о проблемах (2 мин). Пример с такси из аэропорта: каждое утверждение можно проверить – опросом, интервью, тестом.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Проверка (3 мин). Голосование руками. ОТВЕТЫ: 1 – нет (непроверяемо); 2 – да; 3 – нет (очевидно); 4 – да; 5 – нет (это решение, а не гипотеза); 6 – да.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Принцип замещения (2 мин). Новый продукт всегда конкурирует с текущим способом решения проблемы – даже если это блокнот или звонок другу.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Кейс Т-Банка (3–4 мин). Банк не придумал новую потребность, а заменил поход в отделение. Обратите внимание на отклик 1–3%: даже такой низкий отклик может сделать бизнес огромным.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Jobs to be Done (2–3 мин). «Когда… я хочу… чтобы…». Конкурент – всё, что сейчас выполняет работу: чат группы, звонок другу. Свяжите с принципом замещения.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Структура интервью (2 мин). Ключевое: свои цели и продукт раскрываем только в самом конце, чтобы не влиять на ответы.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Только факты (2 мин). Зачитайте плохие вопросы и стикер. Респондент не умеет предсказывать будущее.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Мем (1 мин). Зачитайте диалог по ролям. Вывод внизу – это и есть главная ошибка начинающих продактов.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Извлекаем факты (2–3 мин). Сравните плохой и хорошие вопросы. Хорошие вопросы – о том, что человек уже делал и за что уже платил.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Без очевидного (2 мин). Не спрашивайте то, что и так известно: все хотят быстрее и дешевле.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Проверка (3 мин). Голосование. ОТВЕТЫ: 1 – плохой; 2 – хороший; 3 – плохой; 4 – хороший; 5 – плохой (гипотетический); 6 – хороший.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Валидация клиентов (2 мин). Аудитория найдена – теперь проверяем, можно ли привлекать клиентов в нужном объёме. Воронка показывает, какая доля трафика доходит до покупки.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Раздел про MVP. Три темы: прототипы, работа с дизайнерами, MVP.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Прототип (1 мин). Рюкзак из бумаги – тоже прототип: он показывает форму и идею, но им нельзя пользоваться.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Зачем прототип (2 мин). Детализация зависит от задачи: от салфетки до кликабельного макета.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Достоверность (2 мин). Низкая – быстро и дёшево, высокая – похоже на настоящий продукт. Начинайте с низкой.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Что проверяет прототип (2 мин). Зачитайте стикер справа: даже рисунок на салфетке – уже прототип.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Инструменты (2 мин). Figma – стандарт; платные тарифы в России с 2022 года недоступны, бесплатный работает. InVision закрылся в конце 2024 года.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Что делать с прототипами (2 мин). Комментарии, клики, версии – всё это упрощает работу с дизайнером и командой.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Дизайнер (2 мин). Хороший дизайнер мыслит гипотезами; задача продакта – помочь ему в этом.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Продакт и UI/UX (2 мин). Главный совет: не изобретайте второстепенные экраны – вход, профиль, пейволл уже кто-то хорошо сделал.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UI-фреймворки (2 мин). Покажите Human Interface Guidelines от Apple, если есть возможность открыть сайт.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Примеры прототипов (1–2 мин). Два прототипа: карточка профиля в мобильном приложении и оформление подписки в веб-сервисе. Обратите внимание: только серый цвет и заглушки вместо картинок – акцент на структуре.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Прототип и дизайн (1–2 мин). Один и тот же экран урока: слева прототип с серыми блоками, справа готовый дизайн с текстами, цветом и иконками. Дизайн делают после того, как логика проверена.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Флоу (1–2 мин). Пять экранов от приветствия до главного экрана. Спросите: что ещё нужно нарисовать? Например, экран ошибки, если код не пришёл.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Задачи прототипов (1 мин). Прототип нужен не только дизайнеру: стейкхолдерам, документации, команде.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Прототипирование с ИИ (3 мин). Четыре шага: описать задачу, сгенерировать, показать пользователям, доработать. Зачитайте пример запроса – обратите внимание, что в нём есть пользователь, экраны и ограничения. Если есть время, покажите генерацию вживую в любом доступном инструменте. Главная мысль внизу: ИИ ускоряет черновик, но проверка на людях остаётся обязательной.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MVP (2 мин). Верхний ряд: колесо, шасси и кузов сами по себе бесполезны – пользователь недоволен, пока не готова вся машина. Нижний ряд: самокат уже везёт, и с каждым шагом продукт становится лучше. Иллюстрация по мотивам Хенрика Книберга.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Вопрос (1 мин). Спросите аудиторию и выслушайте 2–3 ответа, прежде чем переходить дальше.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Прототип vs MVP (2 мин). Прототип показывает, MVP работает и даёт реальную ценность.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Проверка (3 мин). Голосование. ОТВЕТЫ: 1 – прототип; 2 – MVP; 3 – прототип; 4 – MVP; 5 – прототип; 6 – MVP.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MVP без MVP (2 мин). Каждый MVP начинается с гипотезы: что именно мы хотим проверить.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Виды MVP (3 мин). Лендинг, fake door, консьерж, «Волшебник страны Оз». Спросите: какой тип выбрать, чтобы проверить готовность платить за доставку обедов?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Кейс Skyeng (3–4 мин). Школа работала на Skype и Google Docs два года, пока спрос не подтвердился. Только потом сделали свою платформу.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Полноценный MVP (2 мин). Зачитайте подпись к шагу «Выводим MVP на рынок»: друзья не в счёт – они вежливы.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Критерий успеха (2 мин). Метрика + порог + срок – записываем до запуска. Иначе любой результат кажется «неплохим».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Мем (1 мин). Спросите, кто сталкивался с таким «минимальным» набором в учебных проектах. Задача продакта – защищать слово «минимальный».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Пример MVP (2 мин). Условный сервис «Обед без очереди»: лендинг с кнопкой и листом ожидания. Приложения ещё нет, но уже можно измерить спрос – долю посетителей, оставивших почту. Свяжите с проверкой «Это гипотеза?», где был пример про очереди в столовой.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Кейс Wildberries (3–4 мин). Без склада и своих товаров, заказы возили сами – классический MVP. Сравните масштаб: квартира в 2004 году и 6,1 трлн рублей оборота в 2025 году.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Итоги (2 мин). Пройдитесь по шести пунктам и сверьтесь с целями со слайда 3. Спросите, что запомнилось больше всего.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Словарик (1 мин). Не зачитывайте – скажите, что слайд для повторения.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Кейс (2 мин). Команды проверяют главную гипотезу сервиса, выбранного в кейсе 1, на реальных людях до разработки. Если гипотеза не подтвердилась, сервис остаётся тем же, а команда меняет сегмент или проблему и объясняет почему. Зачитайте стикер.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Что подготовить (2 мин). Пять пунктов, под каждым – на что опираться из лекции. Подчеркните: итоговый проект – про тот же сервис.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Как работаем (2 мин). Та же команда, что и в первом кейсе. Минимум 5 интервью с людьми вне команды, каждый проводит хотя бы одно – это видно в таблице результатов. Назовите дедлайн и куда загружать презентацию.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Критерии (1–2 мин). Пройдитесь по пяти критериям. Напомните: опровергнутая гипотеза – это хороший результат, баллы за честный вывод, а не за подтверждение.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Вопросы (5 мин). Ответьте на вопросы студентов. Напомните тему следующей лекции: Agile, Scrum и Kanban. Завершение лекции.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Обложка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097280"/>
            <a:ext cx="5120640" cy="16459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3154680"/>
            <a:ext cx="457200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000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20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аздел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3108960" y="1737360"/>
            <a:ext cx="548640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аздел с планом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3108960" y="548640"/>
            <a:ext cx="5486400" cy="1600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онтент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7548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ИТ-менеджмент  ·  Лекция 2</a:t>
            </a:r>
            <a:endParaRPr lang="en-US" sz="900" dirty="0"/>
          </a:p>
        </p:txBody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6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онтент с панелью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7548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ИТ-менеджмент  ·  Лекция 2</a:t>
            </a:r>
            <a:endParaRPr lang="en-US" sz="900" dirty="0"/>
          </a:p>
        </p:txBody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548640" y="347472"/>
            <a:ext cx="438912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6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1006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ёмный контент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6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5.xml"/><Relationship Id="rId8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5.xml"/><Relationship Id="rId7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5.xml"/><Relationship Id="rId5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5.xml"/><Relationship Id="rId5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5.xml"/><Relationship Id="rId6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5.xml"/><Relationship Id="rId5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5.xml"/><Relationship Id="rId5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image" Target="../media/image-22-3.png"/><Relationship Id="rId4" Type="http://schemas.openxmlformats.org/officeDocument/2006/relationships/image" Target="../media/image-22-4.png"/><Relationship Id="rId5" Type="http://schemas.openxmlformats.org/officeDocument/2006/relationships/image" Target="../media/image-22-5.png"/><Relationship Id="rId6" Type="http://schemas.openxmlformats.org/officeDocument/2006/relationships/slideLayout" Target="../slideLayouts/slideLayout5.xml"/><Relationship Id="rId7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2.png"/><Relationship Id="rId3" Type="http://schemas.openxmlformats.org/officeDocument/2006/relationships/image" Target="../media/image-23-3.png"/><Relationship Id="rId4" Type="http://schemas.openxmlformats.org/officeDocument/2006/relationships/slideLayout" Target="../slideLayouts/slideLayout5.xml"/><Relationship Id="rId5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png"/><Relationship Id="rId3" Type="http://schemas.openxmlformats.org/officeDocument/2006/relationships/image" Target="../media/image-25-3.png"/><Relationship Id="rId4" Type="http://schemas.openxmlformats.org/officeDocument/2006/relationships/slideLayout" Target="../slideLayouts/slideLayout5.xml"/><Relationship Id="rId5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image" Target="../media/image-26-2.png"/><Relationship Id="rId3" Type="http://schemas.openxmlformats.org/officeDocument/2006/relationships/image" Target="../media/image-26-3.png"/><Relationship Id="rId4" Type="http://schemas.openxmlformats.org/officeDocument/2006/relationships/slideLayout" Target="../slideLayouts/slideLayout5.xml"/><Relationship Id="rId5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image" Target="../media/image-29-2.png"/><Relationship Id="rId3" Type="http://schemas.openxmlformats.org/officeDocument/2006/relationships/image" Target="../media/image-29-3.png"/><Relationship Id="rId4" Type="http://schemas.openxmlformats.org/officeDocument/2006/relationships/slideLayout" Target="../slideLayouts/slideLayout5.xml"/><Relationship Id="rId5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image" Target="../media/image-31-2.png"/><Relationship Id="rId3" Type="http://schemas.openxmlformats.org/officeDocument/2006/relationships/image" Target="../media/image-31-3.png"/><Relationship Id="rId4" Type="http://schemas.openxmlformats.org/officeDocument/2006/relationships/image" Target="../media/image-31-4.png"/><Relationship Id="rId5" Type="http://schemas.openxmlformats.org/officeDocument/2006/relationships/image" Target="../media/image-31-5.png"/><Relationship Id="rId6" Type="http://schemas.openxmlformats.org/officeDocument/2006/relationships/image" Target="../media/image-31-6.png"/><Relationship Id="rId7" Type="http://schemas.openxmlformats.org/officeDocument/2006/relationships/slideLayout" Target="../slideLayouts/slideLayout5.xml"/><Relationship Id="rId8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image" Target="../media/image-32-2.png"/><Relationship Id="rId3" Type="http://schemas.openxmlformats.org/officeDocument/2006/relationships/slideLayout" Target="../slideLayouts/slideLayout5.xml"/><Relationship Id="rId4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image" Target="../media/image-35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image" Target="../media/image-36-1.jp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image" Target="../media/image-37-1.png"/><Relationship Id="rId2" Type="http://schemas.openxmlformats.org/officeDocument/2006/relationships/image" Target="../media/image-37-2.png"/><Relationship Id="rId3" Type="http://schemas.openxmlformats.org/officeDocument/2006/relationships/image" Target="../media/image-37-3.png"/><Relationship Id="rId4" Type="http://schemas.openxmlformats.org/officeDocument/2006/relationships/image" Target="../media/image-37-4.png"/><Relationship Id="rId5" Type="http://schemas.openxmlformats.org/officeDocument/2006/relationships/image" Target="../media/image-37-5.png"/><Relationship Id="rId6" Type="http://schemas.openxmlformats.org/officeDocument/2006/relationships/slideLayout" Target="../slideLayouts/slideLayout5.xml"/><Relationship Id="rId7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image" Target="../media/image-38-1.png"/><Relationship Id="rId2" Type="http://schemas.openxmlformats.org/officeDocument/2006/relationships/image" Target="../media/image-38-2.png"/><Relationship Id="rId3" Type="http://schemas.openxmlformats.org/officeDocument/2006/relationships/image" Target="../media/image-38-3.png"/><Relationship Id="rId4" Type="http://schemas.openxmlformats.org/officeDocument/2006/relationships/image" Target="../media/image-38-4.png"/><Relationship Id="rId5" Type="http://schemas.openxmlformats.org/officeDocument/2006/relationships/image" Target="../media/image-38-5.png"/><Relationship Id="rId6" Type="http://schemas.openxmlformats.org/officeDocument/2006/relationships/image" Target="../media/image-38-6.png"/><Relationship Id="rId7" Type="http://schemas.openxmlformats.org/officeDocument/2006/relationships/image" Target="../media/image-38-7.png"/><Relationship Id="rId8" Type="http://schemas.openxmlformats.org/officeDocument/2006/relationships/image" Target="../media/image-38-8.png"/><Relationship Id="rId9" Type="http://schemas.openxmlformats.org/officeDocument/2006/relationships/image" Target="../media/image-38-9.png"/><Relationship Id="rId10" Type="http://schemas.openxmlformats.org/officeDocument/2006/relationships/slideLayout" Target="../slideLayouts/slideLayout5.xml"/><Relationship Id="rId11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image" Target="../media/image-39-1.png"/><Relationship Id="rId2" Type="http://schemas.openxmlformats.org/officeDocument/2006/relationships/image" Target="../media/image-39-2.png"/><Relationship Id="rId3" Type="http://schemas.openxmlformats.org/officeDocument/2006/relationships/image" Target="../media/image-39-3.png"/><Relationship Id="rId4" Type="http://schemas.openxmlformats.org/officeDocument/2006/relationships/image" Target="../media/image-39-4.png"/><Relationship Id="rId5" Type="http://schemas.openxmlformats.org/officeDocument/2006/relationships/image" Target="../media/image-39-5.png"/><Relationship Id="rId6" Type="http://schemas.openxmlformats.org/officeDocument/2006/relationships/slideLayout" Target="../slideLayouts/slideLayout5.xml"/><Relationship Id="rId7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image" Target="../media/image-40-1.png"/><Relationship Id="rId2" Type="http://schemas.openxmlformats.org/officeDocument/2006/relationships/image" Target="../media/image-40-2.png"/><Relationship Id="rId3" Type="http://schemas.openxmlformats.org/officeDocument/2006/relationships/image" Target="../media/image-40-3.png"/><Relationship Id="rId4" Type="http://schemas.openxmlformats.org/officeDocument/2006/relationships/image" Target="../media/image-40-4.png"/><Relationship Id="rId5" Type="http://schemas.openxmlformats.org/officeDocument/2006/relationships/slideLayout" Target="../slideLayouts/slideLayout5.xml"/><Relationship Id="rId6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image" Target="../media/image-41-1.png"/><Relationship Id="rId2" Type="http://schemas.openxmlformats.org/officeDocument/2006/relationships/image" Target="../media/image-41-2.png"/><Relationship Id="rId3" Type="http://schemas.openxmlformats.org/officeDocument/2006/relationships/image" Target="../media/image-41-3.png"/><Relationship Id="rId4" Type="http://schemas.openxmlformats.org/officeDocument/2006/relationships/slideLayout" Target="../slideLayouts/slideLayout5.xml"/><Relationship Id="rId5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image" Target="../media/image-42-1.png"/><Relationship Id="rId2" Type="http://schemas.openxmlformats.org/officeDocument/2006/relationships/image" Target="../media/image-42-2.png"/><Relationship Id="rId3" Type="http://schemas.openxmlformats.org/officeDocument/2006/relationships/image" Target="../media/image-42-3.png"/><Relationship Id="rId4" Type="http://schemas.openxmlformats.org/officeDocument/2006/relationships/slideLayout" Target="../slideLayouts/slideLayout5.xml"/><Relationship Id="rId5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image" Target="../media/image-43-1.png"/><Relationship Id="rId2" Type="http://schemas.openxmlformats.org/officeDocument/2006/relationships/image" Target="../media/image-43-2.png"/><Relationship Id="rId3" Type="http://schemas.openxmlformats.org/officeDocument/2006/relationships/image" Target="../media/image-43-3.png"/><Relationship Id="rId4" Type="http://schemas.openxmlformats.org/officeDocument/2006/relationships/slideLayout" Target="../slideLayouts/slideLayout5.xml"/><Relationship Id="rId5" Type="http://schemas.openxmlformats.org/officeDocument/2006/relationships/notesSlide" Target="../notesSlides/notesSlide43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image" Target="../media/image-44-1.png"/><Relationship Id="rId2" Type="http://schemas.openxmlformats.org/officeDocument/2006/relationships/image" Target="../media/image-44-2.png"/><Relationship Id="rId3" Type="http://schemas.openxmlformats.org/officeDocument/2006/relationships/image" Target="../media/image-44-3.png"/><Relationship Id="rId4" Type="http://schemas.openxmlformats.org/officeDocument/2006/relationships/slideLayout" Target="../slideLayouts/slideLayout5.xml"/><Relationship Id="rId5" Type="http://schemas.openxmlformats.org/officeDocument/2006/relationships/notesSlide" Target="../notesSlides/notesSlide44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image" Target="../media/image-45-1.png"/><Relationship Id="rId2" Type="http://schemas.openxmlformats.org/officeDocument/2006/relationships/image" Target="../media/image-45-2.png"/><Relationship Id="rId3" Type="http://schemas.openxmlformats.org/officeDocument/2006/relationships/image" Target="../media/image-45-3.png"/><Relationship Id="rId4" Type="http://schemas.openxmlformats.org/officeDocument/2006/relationships/slideLayout" Target="../slideLayouts/slideLayout5.xml"/><Relationship Id="rId5" Type="http://schemas.openxmlformats.org/officeDocument/2006/relationships/notesSlide" Target="../notesSlides/notesSlide45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image" Target="../media/image-46-1.png"/><Relationship Id="rId2" Type="http://schemas.openxmlformats.org/officeDocument/2006/relationships/image" Target="../media/image-46-2.png"/><Relationship Id="rId3" Type="http://schemas.openxmlformats.org/officeDocument/2006/relationships/image" Target="../media/image-46-3.png"/><Relationship Id="rId4" Type="http://schemas.openxmlformats.org/officeDocument/2006/relationships/image" Target="../media/image-46-4.png"/><Relationship Id="rId5" Type="http://schemas.openxmlformats.org/officeDocument/2006/relationships/image" Target="../media/image-46-5.png"/><Relationship Id="rId6" Type="http://schemas.openxmlformats.org/officeDocument/2006/relationships/image" Target="../media/image-46-6.png"/><Relationship Id="rId7" Type="http://schemas.openxmlformats.org/officeDocument/2006/relationships/image" Target="../media/image-46-7.png"/><Relationship Id="rId8" Type="http://schemas.openxmlformats.org/officeDocument/2006/relationships/image" Target="../media/image-46-8.png"/><Relationship Id="rId9" Type="http://schemas.openxmlformats.org/officeDocument/2006/relationships/slideLayout" Target="../slideLayouts/slideLayout5.xml"/><Relationship Id="rId10" Type="http://schemas.openxmlformats.org/officeDocument/2006/relationships/notesSlide" Target="../notesSlides/notesSlide4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image" Target="../media/image-47-1.png"/><Relationship Id="rId2" Type="http://schemas.openxmlformats.org/officeDocument/2006/relationships/image" Target="../media/image-47-2.png"/><Relationship Id="rId3" Type="http://schemas.openxmlformats.org/officeDocument/2006/relationships/image" Target="../media/image-47-3.png"/><Relationship Id="rId4" Type="http://schemas.openxmlformats.org/officeDocument/2006/relationships/slideLayout" Target="../slideLayouts/slideLayout5.xml"/><Relationship Id="rId5" Type="http://schemas.openxmlformats.org/officeDocument/2006/relationships/notesSlide" Target="../notesSlides/notesSlide4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image" Target="../media/image-48-1.png"/><Relationship Id="rId2" Type="http://schemas.openxmlformats.org/officeDocument/2006/relationships/image" Target="../media/image-48-2.png"/><Relationship Id="rId3" Type="http://schemas.openxmlformats.org/officeDocument/2006/relationships/image" Target="../media/image-48-3.png"/><Relationship Id="rId4" Type="http://schemas.openxmlformats.org/officeDocument/2006/relationships/image" Target="../media/image-48-4.png"/><Relationship Id="rId5" Type="http://schemas.openxmlformats.org/officeDocument/2006/relationships/image" Target="../media/image-48-5.png"/><Relationship Id="rId6" Type="http://schemas.openxmlformats.org/officeDocument/2006/relationships/slideLayout" Target="../slideLayouts/slideLayout5.xml"/><Relationship Id="rId7" Type="http://schemas.openxmlformats.org/officeDocument/2006/relationships/notesSlide" Target="../notesSlides/notesSlide48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image" Target="../media/image-49-1.png"/><Relationship Id="rId2" Type="http://schemas.openxmlformats.org/officeDocument/2006/relationships/image" Target="../media/image-49-2.png"/><Relationship Id="rId3" Type="http://schemas.openxmlformats.org/officeDocument/2006/relationships/image" Target="../media/image-49-3.png"/><Relationship Id="rId4" Type="http://schemas.openxmlformats.org/officeDocument/2006/relationships/image" Target="../media/image-49-4.png"/><Relationship Id="rId5" Type="http://schemas.openxmlformats.org/officeDocument/2006/relationships/slideLayout" Target="../slideLayouts/slideLayout5.xml"/><Relationship Id="rId6" Type="http://schemas.openxmlformats.org/officeDocument/2006/relationships/notesSlide" Target="../notesSlides/notesSlide49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image" Target="../media/image-50-1.png"/><Relationship Id="rId2" Type="http://schemas.openxmlformats.org/officeDocument/2006/relationships/image" Target="../media/image-50-2.png"/><Relationship Id="rId3" Type="http://schemas.openxmlformats.org/officeDocument/2006/relationships/image" Target="../media/image-50-3.png"/><Relationship Id="rId4" Type="http://schemas.openxmlformats.org/officeDocument/2006/relationships/image" Target="../media/image-50-4.png"/><Relationship Id="rId5" Type="http://schemas.openxmlformats.org/officeDocument/2006/relationships/image" Target="../media/image-50-5.png"/><Relationship Id="rId6" Type="http://schemas.openxmlformats.org/officeDocument/2006/relationships/image" Target="../media/image-50-6.png"/><Relationship Id="rId7" Type="http://schemas.openxmlformats.org/officeDocument/2006/relationships/image" Target="../media/image-50-7.png"/><Relationship Id="rId8" Type="http://schemas.openxmlformats.org/officeDocument/2006/relationships/image" Target="../media/image-50-8.png"/><Relationship Id="rId9" Type="http://schemas.openxmlformats.org/officeDocument/2006/relationships/image" Target="../media/image-50-9.png"/><Relationship Id="rId10" Type="http://schemas.openxmlformats.org/officeDocument/2006/relationships/image" Target="../media/image-50-10.png"/><Relationship Id="rId11" Type="http://schemas.openxmlformats.org/officeDocument/2006/relationships/image" Target="../media/image-50-11.png"/><Relationship Id="rId12" Type="http://schemas.openxmlformats.org/officeDocument/2006/relationships/image" Target="../media/image-50-12.png"/><Relationship Id="rId13" Type="http://schemas.openxmlformats.org/officeDocument/2006/relationships/image" Target="../media/image-50-13.png"/><Relationship Id="rId14" Type="http://schemas.openxmlformats.org/officeDocument/2006/relationships/image" Target="../media/image-50-14.png"/><Relationship Id="rId15" Type="http://schemas.openxmlformats.org/officeDocument/2006/relationships/image" Target="../media/image-50-15.png"/><Relationship Id="rId16" Type="http://schemas.openxmlformats.org/officeDocument/2006/relationships/image" Target="../media/image-50-16.png"/><Relationship Id="rId17" Type="http://schemas.openxmlformats.org/officeDocument/2006/relationships/slideLayout" Target="../slideLayouts/slideLayout5.xml"/><Relationship Id="rId18" Type="http://schemas.openxmlformats.org/officeDocument/2006/relationships/notesSlide" Target="../notesSlides/notesSlide50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image" Target="../media/image-51-1.png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51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image" Target="../media/image-52-1.png"/><Relationship Id="rId2" Type="http://schemas.openxmlformats.org/officeDocument/2006/relationships/image" Target="../media/image-52-2.png"/><Relationship Id="rId3" Type="http://schemas.openxmlformats.org/officeDocument/2006/relationships/slideLayout" Target="../slideLayouts/slideLayout5.xml"/><Relationship Id="rId4" Type="http://schemas.openxmlformats.org/officeDocument/2006/relationships/notesSlide" Target="../notesSlides/notesSlide52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3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4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image" Target="../media/image-55-1.png"/><Relationship Id="rId2" Type="http://schemas.openxmlformats.org/officeDocument/2006/relationships/image" Target="../media/image-55-2.png"/><Relationship Id="rId3" Type="http://schemas.openxmlformats.org/officeDocument/2006/relationships/image" Target="../media/image-55-3.png"/><Relationship Id="rId4" Type="http://schemas.openxmlformats.org/officeDocument/2006/relationships/image" Target="../media/image-55-4.png"/><Relationship Id="rId5" Type="http://schemas.openxmlformats.org/officeDocument/2006/relationships/slideLayout" Target="../slideLayouts/slideLayout5.xml"/><Relationship Id="rId6" Type="http://schemas.openxmlformats.org/officeDocument/2006/relationships/notesSlide" Target="../notesSlides/notesSlide55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image" Target="../media/image-56-1.png"/><Relationship Id="rId2" Type="http://schemas.openxmlformats.org/officeDocument/2006/relationships/image" Target="../media/image-56-2.png"/><Relationship Id="rId3" Type="http://schemas.openxmlformats.org/officeDocument/2006/relationships/image" Target="../media/image-56-3.png"/><Relationship Id="rId4" Type="http://schemas.openxmlformats.org/officeDocument/2006/relationships/slideLayout" Target="../slideLayouts/slideLayout5.xml"/><Relationship Id="rId5" Type="http://schemas.openxmlformats.org/officeDocument/2006/relationships/notesSlide" Target="../notesSlides/notesSlide56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image" Target="../media/image-57-1.png"/><Relationship Id="rId2" Type="http://schemas.openxmlformats.org/officeDocument/2006/relationships/image" Target="../media/image-57-2.png"/><Relationship Id="rId3" Type="http://schemas.openxmlformats.org/officeDocument/2006/relationships/image" Target="../media/image-57-3.png"/><Relationship Id="rId4" Type="http://schemas.openxmlformats.org/officeDocument/2006/relationships/image" Target="../media/image-57-4.png"/><Relationship Id="rId5" Type="http://schemas.openxmlformats.org/officeDocument/2006/relationships/slideLayout" Target="../slideLayouts/slideLayout5.xml"/><Relationship Id="rId6" Type="http://schemas.openxmlformats.org/officeDocument/2006/relationships/notesSlide" Target="../notesSlides/notesSlide5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8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image" Target="../media/image-59-1.png"/><Relationship Id="rId2" Type="http://schemas.openxmlformats.org/officeDocument/2006/relationships/image" Target="../media/image-59-2.png"/><Relationship Id="rId3" Type="http://schemas.openxmlformats.org/officeDocument/2006/relationships/image" Target="../media/image-59-3.png"/><Relationship Id="rId4" Type="http://schemas.openxmlformats.org/officeDocument/2006/relationships/slideLayout" Target="../slideLayouts/slideLayout5.xml"/><Relationship Id="rId5" Type="http://schemas.openxmlformats.org/officeDocument/2006/relationships/notesSlide" Target="../notesSlides/notesSlide59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image" Target="../media/image-60-1.png"/><Relationship Id="rId2" Type="http://schemas.openxmlformats.org/officeDocument/2006/relationships/image" Target="../media/image-60-2.png"/><Relationship Id="rId3" Type="http://schemas.openxmlformats.org/officeDocument/2006/relationships/slideLayout" Target="../slideLayouts/slideLayout5.xml"/><Relationship Id="rId4" Type="http://schemas.openxmlformats.org/officeDocument/2006/relationships/notesSlide" Target="../notesSlides/notesSlide60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image" Target="../media/image-61-1.png"/><Relationship Id="rId2" Type="http://schemas.openxmlformats.org/officeDocument/2006/relationships/image" Target="../media/image-61-2.png"/><Relationship Id="rId3" Type="http://schemas.openxmlformats.org/officeDocument/2006/relationships/image" Target="../media/image-61-3.png"/><Relationship Id="rId4" Type="http://schemas.openxmlformats.org/officeDocument/2006/relationships/slideLayout" Target="../slideLayouts/slideLayout5.xml"/><Relationship Id="rId5" Type="http://schemas.openxmlformats.org/officeDocument/2006/relationships/notesSlide" Target="../notesSlides/notesSlide61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3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4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image" Target="../media/image-65-1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65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image" Target="../media/image-66-1.png"/><Relationship Id="rId2" Type="http://schemas.openxmlformats.org/officeDocument/2006/relationships/image" Target="../media/image-66-2.png"/><Relationship Id="rId3" Type="http://schemas.openxmlformats.org/officeDocument/2006/relationships/image" Target="../media/image-66-3.png"/><Relationship Id="rId4" Type="http://schemas.openxmlformats.org/officeDocument/2006/relationships/image" Target="../media/image-66-4.png"/><Relationship Id="rId5" Type="http://schemas.openxmlformats.org/officeDocument/2006/relationships/image" Target="../media/image-66-5.png"/><Relationship Id="rId6" Type="http://schemas.openxmlformats.org/officeDocument/2006/relationships/slideLayout" Target="../slideLayouts/slideLayout5.xml"/><Relationship Id="rId7" Type="http://schemas.openxmlformats.org/officeDocument/2006/relationships/notesSlide" Target="../notesSlides/notesSlide66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image" Target="../media/image-67-1.png"/><Relationship Id="rId2" Type="http://schemas.openxmlformats.org/officeDocument/2006/relationships/image" Target="../media/image-67-2.png"/><Relationship Id="rId3" Type="http://schemas.openxmlformats.org/officeDocument/2006/relationships/image" Target="../media/image-67-3.png"/><Relationship Id="rId4" Type="http://schemas.openxmlformats.org/officeDocument/2006/relationships/slideLayout" Target="../slideLayouts/slideLayout5.xml"/><Relationship Id="rId5" Type="http://schemas.openxmlformats.org/officeDocument/2006/relationships/notesSlide" Target="../notesSlides/notesSlide67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8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097280"/>
            <a:ext cx="51206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800" b="1" dirty="0">
                <a:solidFill>
                  <a:schemeClr val="bg1"/>
                </a:solidFill>
              </a:rPr>
              <a:t>ИТ-менеджмент</a:t>
            </a:r>
            <a:endParaRPr lang="en-US" sz="4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3154680"/>
            <a:ext cx="4572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Понуров Роман</a:t>
            </a:r>
            <a:endParaRPr lang="en-US" sz="2000" dirty="0"/>
          </a:p>
          <a:p>
            <a:pPr algn="l" indent="0" marL="0">
              <a:buNone/>
            </a:pPr>
            <a:r>
              <a:rPr lang="en-US" sz="1400" dirty="0">
                <a:solidFill>
                  <a:schemeClr val="accent1"/>
                </a:solidFill>
              </a:rPr>
              <a:t>Старший менеджер продукта в Газпромбанке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 rot="-240000">
            <a:off x="6126480" y="640080"/>
            <a:ext cx="1828800" cy="1417320"/>
          </a:xfrm>
          <a:prstGeom prst="rect">
            <a:avLst/>
          </a:prstGeom>
          <a:solidFill>
            <a:schemeClr val="accent1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 wrap="square" lIns="152400" tIns="177800" rIns="12700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Идея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rot="180000">
            <a:off x="6903720" y="1691640"/>
            <a:ext cx="1828800" cy="1417320"/>
          </a:xfrm>
          <a:prstGeom prst="rect">
            <a:avLst/>
          </a:prstGeom>
          <a:solidFill>
            <a:schemeClr val="accent2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 wrap="square" lIns="152400" tIns="177800" rIns="12700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Гипотеза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 rot="-120000">
            <a:off x="6035040" y="2697480"/>
            <a:ext cx="1828800" cy="1417320"/>
          </a:xfrm>
          <a:prstGeom prst="rect">
            <a:avLst/>
          </a:prstGeom>
          <a:solidFill>
            <a:schemeClr val="accent3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 wrap="square" lIns="152400" tIns="177800" rIns="12700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MVP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Программа курса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663440" y="3611880"/>
            <a:ext cx="3931920" cy="868680"/>
          </a:xfrm>
          <a:prstGeom prst="roundRect">
            <a:avLst>
              <a:gd name="adj" fmla="val 8421"/>
            </a:avLst>
          </a:prstGeom>
          <a:solidFill>
            <a:srgbClr val="1D1C21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4846320" y="3611880"/>
            <a:ext cx="1508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C230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 лекций</a:t>
            </a:r>
            <a:endParaRPr lang="en-US" sz="1500" dirty="0"/>
          </a:p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</a:rPr>
              <a:t>вторники, 13.10–24.11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400800" y="3767328"/>
            <a:ext cx="0" cy="548640"/>
          </a:xfrm>
          <a:prstGeom prst="line">
            <a:avLst/>
          </a:prstGeom>
          <a:noFill/>
          <a:ln w="9525">
            <a:solidFill>
              <a:srgbClr val="5B5A62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6537960" y="3611880"/>
            <a:ext cx="2011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2C230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 кейсов + проект</a:t>
            </a:r>
            <a:endParaRPr lang="en-US" sz="1500" dirty="0"/>
          </a:p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</a:rPr>
              <a:t>работа в командах по 5–6 человек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48640" y="1207008"/>
            <a:ext cx="3749040" cy="0"/>
          </a:xfrm>
          <a:prstGeom prst="line">
            <a:avLst/>
          </a:prstGeom>
          <a:noFill/>
          <a:ln w="12700">
            <a:solidFill>
              <a:schemeClr val="bg2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548640" y="1261872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20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627632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2"/>
                </a:solidFill>
              </a:rPr>
              <a:t>13.10</a:t>
            </a:r>
            <a:endParaRPr lang="en-US" sz="950" dirty="0"/>
          </a:p>
        </p:txBody>
      </p:sp>
      <p:sp>
        <p:nvSpPr>
          <p:cNvPr id="10" name="Text 8"/>
          <p:cNvSpPr txBox="1"/>
          <p:nvPr/>
        </p:nvSpPr>
        <p:spPr>
          <a:xfrm>
            <a:off x="1051560" y="1280160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Введение в ИТ-менеджмент</a:t>
            </a:r>
            <a:endParaRPr lang="en-US" sz="1500" dirty="0"/>
          </a:p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роли, жизненный цикл, продакт-менеджер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438912" y="2011680"/>
            <a:ext cx="3886200" cy="713232"/>
          </a:xfrm>
          <a:prstGeom prst="rect">
            <a:avLst/>
          </a:prstGeom>
          <a:solidFill>
            <a:schemeClr val="accent1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548640" y="2066544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2432304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chemeClr val="tx1"/>
                </a:solidFill>
              </a:rPr>
              <a:t>20.10</a:t>
            </a:r>
            <a:endParaRPr lang="en-US" sz="950" dirty="0"/>
          </a:p>
        </p:txBody>
      </p:sp>
      <p:sp>
        <p:nvSpPr>
          <p:cNvPr id="14" name="Text 12"/>
          <p:cNvSpPr txBox="1"/>
          <p:nvPr/>
        </p:nvSpPr>
        <p:spPr>
          <a:xfrm>
            <a:off x="1051560" y="2084832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ИТ-продукт, идея и MVP</a:t>
            </a:r>
            <a:endParaRPr lang="en-US" sz="1500" dirty="0"/>
          </a:p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от гипотезы к первой версии продукта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548640" y="2816352"/>
            <a:ext cx="3749040" cy="0"/>
          </a:xfrm>
          <a:prstGeom prst="line">
            <a:avLst/>
          </a:prstGeom>
          <a:noFill/>
          <a:ln w="12700">
            <a:solidFill>
              <a:schemeClr val="bg2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548640" y="2871216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20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3236976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2"/>
                </a:solidFill>
              </a:rPr>
              <a:t>27.10</a:t>
            </a:r>
            <a:endParaRPr lang="en-US" sz="950" dirty="0"/>
          </a:p>
        </p:txBody>
      </p:sp>
      <p:sp>
        <p:nvSpPr>
          <p:cNvPr id="18" name="Text 16"/>
          <p:cNvSpPr txBox="1"/>
          <p:nvPr/>
        </p:nvSpPr>
        <p:spPr>
          <a:xfrm>
            <a:off x="1051560" y="2889504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Agile, Scrum и Kanban</a:t>
            </a:r>
            <a:endParaRPr lang="en-US" sz="1500" dirty="0"/>
          </a:p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гибкие подходы к управлению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548640" y="3621024"/>
            <a:ext cx="3749040" cy="0"/>
          </a:xfrm>
          <a:prstGeom prst="line">
            <a:avLst/>
          </a:prstGeom>
          <a:noFill/>
          <a:ln w="12700">
            <a:solidFill>
              <a:schemeClr val="bg2"/>
            </a:solidFill>
            <a:prstDash val="solid"/>
          </a:ln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548640" y="3675888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2000" dirty="0"/>
          </a:p>
        </p:txBody>
      </p:sp>
      <p:sp>
        <p:nvSpPr>
          <p:cNvPr id="21" name="Text 19"/>
          <p:cNvSpPr txBox="1"/>
          <p:nvPr/>
        </p:nvSpPr>
        <p:spPr>
          <a:xfrm>
            <a:off x="548640" y="4041648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2"/>
                </a:solidFill>
              </a:rPr>
              <a:t>03.11</a:t>
            </a:r>
            <a:endParaRPr lang="en-US" sz="950" dirty="0"/>
          </a:p>
        </p:txBody>
      </p:sp>
      <p:sp>
        <p:nvSpPr>
          <p:cNvPr id="22" name="Text 20"/>
          <p:cNvSpPr txBox="1"/>
          <p:nvPr/>
        </p:nvSpPr>
        <p:spPr>
          <a:xfrm>
            <a:off x="1051560" y="3694176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Метрики и аналитика продукта</a:t>
            </a:r>
            <a:endParaRPr lang="en-US" sz="1500" dirty="0"/>
          </a:p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как понять, что продукт работает</a:t>
            </a: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>
            <a:off x="4663440" y="1207008"/>
            <a:ext cx="3749040" cy="0"/>
          </a:xfrm>
          <a:prstGeom prst="line">
            <a:avLst/>
          </a:prstGeom>
          <a:noFill/>
          <a:ln w="12700">
            <a:solidFill>
              <a:schemeClr val="bg2"/>
            </a:solidFill>
            <a:prstDash val="solid"/>
          </a:ln>
        </p:spPr>
        <p:txBody>
          <a:bodyPr/>
          <a:p/>
        </p:txBody>
      </p:sp>
      <p:sp>
        <p:nvSpPr>
          <p:cNvPr id="24" name="Text 22"/>
          <p:cNvSpPr txBox="1"/>
          <p:nvPr/>
        </p:nvSpPr>
        <p:spPr>
          <a:xfrm>
            <a:off x="4663440" y="1261872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2000" dirty="0"/>
          </a:p>
        </p:txBody>
      </p:sp>
      <p:sp>
        <p:nvSpPr>
          <p:cNvPr id="25" name="Text 23"/>
          <p:cNvSpPr txBox="1"/>
          <p:nvPr/>
        </p:nvSpPr>
        <p:spPr>
          <a:xfrm>
            <a:off x="4663440" y="1627632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2"/>
                </a:solidFill>
              </a:rPr>
              <a:t>10.11</a:t>
            </a:r>
            <a:endParaRPr lang="en-US" sz="950" dirty="0"/>
          </a:p>
        </p:txBody>
      </p:sp>
      <p:sp>
        <p:nvSpPr>
          <p:cNvPr id="26" name="Text 24"/>
          <p:cNvSpPr txBox="1"/>
          <p:nvPr/>
        </p:nvSpPr>
        <p:spPr>
          <a:xfrm>
            <a:off x="5166360" y="1280160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Эксперименты и экономика</a:t>
            </a:r>
            <a:endParaRPr lang="en-US" sz="1500" dirty="0"/>
          </a:p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A/B-тесты и юнит-экономика</a:t>
            </a:r>
            <a:endParaRPr lang="en-US" sz="1500" dirty="0"/>
          </a:p>
        </p:txBody>
      </p:sp>
      <p:sp>
        <p:nvSpPr>
          <p:cNvPr id="27" name="Shape 25"/>
          <p:cNvSpPr/>
          <p:nvPr/>
        </p:nvSpPr>
        <p:spPr>
          <a:xfrm>
            <a:off x="4663440" y="2011680"/>
            <a:ext cx="3749040" cy="0"/>
          </a:xfrm>
          <a:prstGeom prst="line">
            <a:avLst/>
          </a:prstGeom>
          <a:noFill/>
          <a:ln w="12700">
            <a:solidFill>
              <a:schemeClr val="bg2"/>
            </a:solidFill>
            <a:prstDash val="solid"/>
          </a:ln>
        </p:spPr>
        <p:txBody>
          <a:bodyPr/>
          <a:p/>
        </p:txBody>
      </p:sp>
      <p:sp>
        <p:nvSpPr>
          <p:cNvPr id="28" name="Text 26"/>
          <p:cNvSpPr txBox="1"/>
          <p:nvPr/>
        </p:nvSpPr>
        <p:spPr>
          <a:xfrm>
            <a:off x="4663440" y="2066544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</a:t>
            </a:r>
            <a:endParaRPr lang="en-US" sz="2000" dirty="0"/>
          </a:p>
        </p:txBody>
      </p:sp>
      <p:sp>
        <p:nvSpPr>
          <p:cNvPr id="29" name="Text 27"/>
          <p:cNvSpPr txBox="1"/>
          <p:nvPr/>
        </p:nvSpPr>
        <p:spPr>
          <a:xfrm>
            <a:off x="4663440" y="2432304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2"/>
                </a:solidFill>
              </a:rPr>
              <a:t>17.11</a:t>
            </a:r>
            <a:endParaRPr lang="en-US" sz="950" dirty="0"/>
          </a:p>
        </p:txBody>
      </p:sp>
      <p:sp>
        <p:nvSpPr>
          <p:cNvPr id="30" name="Text 28"/>
          <p:cNvSpPr txBox="1"/>
          <p:nvPr/>
        </p:nvSpPr>
        <p:spPr>
          <a:xfrm>
            <a:off x="5166360" y="2084832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Запуск и рост продукта</a:t>
            </a:r>
            <a:endParaRPr lang="en-US" sz="1500" dirty="0"/>
          </a:p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маркетинг, релиз и риски</a:t>
            </a:r>
            <a:endParaRPr lang="en-US" sz="1500" dirty="0"/>
          </a:p>
        </p:txBody>
      </p:sp>
      <p:sp>
        <p:nvSpPr>
          <p:cNvPr id="31" name="Shape 29"/>
          <p:cNvSpPr/>
          <p:nvPr/>
        </p:nvSpPr>
        <p:spPr>
          <a:xfrm>
            <a:off x="4663440" y="2816352"/>
            <a:ext cx="3749040" cy="0"/>
          </a:xfrm>
          <a:prstGeom prst="line">
            <a:avLst/>
          </a:prstGeom>
          <a:noFill/>
          <a:ln w="12700">
            <a:solidFill>
              <a:schemeClr val="bg2"/>
            </a:solidFill>
            <a:prstDash val="solid"/>
          </a:ln>
        </p:spPr>
        <p:txBody>
          <a:bodyPr/>
          <a:p/>
        </p:txBody>
      </p:sp>
      <p:sp>
        <p:nvSpPr>
          <p:cNvPr id="32" name="Text 30"/>
          <p:cNvSpPr txBox="1"/>
          <p:nvPr/>
        </p:nvSpPr>
        <p:spPr>
          <a:xfrm>
            <a:off x="4663440" y="2871216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</a:t>
            </a:r>
            <a:endParaRPr lang="en-US" sz="2000" dirty="0"/>
          </a:p>
        </p:txBody>
      </p:sp>
      <p:sp>
        <p:nvSpPr>
          <p:cNvPr id="33" name="Text 31"/>
          <p:cNvSpPr txBox="1"/>
          <p:nvPr/>
        </p:nvSpPr>
        <p:spPr>
          <a:xfrm>
            <a:off x="4663440" y="3236976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2"/>
                </a:solidFill>
              </a:rPr>
              <a:t>24.11</a:t>
            </a:r>
            <a:endParaRPr lang="en-US" sz="950" dirty="0"/>
          </a:p>
        </p:txBody>
      </p:sp>
      <p:sp>
        <p:nvSpPr>
          <p:cNvPr id="34" name="Text 32"/>
          <p:cNvSpPr txBox="1"/>
          <p:nvPr/>
        </p:nvSpPr>
        <p:spPr>
          <a:xfrm>
            <a:off x="5166360" y="2889504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Стратегия и развитие продукта</a:t>
            </a:r>
            <a:endParaRPr lang="en-US" sz="1500" dirty="0"/>
          </a:p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видение, OKR и дорожная карта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237744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28000" dirty="0"/>
          </a:p>
        </p:txBody>
      </p:sp>
      <p:sp>
        <p:nvSpPr>
          <p:cNvPr id="3" name="Text 1"/>
          <p:cNvSpPr txBox="1"/>
          <p:nvPr/>
        </p:nvSpPr>
        <p:spPr>
          <a:xfrm>
            <a:off x="3108960" y="13258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Лекция</a:t>
            </a:r>
            <a:endParaRPr lang="en-US" sz="18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3108960" y="1737360"/>
            <a:ext cx="54864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ИТ-продукт, идея и MVP</a:t>
            </a:r>
            <a:endParaRPr lang="en-US" sz="3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Цели лекции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3931920" cy="978408"/>
          </a:xfrm>
          <a:prstGeom prst="roundRect">
            <a:avLst>
              <a:gd name="adj" fmla="val 9346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77240" y="1453896"/>
            <a:ext cx="530352" cy="530352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3917" y="1570573"/>
            <a:ext cx="296997" cy="296997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508760" y="1344168"/>
            <a:ext cx="2834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chemeClr val="tx1"/>
                </a:solidFill>
              </a:rPr>
              <a:t>Объяснить различия между проектом и продуктом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4663440" y="1234440"/>
            <a:ext cx="3931920" cy="978408"/>
          </a:xfrm>
          <a:prstGeom prst="roundRect">
            <a:avLst>
              <a:gd name="adj" fmla="val 9346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8" name="Shape 5"/>
          <p:cNvSpPr/>
          <p:nvPr/>
        </p:nvSpPr>
        <p:spPr>
          <a:xfrm>
            <a:off x="4892040" y="1453896"/>
            <a:ext cx="530352" cy="530352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8717" y="1570573"/>
            <a:ext cx="296997" cy="296997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5623560" y="1344168"/>
            <a:ext cx="2834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chemeClr val="tx1"/>
                </a:solidFill>
              </a:rPr>
              <a:t>Понять, что такое гипотезы и как их проверять по циклу HADI</a:t>
            </a:r>
            <a:endParaRPr lang="en-US" sz="1450" dirty="0"/>
          </a:p>
        </p:txBody>
      </p:sp>
      <p:sp>
        <p:nvSpPr>
          <p:cNvPr id="11" name="Shape 7"/>
          <p:cNvSpPr/>
          <p:nvPr/>
        </p:nvSpPr>
        <p:spPr>
          <a:xfrm>
            <a:off x="548640" y="2350008"/>
            <a:ext cx="3931920" cy="978408"/>
          </a:xfrm>
          <a:prstGeom prst="roundRect">
            <a:avLst>
              <a:gd name="adj" fmla="val 9346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2" name="Shape 8"/>
          <p:cNvSpPr/>
          <p:nvPr/>
        </p:nvSpPr>
        <p:spPr>
          <a:xfrm>
            <a:off x="777240" y="2569464"/>
            <a:ext cx="530352" cy="530352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917" y="2686141"/>
            <a:ext cx="296997" cy="296997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508760" y="2459736"/>
            <a:ext cx="2834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chemeClr val="tx1"/>
                </a:solidFill>
              </a:rPr>
              <a:t>Научиться задавать правильные вопросы в CustDev-интервью</a:t>
            </a:r>
            <a:endParaRPr lang="en-US" sz="1450" dirty="0"/>
          </a:p>
        </p:txBody>
      </p:sp>
      <p:sp>
        <p:nvSpPr>
          <p:cNvPr id="15" name="Shape 10"/>
          <p:cNvSpPr/>
          <p:nvPr/>
        </p:nvSpPr>
        <p:spPr>
          <a:xfrm>
            <a:off x="4663440" y="2350008"/>
            <a:ext cx="3931920" cy="978408"/>
          </a:xfrm>
          <a:prstGeom prst="roundRect">
            <a:avLst>
              <a:gd name="adj" fmla="val 9346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6" name="Shape 11"/>
          <p:cNvSpPr/>
          <p:nvPr/>
        </p:nvSpPr>
        <p:spPr>
          <a:xfrm>
            <a:off x="4892040" y="2569464"/>
            <a:ext cx="530352" cy="530352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8717" y="2686141"/>
            <a:ext cx="296997" cy="296997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5623560" y="2459736"/>
            <a:ext cx="2834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chemeClr val="tx1"/>
                </a:solidFill>
              </a:rPr>
              <a:t>Разобраться, зачем нужны прототипы и как их делать</a:t>
            </a:r>
            <a:endParaRPr lang="en-US" sz="1450" dirty="0"/>
          </a:p>
        </p:txBody>
      </p:sp>
      <p:sp>
        <p:nvSpPr>
          <p:cNvPr id="19" name="Shape 13"/>
          <p:cNvSpPr/>
          <p:nvPr/>
        </p:nvSpPr>
        <p:spPr>
          <a:xfrm>
            <a:off x="548640" y="3465576"/>
            <a:ext cx="3931920" cy="978408"/>
          </a:xfrm>
          <a:prstGeom prst="roundRect">
            <a:avLst>
              <a:gd name="adj" fmla="val 9346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20" name="Shape 14"/>
          <p:cNvSpPr/>
          <p:nvPr/>
        </p:nvSpPr>
        <p:spPr>
          <a:xfrm>
            <a:off x="777240" y="3685032"/>
            <a:ext cx="530352" cy="530352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3917" y="3801709"/>
            <a:ext cx="296997" cy="296997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1508760" y="3575304"/>
            <a:ext cx="2834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chemeClr val="tx1"/>
                </a:solidFill>
              </a:rPr>
              <a:t>Понять, что такое MVP и чем он отличается от прототипа</a:t>
            </a:r>
            <a:endParaRPr lang="en-US" sz="1450" dirty="0"/>
          </a:p>
        </p:txBody>
      </p:sp>
      <p:sp>
        <p:nvSpPr>
          <p:cNvPr id="23" name="Shape 16"/>
          <p:cNvSpPr/>
          <p:nvPr/>
        </p:nvSpPr>
        <p:spPr>
          <a:xfrm>
            <a:off x="4663440" y="3465576"/>
            <a:ext cx="3931920" cy="978408"/>
          </a:xfrm>
          <a:prstGeom prst="roundRect">
            <a:avLst>
              <a:gd name="adj" fmla="val 9346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24" name="Shape 17"/>
          <p:cNvSpPr/>
          <p:nvPr/>
        </p:nvSpPr>
        <p:spPr>
          <a:xfrm>
            <a:off x="4892040" y="3685032"/>
            <a:ext cx="530352" cy="530352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2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08717" y="3801709"/>
            <a:ext cx="296997" cy="296997"/>
          </a:xfrm>
          <a:prstGeom prst="rect">
            <a:avLst/>
          </a:prstGeom>
        </p:spPr>
      </p:pic>
      <p:sp>
        <p:nvSpPr>
          <p:cNvPr id="26" name="Text 18"/>
          <p:cNvSpPr txBox="1"/>
          <p:nvPr/>
        </p:nvSpPr>
        <p:spPr>
          <a:xfrm>
            <a:off x="5623560" y="3575304"/>
            <a:ext cx="2834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chemeClr val="tx1"/>
                </a:solidFill>
              </a:rPr>
              <a:t>Разобрать, как российские компании проверяли свои идеи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Что такое проект?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80160"/>
            <a:ext cx="39319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Проект</a:t>
            </a:r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– это временная деятельность, направленная на создание уникального результата.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4937760" y="11887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Признаки проекта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4937760" y="1554480"/>
            <a:ext cx="402336" cy="402336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6274" y="1642994"/>
            <a:ext cx="225308" cy="225308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5522976" y="1508760"/>
            <a:ext cx="307238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Имеет начало и конец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937760" y="2139696"/>
            <a:ext cx="402336" cy="402336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6274" y="2228210"/>
            <a:ext cx="225308" cy="225308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5522976" y="2093976"/>
            <a:ext cx="307238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Имеет цель</a:t>
            </a:r>
            <a:endParaRPr lang="en-US" sz="1500" dirty="0"/>
          </a:p>
        </p:txBody>
      </p:sp>
      <p:sp>
        <p:nvSpPr>
          <p:cNvPr id="11" name="Shape 7"/>
          <p:cNvSpPr/>
          <p:nvPr/>
        </p:nvSpPr>
        <p:spPr>
          <a:xfrm>
            <a:off x="4937760" y="2724912"/>
            <a:ext cx="402336" cy="402336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6274" y="2813426"/>
            <a:ext cx="225308" cy="225308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5522976" y="2679192"/>
            <a:ext cx="307238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Ограничен бюджетом</a:t>
            </a:r>
            <a:endParaRPr lang="en-US" sz="1500" dirty="0"/>
          </a:p>
        </p:txBody>
      </p:sp>
      <p:sp>
        <p:nvSpPr>
          <p:cNvPr id="14" name="Shape 9"/>
          <p:cNvSpPr/>
          <p:nvPr/>
        </p:nvSpPr>
        <p:spPr>
          <a:xfrm>
            <a:off x="4937760" y="3310128"/>
            <a:ext cx="402336" cy="402336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1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6274" y="3398642"/>
            <a:ext cx="225308" cy="225308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5522976" y="3264408"/>
            <a:ext cx="307238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Ограничен сроками</a:t>
            </a:r>
            <a:endParaRPr lang="en-US" sz="1500" dirty="0"/>
          </a:p>
        </p:txBody>
      </p:sp>
      <p:sp>
        <p:nvSpPr>
          <p:cNvPr id="17" name="Shape 11"/>
          <p:cNvSpPr/>
          <p:nvPr/>
        </p:nvSpPr>
        <p:spPr>
          <a:xfrm>
            <a:off x="4937760" y="3895344"/>
            <a:ext cx="402336" cy="402336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1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6274" y="3983858"/>
            <a:ext cx="225308" cy="225308"/>
          </a:xfrm>
          <a:prstGeom prst="rect">
            <a:avLst/>
          </a:prstGeom>
        </p:spPr>
      </p:pic>
      <p:sp>
        <p:nvSpPr>
          <p:cNvPr id="19" name="Text 12"/>
          <p:cNvSpPr txBox="1"/>
          <p:nvPr/>
        </p:nvSpPr>
        <p:spPr>
          <a:xfrm>
            <a:off x="5522976" y="3849624"/>
            <a:ext cx="307238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Выполняется командой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Что такое продукт?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80160"/>
            <a:ext cx="42062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Продукт</a:t>
            </a:r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– это результат проекта, который используется и развивается после его завершения.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548640" y="3017520"/>
            <a:ext cx="402336" cy="402336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7154" y="3106034"/>
            <a:ext cx="225308" cy="225308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133856" y="2971800"/>
            <a:ext cx="362102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Им пользуются люди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548640" y="3566160"/>
            <a:ext cx="402336" cy="402336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154" y="3654674"/>
            <a:ext cx="225308" cy="225308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133856" y="3520440"/>
            <a:ext cx="362102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Его постоянно улучшают</a:t>
            </a:r>
            <a:endParaRPr lang="en-US" sz="1400" dirty="0"/>
          </a:p>
        </p:txBody>
      </p:sp>
      <p:sp>
        <p:nvSpPr>
          <p:cNvPr id="10" name="Shape 6"/>
          <p:cNvSpPr/>
          <p:nvPr/>
        </p:nvSpPr>
        <p:spPr>
          <a:xfrm>
            <a:off x="548640" y="4114800"/>
            <a:ext cx="402336" cy="402336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154" y="4203314"/>
            <a:ext cx="225308" cy="225308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133856" y="4069080"/>
            <a:ext cx="362102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Он создаёт ценность и растёт</a:t>
            </a:r>
            <a:endParaRPr lang="en-US" sz="1400" dirty="0"/>
          </a:p>
        </p:txBody>
      </p:sp>
      <p:sp>
        <p:nvSpPr>
          <p:cNvPr id="13" name="Shape 8"/>
          <p:cNvSpPr/>
          <p:nvPr/>
        </p:nvSpPr>
        <p:spPr>
          <a:xfrm rot="120000">
            <a:off x="5486400" y="1554480"/>
            <a:ext cx="2926080" cy="2286000"/>
          </a:xfrm>
          <a:prstGeom prst="rect">
            <a:avLst/>
          </a:prstGeom>
          <a:solidFill>
            <a:schemeClr val="accent1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14" name="Text 9"/>
          <p:cNvSpPr txBox="1"/>
          <p:nvPr/>
        </p:nvSpPr>
        <p:spPr>
          <a:xfrm rot="120000">
            <a:off x="5760720" y="1828800"/>
            <a:ext cx="23774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Ключевая особенность</a:t>
            </a:r>
            <a:endParaRPr lang="en-US" sz="1500" dirty="0"/>
          </a:p>
          <a:p>
            <a:pPr indent="0" marL="0">
              <a:buNone/>
            </a:pPr>
            <a:r>
              <a:rPr lang="en-US" sz="800" dirty="0">
                <a:solidFill>
                  <a:schemeClr val="tx1"/>
                </a:solidFill>
              </a:rPr>
              <a:t> </a:t>
            </a:r>
            <a:endParaRPr lang="en-US" sz="1500" dirty="0"/>
          </a:p>
          <a:p>
            <a:pPr indent="0" marL="0">
              <a:buNone/>
            </a:pPr>
            <a:r>
              <a:rPr lang="en-US" sz="22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Продукт постоянно развивается.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Отличие проекта от продукта</a:t>
            </a:r>
            <a:endParaRPr lang="en-US" sz="26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234440"/>
          <a:ext cx="8046720" cy="914400"/>
        </p:xfrm>
        <a:graphic>
          <a:graphicData uri="http://schemas.openxmlformats.org/drawingml/2006/table">
            <a:tbl>
              <a:tblPr/>
              <a:tblGrid>
                <a:gridCol w="4023360"/>
                <a:gridCol w="402336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Проект</a:t>
                      </a:r>
                      <a:endParaRPr lang="en-US" sz="150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L="182880" marR="18288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2E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Продукт</a:t>
                      </a:r>
                      <a:endParaRPr lang="en-US" sz="150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L="182880" marR="18288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Временный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82880" marR="18288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Долгосрочный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82880" marR="18288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0C8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Имеет начало и конец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82880" marR="18288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Постоянно развивается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82880" marR="18288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0C8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Создаёт результат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82880" marR="18288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Используется пользователями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82880" marR="18288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0C8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Ограничен сроками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82880" marR="18288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Ориентирован на ценность для пользователей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82880" marR="18288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0C8"/>
                    </a:solidFill>
                  </a:tcPr>
                </a:tc>
              </a:tr>
            </a:tbl>
          </a:graphicData>
        </a:graphic>
      </p:graphicFrame>
      <p:sp>
        <p:nvSpPr>
          <p:cNvPr id="4" name="Shape 1"/>
          <p:cNvSpPr/>
          <p:nvPr/>
        </p:nvSpPr>
        <p:spPr>
          <a:xfrm>
            <a:off x="548640" y="3931920"/>
            <a:ext cx="8046720" cy="640080"/>
          </a:xfrm>
          <a:prstGeom prst="roundRect">
            <a:avLst>
              <a:gd name="adj" fmla="val 11429"/>
            </a:avLst>
          </a:prstGeom>
          <a:solidFill>
            <a:srgbClr val="1D1C21"/>
          </a:solidFill>
          <a:ln/>
        </p:spPr>
        <p:txBody>
          <a:bodyPr/>
          <a:p/>
        </p:txBody>
      </p:sp>
      <p:sp>
        <p:nvSpPr>
          <p:cNvPr id="5" name="Text 2"/>
          <p:cNvSpPr txBox="1"/>
          <p:nvPr/>
        </p:nvSpPr>
        <p:spPr>
          <a:xfrm>
            <a:off x="777240" y="3931920"/>
            <a:ext cx="7589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2C230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Вывод: </a:t>
            </a:r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проект заканчивается, а продукт продолжает жить.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Кейс Ozon: от книг к маркетплейсу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2148840" cy="3291840"/>
          </a:xfrm>
          <a:prstGeom prst="roundRect">
            <a:avLst>
              <a:gd name="adj" fmla="val 4255"/>
            </a:avLst>
          </a:prstGeom>
          <a:solidFill>
            <a:schemeClr val="tx1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777240" y="1417320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5"/>
                </a:solidFill>
              </a:rPr>
              <a:t>Ozon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1828800"/>
            <a:ext cx="1783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1998</a:t>
            </a:r>
            <a:endParaRPr lang="en-US" sz="36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2606040"/>
            <a:ext cx="1783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1"/>
                </a:solidFill>
              </a:rPr>
              <a:t>запуск интернет-магазина книг, видео и музыки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3977640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E-commerce</a:t>
            </a:r>
            <a:endParaRPr lang="en-US" sz="1100" dirty="0"/>
          </a:p>
        </p:txBody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1800" y="1261872"/>
            <a:ext cx="219456" cy="219456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3246120" y="125272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Ситуация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4206240" y="1234440"/>
            <a:ext cx="4389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Трое основателей из Санкт-Петербурга выбирали, что продавать онлайн: автозапчасти или книги. Книги оказались доступнее для старта.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2971800" y="1965960"/>
            <a:ext cx="5623560" cy="0"/>
          </a:xfrm>
          <a:prstGeom prst="line">
            <a:avLst/>
          </a:prstGeom>
          <a:noFill/>
          <a:ln w="15875">
            <a:solidFill>
              <a:srgbClr val="F3F2EE"/>
            </a:solidFill>
            <a:prstDash val="solid"/>
          </a:ln>
        </p:spPr>
        <p:txBody>
          <a:bodyPr/>
          <a:p/>
        </p:txBody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0" y="2048256"/>
            <a:ext cx="219456" cy="219456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246120" y="203911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Что сделали</a:t>
            </a:r>
            <a:endParaRPr lang="en-US" sz="1200" dirty="0"/>
          </a:p>
        </p:txBody>
      </p:sp>
      <p:sp>
        <p:nvSpPr>
          <p:cNvPr id="14" name="Text 10"/>
          <p:cNvSpPr txBox="1"/>
          <p:nvPr/>
        </p:nvSpPr>
        <p:spPr>
          <a:xfrm>
            <a:off x="4206240" y="2020824"/>
            <a:ext cx="4389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Начали с узкого ассортимента: книги, видеокассеты и диски. Дальше годами развивали продукт: в 2005 году открыли свой распределительный центр.</a:t>
            </a:r>
            <a:endParaRPr lang="en-US" sz="1300" dirty="0"/>
          </a:p>
        </p:txBody>
      </p:sp>
      <p:sp>
        <p:nvSpPr>
          <p:cNvPr id="15" name="Shape 11"/>
          <p:cNvSpPr/>
          <p:nvPr/>
        </p:nvSpPr>
        <p:spPr>
          <a:xfrm>
            <a:off x="2971800" y="2752344"/>
            <a:ext cx="5623560" cy="0"/>
          </a:xfrm>
          <a:prstGeom prst="line">
            <a:avLst/>
          </a:prstGeom>
          <a:noFill/>
          <a:ln w="15875">
            <a:solidFill>
              <a:srgbClr val="F3F2EE"/>
            </a:solidFill>
            <a:prstDash val="solid"/>
          </a:ln>
        </p:spPr>
        <p:txBody>
          <a:bodyPr/>
          <a:p/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800" y="2834640"/>
            <a:ext cx="219456" cy="219456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3246120" y="2825496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Результат</a:t>
            </a:r>
            <a:endParaRPr lang="en-US" sz="1200" dirty="0"/>
          </a:p>
        </p:txBody>
      </p:sp>
      <p:sp>
        <p:nvSpPr>
          <p:cNvPr id="18" name="Text 13"/>
          <p:cNvSpPr txBox="1"/>
          <p:nvPr/>
        </p:nvSpPr>
        <p:spPr>
          <a:xfrm>
            <a:off x="4206240" y="2807208"/>
            <a:ext cx="4389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В 2019 году Ozon стал маркетплейсом для сторонних продавцов, в 2020 году вышел на IPO. Проект запуска давно закончен, а продукт живёт.</a:t>
            </a:r>
            <a:endParaRPr lang="en-US" sz="1300" dirty="0"/>
          </a:p>
        </p:txBody>
      </p:sp>
      <p:sp>
        <p:nvSpPr>
          <p:cNvPr id="19" name="Shape 14"/>
          <p:cNvSpPr/>
          <p:nvPr/>
        </p:nvSpPr>
        <p:spPr>
          <a:xfrm>
            <a:off x="2971800" y="3657600"/>
            <a:ext cx="5623560" cy="868680"/>
          </a:xfrm>
          <a:prstGeom prst="rect">
            <a:avLst/>
          </a:prstGeom>
          <a:solidFill>
            <a:schemeClr val="accent1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20" name="Text 15"/>
          <p:cNvSpPr txBox="1"/>
          <p:nvPr/>
        </p:nvSpPr>
        <p:spPr>
          <a:xfrm>
            <a:off x="3154680" y="3657600"/>
            <a:ext cx="5303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Вывод для нас  </a:t>
            </a:r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Проект заканчивается, а продукт продолжает развиваться: от книжного магазина до маркетплейса.</a:t>
            </a:r>
            <a:endParaRPr lang="en-US" sz="1500" dirty="0"/>
          </a:p>
        </p:txBody>
      </p:sp>
      <p:sp>
        <p:nvSpPr>
          <p:cNvPr id="21" name="Text 16"/>
          <p:cNvSpPr txBox="1"/>
          <p:nvPr/>
        </p:nvSpPr>
        <p:spPr>
          <a:xfrm>
            <a:off x="4937760" y="4754880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Источник: Postium, «История Ozon»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1417320"/>
            <a:ext cx="1463040" cy="146304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36269" y="1739189"/>
            <a:ext cx="819302" cy="819302"/>
          </a:xfrm>
          <a:prstGeom prst="rect">
            <a:avLst/>
          </a:prstGeom>
        </p:spPr>
      </p:pic>
      <p:sp>
        <p:nvSpPr>
          <p:cNvPr id="4" name="Text 0"/>
          <p:cNvSpPr/>
          <p:nvPr>
            <p:ph idx="100" type="title" hasCustomPrompt="1"/>
          </p:nvPr>
        </p:nvSpPr>
        <p:spPr>
          <a:xfrm>
            <a:off x="3108960" y="548640"/>
            <a:ext cx="54864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С чего начинается разработка продукта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3108960" y="2532888"/>
            <a:ext cx="5486400" cy="0"/>
          </a:xfrm>
          <a:prstGeom prst="line">
            <a:avLst/>
          </a:prstGeom>
          <a:noFill/>
          <a:ln w="9525">
            <a:solidFill>
              <a:srgbClr val="5B5A62"/>
            </a:solidFill>
            <a:prstDash val="solid"/>
          </a:ln>
        </p:spPr>
        <p:txBody>
          <a:bodyPr/>
          <a:p/>
        </p:txBody>
      </p:sp>
      <p:sp>
        <p:nvSpPr>
          <p:cNvPr id="6" name="Text 3"/>
          <p:cNvSpPr txBox="1"/>
          <p:nvPr/>
        </p:nvSpPr>
        <p:spPr>
          <a:xfrm>
            <a:off x="3108960" y="260604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Откуда берутся продуктовые гипотезы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3108960" y="3081528"/>
            <a:ext cx="5486400" cy="0"/>
          </a:xfrm>
          <a:prstGeom prst="line">
            <a:avLst/>
          </a:prstGeom>
          <a:noFill/>
          <a:ln w="9525">
            <a:solidFill>
              <a:srgbClr val="5B5A62"/>
            </a:solidFill>
            <a:prstDash val="solid"/>
          </a:ln>
        </p:spPr>
        <p:txBody>
          <a:bodyPr/>
          <a:p/>
        </p:txBody>
      </p:sp>
      <p:sp>
        <p:nvSpPr>
          <p:cNvPr id="8" name="Text 5"/>
          <p:cNvSpPr txBox="1"/>
          <p:nvPr/>
        </p:nvSpPr>
        <p:spPr>
          <a:xfrm>
            <a:off x="3108960" y="315468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Как проверять гипотезы: HADI и User Research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3108960" y="3630168"/>
            <a:ext cx="5486400" cy="0"/>
          </a:xfrm>
          <a:prstGeom prst="line">
            <a:avLst/>
          </a:prstGeom>
          <a:noFill/>
          <a:ln w="9525">
            <a:solidFill>
              <a:srgbClr val="5B5A62"/>
            </a:solidFill>
            <a:prstDash val="solid"/>
          </a:ln>
        </p:spPr>
        <p:txBody>
          <a:bodyPr/>
          <a:p/>
        </p:txBody>
      </p:sp>
      <p:sp>
        <p:nvSpPr>
          <p:cNvPr id="10" name="Text 7"/>
          <p:cNvSpPr txBox="1"/>
          <p:nvPr/>
        </p:nvSpPr>
        <p:spPr>
          <a:xfrm>
            <a:off x="3108960" y="370332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Как проводить интервью с пользователями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Откуда берутся продуктовые гипотезы?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463040"/>
            <a:ext cx="1280160" cy="128016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0275" y="1744675"/>
            <a:ext cx="716890" cy="71689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194560" y="1417320"/>
            <a:ext cx="6400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Любой продукт начинается с предположения: есть проблема, и наше решение поможет её решить.</a:t>
            </a:r>
            <a:endParaRPr lang="en-US" sz="2100" dirty="0"/>
          </a:p>
        </p:txBody>
      </p:sp>
      <p:sp>
        <p:nvSpPr>
          <p:cNvPr id="6" name="Text 3"/>
          <p:cNvSpPr txBox="1"/>
          <p:nvPr/>
        </p:nvSpPr>
        <p:spPr>
          <a:xfrm>
            <a:off x="2194560" y="2514600"/>
            <a:ext cx="6217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2"/>
                </a:solidFill>
              </a:rPr>
              <a:t>Гипотеза – это такое предположение, сформулированное так, чтобы его можно было проверить. Разберёмся, где их искать и как с ними работать.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Примеры источников гипотез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3931920" cy="1554480"/>
          </a:xfrm>
          <a:prstGeom prst="roundRect">
            <a:avLst>
              <a:gd name="adj" fmla="val 5882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77240" y="1417320"/>
            <a:ext cx="502920" cy="50292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7882" y="1527962"/>
            <a:ext cx="281635" cy="281635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463040" y="1417320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Свидетельства очевидцев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1463040" y="1965960"/>
            <a:ext cx="2834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100"/>
              </a:spcAft>
              <a:buSzPct val="100000"/>
              <a:buChar char="•"/>
            </a:pPr>
            <a:r>
              <a:rPr lang="en-US" sz="1250" dirty="0">
                <a:solidFill>
                  <a:schemeClr val="tx2"/>
                </a:solidFill>
              </a:rPr>
              <a:t>личный опыт</a:t>
            </a:r>
            <a:endParaRPr lang="en-US" sz="1250" dirty="0"/>
          </a:p>
          <a:p>
            <a:pPr marL="152400" indent="-152400">
              <a:spcAft>
                <a:spcPts val="100"/>
              </a:spcAft>
              <a:buSzPct val="100000"/>
              <a:buChar char="•"/>
            </a:pPr>
            <a:r>
              <a:rPr lang="en-US" sz="1250" dirty="0">
                <a:solidFill>
                  <a:schemeClr val="tx2"/>
                </a:solidFill>
              </a:rPr>
              <a:t>интервью пользователей</a:t>
            </a:r>
            <a:endParaRPr lang="en-US" sz="1250" dirty="0"/>
          </a:p>
          <a:p>
            <a:pPr marL="152400" indent="-152400">
              <a:spcAft>
                <a:spcPts val="100"/>
              </a:spcAft>
              <a:buSzPct val="100000"/>
              <a:buChar char="•"/>
            </a:pPr>
            <a:r>
              <a:rPr lang="en-US" sz="1250" dirty="0">
                <a:solidFill>
                  <a:schemeClr val="tx2"/>
                </a:solidFill>
              </a:rPr>
              <a:t>фидбэк пользователей</a:t>
            </a:r>
            <a:endParaRPr lang="en-US" sz="1250" dirty="0"/>
          </a:p>
          <a:p>
            <a:pPr marL="152400" indent="-152400">
              <a:spcAft>
                <a:spcPts val="100"/>
              </a:spcAft>
              <a:buSzPct val="100000"/>
              <a:buChar char="•"/>
            </a:pPr>
            <a:r>
              <a:rPr lang="en-US" sz="1250" dirty="0">
                <a:solidFill>
                  <a:schemeClr val="tx2"/>
                </a:solidFill>
              </a:rPr>
              <a:t>анализ сессий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4663440" y="1188720"/>
            <a:ext cx="3931920" cy="1554480"/>
          </a:xfrm>
          <a:prstGeom prst="roundRect">
            <a:avLst>
              <a:gd name="adj" fmla="val 5882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9" name="Shape 6"/>
          <p:cNvSpPr/>
          <p:nvPr/>
        </p:nvSpPr>
        <p:spPr>
          <a:xfrm>
            <a:off x="4892040" y="1417320"/>
            <a:ext cx="502920" cy="50292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2682" y="1527962"/>
            <a:ext cx="281635" cy="281635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5577840" y="1417320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Статистические</a:t>
            </a:r>
            <a:endParaRPr lang="en-US" sz="1600" dirty="0"/>
          </a:p>
        </p:txBody>
      </p:sp>
      <p:sp>
        <p:nvSpPr>
          <p:cNvPr id="12" name="Text 8"/>
          <p:cNvSpPr txBox="1"/>
          <p:nvPr/>
        </p:nvSpPr>
        <p:spPr>
          <a:xfrm>
            <a:off x="5577840" y="1965960"/>
            <a:ext cx="2834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100"/>
              </a:spcAft>
              <a:buSzPct val="100000"/>
              <a:buChar char="•"/>
            </a:pPr>
            <a:r>
              <a:rPr lang="en-US" sz="1250" dirty="0">
                <a:solidFill>
                  <a:schemeClr val="tx2"/>
                </a:solidFill>
              </a:rPr>
              <a:t>опросы</a:t>
            </a:r>
            <a:endParaRPr lang="en-US" sz="1250" dirty="0"/>
          </a:p>
          <a:p>
            <a:pPr marL="152400" indent="-152400">
              <a:spcAft>
                <a:spcPts val="100"/>
              </a:spcAft>
              <a:buSzPct val="100000"/>
              <a:buChar char="•"/>
            </a:pPr>
            <a:r>
              <a:rPr lang="en-US" sz="1250" dirty="0">
                <a:solidFill>
                  <a:schemeClr val="tx2"/>
                </a:solidFill>
              </a:rPr>
              <a:t>продуктовая аналитика</a:t>
            </a:r>
            <a:endParaRPr lang="en-US" sz="1250" dirty="0"/>
          </a:p>
          <a:p>
            <a:pPr marL="152400" indent="-152400">
              <a:spcAft>
                <a:spcPts val="100"/>
              </a:spcAft>
              <a:buSzPct val="100000"/>
              <a:buChar char="•"/>
            </a:pPr>
            <a:r>
              <a:rPr lang="en-US" sz="1250" dirty="0">
                <a:solidFill>
                  <a:schemeClr val="tx2"/>
                </a:solidFill>
              </a:rPr>
              <a:t>открытые данные</a:t>
            </a:r>
            <a:endParaRPr lang="en-US" sz="1250" dirty="0"/>
          </a:p>
        </p:txBody>
      </p:sp>
      <p:sp>
        <p:nvSpPr>
          <p:cNvPr id="13" name="Shape 9"/>
          <p:cNvSpPr/>
          <p:nvPr/>
        </p:nvSpPr>
        <p:spPr>
          <a:xfrm>
            <a:off x="548640" y="2880360"/>
            <a:ext cx="3931920" cy="1554480"/>
          </a:xfrm>
          <a:prstGeom prst="roundRect">
            <a:avLst>
              <a:gd name="adj" fmla="val 5882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4" name="Shape 10"/>
          <p:cNvSpPr/>
          <p:nvPr/>
        </p:nvSpPr>
        <p:spPr>
          <a:xfrm>
            <a:off x="777240" y="3108960"/>
            <a:ext cx="502920" cy="50292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7882" y="3219602"/>
            <a:ext cx="281635" cy="281635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1463040" y="3108960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Конкурентный анализ</a:t>
            </a:r>
            <a:endParaRPr lang="en-US" sz="1600" dirty="0"/>
          </a:p>
        </p:txBody>
      </p:sp>
      <p:sp>
        <p:nvSpPr>
          <p:cNvPr id="17" name="Text 12"/>
          <p:cNvSpPr txBox="1"/>
          <p:nvPr/>
        </p:nvSpPr>
        <p:spPr>
          <a:xfrm>
            <a:off x="1463040" y="3657600"/>
            <a:ext cx="2834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100"/>
              </a:spcAft>
              <a:buSzPct val="100000"/>
              <a:buChar char="•"/>
            </a:pPr>
            <a:r>
              <a:rPr lang="en-US" sz="1250" dirty="0">
                <a:solidFill>
                  <a:schemeClr val="tx2"/>
                </a:solidFill>
              </a:rPr>
              <a:t>продукты конкурентов</a:t>
            </a:r>
            <a:endParaRPr lang="en-US" sz="1250" dirty="0"/>
          </a:p>
          <a:p>
            <a:pPr marL="152400" indent="-152400">
              <a:spcAft>
                <a:spcPts val="100"/>
              </a:spcAft>
              <a:buSzPct val="100000"/>
              <a:buChar char="•"/>
            </a:pPr>
            <a:r>
              <a:rPr lang="en-US" sz="1250" dirty="0">
                <a:solidFill>
                  <a:schemeClr val="tx2"/>
                </a:solidFill>
              </a:rPr>
              <a:t>продукты на других рынках</a:t>
            </a:r>
            <a:endParaRPr lang="en-US" sz="1250" dirty="0"/>
          </a:p>
        </p:txBody>
      </p:sp>
      <p:sp>
        <p:nvSpPr>
          <p:cNvPr id="18" name="Shape 13"/>
          <p:cNvSpPr/>
          <p:nvPr/>
        </p:nvSpPr>
        <p:spPr>
          <a:xfrm>
            <a:off x="4663440" y="2880360"/>
            <a:ext cx="3931920" cy="1554480"/>
          </a:xfrm>
          <a:prstGeom prst="roundRect">
            <a:avLst>
              <a:gd name="adj" fmla="val 5882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9" name="Shape 14"/>
          <p:cNvSpPr/>
          <p:nvPr/>
        </p:nvSpPr>
        <p:spPr>
          <a:xfrm>
            <a:off x="4892040" y="3108960"/>
            <a:ext cx="502920" cy="50292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2682" y="3219602"/>
            <a:ext cx="281635" cy="281635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5577840" y="3108960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Точные</a:t>
            </a:r>
            <a:endParaRPr lang="en-US" sz="1600" dirty="0"/>
          </a:p>
        </p:txBody>
      </p:sp>
      <p:sp>
        <p:nvSpPr>
          <p:cNvPr id="22" name="Text 16"/>
          <p:cNvSpPr txBox="1"/>
          <p:nvPr/>
        </p:nvSpPr>
        <p:spPr>
          <a:xfrm>
            <a:off x="5577840" y="3657600"/>
            <a:ext cx="2834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100"/>
              </a:spcAft>
              <a:buSzPct val="100000"/>
              <a:buChar char="•"/>
            </a:pPr>
            <a:r>
              <a:rPr lang="en-US" sz="1250" dirty="0">
                <a:solidFill>
                  <a:schemeClr val="tx2"/>
                </a:solidFill>
              </a:rPr>
              <a:t>моделирование</a:t>
            </a:r>
            <a:endParaRPr lang="en-US" sz="1250" dirty="0"/>
          </a:p>
          <a:p>
            <a:pPr marL="152400" indent="-152400">
              <a:spcAft>
                <a:spcPts val="100"/>
              </a:spcAft>
              <a:buSzPct val="100000"/>
              <a:buChar char="•"/>
            </a:pPr>
            <a:r>
              <a:rPr lang="en-US" sz="1250" dirty="0">
                <a:solidFill>
                  <a:schemeClr val="tx2"/>
                </a:solidFill>
              </a:rPr>
              <a:t>A/B-тестирование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Жизненный цикл гипотезы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2560320" cy="2103120"/>
          </a:xfrm>
          <a:prstGeom prst="roundRect">
            <a:avLst>
              <a:gd name="adj" fmla="val 4348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2560320" y="1463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2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777240" y="1600200"/>
            <a:ext cx="548640" cy="54864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p/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7941" y="1720901"/>
            <a:ext cx="307238" cy="307238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777240" y="228600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Вдохновляемся</a:t>
            </a:r>
            <a:endParaRPr lang="en-US" sz="1700" dirty="0"/>
          </a:p>
        </p:txBody>
      </p:sp>
      <p:sp>
        <p:nvSpPr>
          <p:cNvPr id="8" name="Text 5"/>
          <p:cNvSpPr txBox="1"/>
          <p:nvPr/>
        </p:nvSpPr>
        <p:spPr>
          <a:xfrm>
            <a:off x="777240" y="288036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chemeClr val="tx2"/>
                </a:solidFill>
              </a:rPr>
              <a:t>чем угодно: опыт, наблюдения, конкуренты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3090672" y="2331720"/>
            <a:ext cx="219456" cy="0"/>
          </a:xfrm>
          <a:prstGeom prst="line">
            <a:avLst/>
          </a:prstGeom>
          <a:noFill/>
          <a:ln w="19050">
            <a:solidFill>
              <a:srgbClr val="1D1C2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0" name="Shape 7"/>
          <p:cNvSpPr/>
          <p:nvPr/>
        </p:nvSpPr>
        <p:spPr>
          <a:xfrm>
            <a:off x="3291840" y="1371600"/>
            <a:ext cx="2560320" cy="2103120"/>
          </a:xfrm>
          <a:prstGeom prst="roundRect">
            <a:avLst>
              <a:gd name="adj" fmla="val 4348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1" name="Text 8"/>
          <p:cNvSpPr txBox="1"/>
          <p:nvPr/>
        </p:nvSpPr>
        <p:spPr>
          <a:xfrm>
            <a:off x="5303520" y="1463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2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Shape 9"/>
          <p:cNvSpPr/>
          <p:nvPr/>
        </p:nvSpPr>
        <p:spPr>
          <a:xfrm>
            <a:off x="3520440" y="1600200"/>
            <a:ext cx="548640" cy="54864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p/>
        </p:txBody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1141" y="1720901"/>
            <a:ext cx="307238" cy="307238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3520440" y="228600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Валидируем</a:t>
            </a:r>
            <a:endParaRPr lang="en-US" sz="1700" dirty="0"/>
          </a:p>
        </p:txBody>
      </p:sp>
      <p:sp>
        <p:nvSpPr>
          <p:cNvPr id="15" name="Text 11"/>
          <p:cNvSpPr txBox="1"/>
          <p:nvPr/>
        </p:nvSpPr>
        <p:spPr>
          <a:xfrm>
            <a:off x="3520440" y="288036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chemeClr val="tx2"/>
                </a:solidFill>
              </a:rPr>
              <a:t>на качественных и количественных данных</a:t>
            </a:r>
            <a:endParaRPr lang="en-US" sz="1350" dirty="0"/>
          </a:p>
        </p:txBody>
      </p:sp>
      <p:sp>
        <p:nvSpPr>
          <p:cNvPr id="16" name="Shape 12"/>
          <p:cNvSpPr/>
          <p:nvPr/>
        </p:nvSpPr>
        <p:spPr>
          <a:xfrm>
            <a:off x="5833872" y="2331720"/>
            <a:ext cx="219456" cy="0"/>
          </a:xfrm>
          <a:prstGeom prst="line">
            <a:avLst/>
          </a:prstGeom>
          <a:noFill/>
          <a:ln w="19050">
            <a:solidFill>
              <a:srgbClr val="1D1C2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7" name="Shape 13"/>
          <p:cNvSpPr/>
          <p:nvPr/>
        </p:nvSpPr>
        <p:spPr>
          <a:xfrm>
            <a:off x="6035040" y="1371600"/>
            <a:ext cx="2560320" cy="2103120"/>
          </a:xfrm>
          <a:prstGeom prst="roundRect">
            <a:avLst>
              <a:gd name="adj" fmla="val 4348"/>
            </a:avLst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18" name="Text 14"/>
          <p:cNvSpPr txBox="1"/>
          <p:nvPr/>
        </p:nvSpPr>
        <p:spPr>
          <a:xfrm>
            <a:off x="8046720" y="1463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2200" dirty="0"/>
          </a:p>
        </p:txBody>
      </p:sp>
      <p:sp>
        <p:nvSpPr>
          <p:cNvPr id="19" name="Shape 15"/>
          <p:cNvSpPr/>
          <p:nvPr/>
        </p:nvSpPr>
        <p:spPr>
          <a:xfrm>
            <a:off x="6263640" y="1600200"/>
            <a:ext cx="548640" cy="548640"/>
          </a:xfrm>
          <a:prstGeom prst="ellipse">
            <a:avLst/>
          </a:prstGeom>
          <a:solidFill>
            <a:srgbClr val="1D1C21"/>
          </a:solidFill>
          <a:ln/>
        </p:spPr>
        <p:txBody>
          <a:bodyPr/>
          <a:p/>
        </p:txBody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4341" y="1720901"/>
            <a:ext cx="307238" cy="307238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63640" y="228600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Тестируем ценность</a:t>
            </a:r>
            <a:endParaRPr lang="en-US" sz="1700" dirty="0"/>
          </a:p>
        </p:txBody>
      </p:sp>
      <p:sp>
        <p:nvSpPr>
          <p:cNvPr id="22" name="Text 17"/>
          <p:cNvSpPr txBox="1"/>
          <p:nvPr/>
        </p:nvSpPr>
        <p:spPr>
          <a:xfrm>
            <a:off x="6263640" y="288036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на бизнес-метриках</a:t>
            </a:r>
            <a:endParaRPr lang="en-US" sz="1350" dirty="0"/>
          </a:p>
        </p:txBody>
      </p:sp>
      <p:sp>
        <p:nvSpPr>
          <p:cNvPr id="23" name="Text 18"/>
          <p:cNvSpPr txBox="1"/>
          <p:nvPr/>
        </p:nvSpPr>
        <p:spPr>
          <a:xfrm>
            <a:off x="548640" y="393192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Большинство гипотез не подтверждается – и это нормально: так мы экономим ресурсы на неработающих идеях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Цикл HADI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1371600" y="1691640"/>
            <a:ext cx="2286000" cy="2286000"/>
          </a:xfrm>
          <a:prstGeom prst="ellipse">
            <a:avLst/>
          </a:prstGeom>
          <a:ln w="19050">
            <a:solidFill>
              <a:srgbClr val="B9B6AD"/>
            </a:solidFill>
            <a:prstDash val="dash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2125980" y="1303020"/>
            <a:ext cx="777240" cy="777240"/>
          </a:xfrm>
          <a:prstGeom prst="ellipse">
            <a:avLst/>
          </a:prstGeom>
          <a:solidFill>
            <a:srgbClr val="F2C230"/>
          </a:solidFill>
          <a:ln w="25400">
            <a:solidFill>
              <a:srgbClr val="FFFFFF"/>
            </a:solidFill>
          </a:ln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D1C2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3268980" y="2446020"/>
            <a:ext cx="777240" cy="777240"/>
          </a:xfrm>
          <a:prstGeom prst="ellipse">
            <a:avLst/>
          </a:prstGeom>
          <a:solidFill>
            <a:srgbClr val="E0684B"/>
          </a:solidFill>
          <a:ln w="25400">
            <a:solidFill>
              <a:srgbClr val="FFFFFF"/>
            </a:solidFill>
          </a:ln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D1C2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2125980" y="3589020"/>
            <a:ext cx="777240" cy="777240"/>
          </a:xfrm>
          <a:prstGeom prst="ellipse">
            <a:avLst/>
          </a:prstGeom>
          <a:solidFill>
            <a:srgbClr val="4C7BB8"/>
          </a:solidFill>
          <a:ln w="25400">
            <a:solidFill>
              <a:srgbClr val="FFFFFF"/>
            </a:solidFill>
          </a:ln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982980" y="2446020"/>
            <a:ext cx="777240" cy="777240"/>
          </a:xfrm>
          <a:prstGeom prst="ellipse">
            <a:avLst/>
          </a:prstGeom>
          <a:solidFill>
            <a:srgbClr val="2F8F83"/>
          </a:solidFill>
          <a:ln w="25400">
            <a:solidFill>
              <a:srgbClr val="FFFFFF"/>
            </a:solidFill>
          </a:ln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1783080" y="2697480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i="1" dirty="0">
                <a:solidFill>
                  <a:schemeClr val="tx2"/>
                </a:solidFill>
              </a:rPr>
              <a:t>цикл повторяется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4754880" y="1380744"/>
            <a:ext cx="347472" cy="347472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4754880" y="138074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5257800" y="1325880"/>
            <a:ext cx="3337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Hypothesis – гипотеза</a:t>
            </a:r>
            <a:endParaRPr lang="en-US" sz="1500" dirty="0"/>
          </a:p>
          <a:p>
            <a:pPr indent="0" marL="0">
              <a:buNone/>
            </a:pPr>
            <a:r>
              <a:rPr lang="en-US" sz="1250" dirty="0">
                <a:solidFill>
                  <a:schemeClr val="tx2"/>
                </a:solidFill>
              </a:rPr>
              <a:t>формулируем, что изменим и какой результат ждём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4754880" y="2185416"/>
            <a:ext cx="347472" cy="347472"/>
          </a:xfrm>
          <a:prstGeom prst="ellipse">
            <a:avLst/>
          </a:prstGeom>
          <a:solidFill>
            <a:srgbClr val="E0684B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4754880" y="2185416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257800" y="2130552"/>
            <a:ext cx="3337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Action – действие</a:t>
            </a:r>
            <a:endParaRPr lang="en-US" sz="1500" dirty="0"/>
          </a:p>
          <a:p>
            <a:pPr indent="0" marL="0">
              <a:buNone/>
            </a:pPr>
            <a:r>
              <a:rPr lang="en-US" sz="1250" dirty="0">
                <a:solidFill>
                  <a:schemeClr val="tx2"/>
                </a:solidFill>
              </a:rPr>
              <a:t>делаем минимальное действие для проверки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4754880" y="2990088"/>
            <a:ext cx="347472" cy="347472"/>
          </a:xfrm>
          <a:prstGeom prst="ellipse">
            <a:avLst/>
          </a:prstGeom>
          <a:solidFill>
            <a:srgbClr val="4C7BB8"/>
          </a:solidFill>
          <a:ln/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4754880" y="299008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5257800" y="2935224"/>
            <a:ext cx="3337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Data – данные</a:t>
            </a:r>
            <a:endParaRPr lang="en-US" sz="1500" dirty="0"/>
          </a:p>
          <a:p>
            <a:pPr indent="0" marL="0">
              <a:buNone/>
            </a:pPr>
            <a:r>
              <a:rPr lang="en-US" sz="1250" dirty="0">
                <a:solidFill>
                  <a:schemeClr val="tx2"/>
                </a:solidFill>
              </a:rPr>
              <a:t>собираем цифры и наблюдения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4754880" y="3794760"/>
            <a:ext cx="347472" cy="347472"/>
          </a:xfrm>
          <a:prstGeom prst="ellipse">
            <a:avLst/>
          </a:prstGeom>
          <a:solidFill>
            <a:srgbClr val="2F8F83"/>
          </a:solidFill>
          <a:ln/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4754880" y="379476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5257800" y="3739896"/>
            <a:ext cx="3337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Insight – инсайт</a:t>
            </a:r>
            <a:endParaRPr lang="en-US" sz="1500" dirty="0"/>
          </a:p>
          <a:p>
            <a:pPr indent="0" marL="0">
              <a:buNone/>
            </a:pPr>
            <a:r>
              <a:rPr lang="en-US" sz="1250" dirty="0">
                <a:solidFill>
                  <a:schemeClr val="tx2"/>
                </a:solidFill>
              </a:rPr>
              <a:t>делаем вывод и решаем, что дальше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Как записать проверяемую гипотезу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8046720" cy="1325880"/>
          </a:xfrm>
          <a:prstGeom prst="roundRect">
            <a:avLst>
              <a:gd name="adj" fmla="val 6897"/>
            </a:avLst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777240" y="1234440"/>
            <a:ext cx="75895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Мы верим, что </a:t>
            </a:r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[кто]</a:t>
            </a:r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испытывает </a:t>
            </a:r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[проблему]</a:t>
            </a:r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в ситуации </a:t>
            </a:r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[когда]</a:t>
            </a:r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.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Мы поймём, что это верно, если </a:t>
            </a:r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[метрика]</a:t>
            </a:r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достигнет </a:t>
            </a:r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[порога]</a:t>
            </a:r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за </a:t>
            </a:r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[срок]</a:t>
            </a:r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.</a:t>
            </a:r>
            <a:endParaRPr lang="en-US" sz="17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7432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Пример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3017520"/>
            <a:ext cx="8046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Мы верим, что первокурсники пропускают переносы пар, потому что узнают о них из общего чата слишком поздно. Мы поймём, что это верно, если 6 из 10 опрошенных за неделю вспомнят такой случай за последний месяц.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420624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Без порога и срока гипотезу нельзя ни подтвердить, ни опровергнуть – можно только бесконечно спорить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Какую гипотезу проверять первой: ICE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7043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chemeClr val="tx2"/>
                </a:solidFill>
              </a:rPr>
              <a:t>Оцениваем по шкале от 1 до 10 и перемножаем: влияние × уверенность × простота проверки</a:t>
            </a:r>
            <a:endParaRPr lang="en-US" sz="135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91640"/>
          <a:ext cx="8046720" cy="914400"/>
        </p:xfrm>
        <a:graphic>
          <a:graphicData uri="http://schemas.openxmlformats.org/drawingml/2006/table">
            <a:tbl>
              <a:tblPr/>
              <a:tblGrid>
                <a:gridCol w="4023360"/>
                <a:gridCol w="1005840"/>
                <a:gridCol w="1188720"/>
                <a:gridCol w="914400"/>
                <a:gridCol w="91440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Гипотеза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2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Impact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2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Confidence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2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Ease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2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ICE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2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Студенты пропускают переносы пар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0C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0C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0C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0C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504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0C8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Студенты хотят заказывать еду заранее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2E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168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Студентам нужен чат с преподавателем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2E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548640" y="42519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Метод предложил Шон Эллис. Оценки субъективны: важнее обсудить их командой, чем получить точное число. Пример условный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Почему гипотезы нужно проверять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Итоги хорошо спланированных экспериментов в Microsoft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2682240" cy="566928"/>
          </a:xfrm>
          <a:prstGeom prst="rect">
            <a:avLst/>
          </a:prstGeom>
          <a:solidFill>
            <a:srgbClr val="2F8F83"/>
          </a:solidFill>
          <a:ln w="19050">
            <a:solidFill>
              <a:srgbClr val="FFFFFF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685800" y="1554480"/>
            <a:ext cx="2499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≈⅓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566928" y="2194560"/>
            <a:ext cx="259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улучшают ключевую метрику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3230880" y="1554480"/>
            <a:ext cx="2682240" cy="566928"/>
          </a:xfrm>
          <a:prstGeom prst="rect">
            <a:avLst/>
          </a:prstGeom>
          <a:solidFill>
            <a:srgbClr val="B9B6AD"/>
          </a:solidFill>
          <a:ln w="19050">
            <a:solidFill>
              <a:srgbClr val="FFFFFF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3368040" y="1554480"/>
            <a:ext cx="2499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D1C2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≈⅓</a:t>
            </a:r>
            <a:endParaRPr lang="en-US" sz="2200" dirty="0"/>
          </a:p>
        </p:txBody>
      </p:sp>
      <p:sp>
        <p:nvSpPr>
          <p:cNvPr id="9" name="Text 7"/>
          <p:cNvSpPr txBox="1"/>
          <p:nvPr/>
        </p:nvSpPr>
        <p:spPr>
          <a:xfrm>
            <a:off x="3249168" y="2194560"/>
            <a:ext cx="259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ничего не меняют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5913120" y="1554480"/>
            <a:ext cx="2682240" cy="566928"/>
          </a:xfrm>
          <a:prstGeom prst="rect">
            <a:avLst/>
          </a:prstGeom>
          <a:solidFill>
            <a:srgbClr val="E0684B"/>
          </a:solidFill>
          <a:ln w="19050">
            <a:solidFill>
              <a:srgbClr val="FFFFFF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 txBox="1"/>
          <p:nvPr/>
        </p:nvSpPr>
        <p:spPr>
          <a:xfrm>
            <a:off x="6050280" y="1554480"/>
            <a:ext cx="2499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D1C2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≈⅓</a:t>
            </a:r>
            <a:endParaRPr lang="en-US" sz="2200" dirty="0"/>
          </a:p>
        </p:txBody>
      </p:sp>
      <p:sp>
        <p:nvSpPr>
          <p:cNvPr id="12" name="Text 10"/>
          <p:cNvSpPr txBox="1"/>
          <p:nvPr/>
        </p:nvSpPr>
        <p:spPr>
          <a:xfrm>
            <a:off x="5931408" y="2194560"/>
            <a:ext cx="259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ухудшают метрику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260604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Даже у опытных команд две из трёх идей не дают результата. Без проверки вы не знаете, какая из них ваша.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548640" y="3246120"/>
            <a:ext cx="8046720" cy="1280160"/>
          </a:xfrm>
          <a:prstGeom prst="roundRect">
            <a:avLst>
              <a:gd name="adj" fmla="val 5714"/>
            </a:avLst>
          </a:prstGeom>
          <a:solidFill>
            <a:srgbClr val="1D1C21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777240" y="3246120"/>
            <a:ext cx="1554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40%</a:t>
            </a:r>
            <a:endParaRPr lang="en-US" sz="4400" dirty="0"/>
          </a:p>
        </p:txBody>
      </p:sp>
      <p:sp>
        <p:nvSpPr>
          <p:cNvPr id="16" name="Text 14"/>
          <p:cNvSpPr txBox="1"/>
          <p:nvPr/>
        </p:nvSpPr>
        <p:spPr>
          <a:xfrm>
            <a:off x="2377440" y="3291840"/>
            <a:ext cx="6035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2C230"/>
                </a:solidFill>
              </a:rPr>
              <a:t>Тест Шона Эллиса на product-market fit. 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FFFFFF"/>
                </a:solidFill>
              </a:rPr>
              <a:t>Спросите пользователей: «Насколько вы расстроитесь, если не сможете больше пользоваться продуктом?» Если 40% и больше ответят «очень расстроюсь», продукт нашёл свой рынок.</a:t>
            </a:r>
            <a:endParaRPr lang="en-US" sz="1250" dirty="0"/>
          </a:p>
        </p:txBody>
      </p:sp>
      <p:sp>
        <p:nvSpPr>
          <p:cNvPr id="17" name="Text 15"/>
          <p:cNvSpPr txBox="1"/>
          <p:nvPr/>
        </p:nvSpPr>
        <p:spPr>
          <a:xfrm>
            <a:off x="3840480" y="4754880"/>
            <a:ext cx="4114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Источники: Р. Кохави, «Online Experimentation at Microsoft»; Ш. Эллис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Ожидание и реальность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 rot="-120000">
            <a:off x="685800" y="1325880"/>
            <a:ext cx="3657600" cy="2514600"/>
          </a:xfrm>
          <a:prstGeom prst="rect">
            <a:avLst/>
          </a:prstGeom>
          <a:solidFill>
            <a:srgbClr val="F2C230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 rot="-120000">
            <a:off x="914400" y="150876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Продакт на планировании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 rot="-120000">
            <a:off x="914400" y="1920240"/>
            <a:ext cx="32004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«Новая кнопка точно поднимет конверсию на 30%!»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 rot="120000">
            <a:off x="4800600" y="1325880"/>
            <a:ext cx="3657600" cy="2514600"/>
          </a:xfrm>
          <a:prstGeom prst="rect">
            <a:avLst/>
          </a:prstGeom>
          <a:solidFill>
            <a:srgbClr val="F3F2EE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 rot="120000">
            <a:off x="5029200" y="150876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A/B-тест через две недели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 rot="120000">
            <a:off x="5029200" y="1874520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+0,2%</a:t>
            </a:r>
            <a:endParaRPr lang="en-US" sz="4800" dirty="0"/>
          </a:p>
        </p:txBody>
      </p:sp>
      <p:sp>
        <p:nvSpPr>
          <p:cNvPr id="9" name="Text 7"/>
          <p:cNvSpPr txBox="1"/>
          <p:nvPr/>
        </p:nvSpPr>
        <p:spPr>
          <a:xfrm rot="120000">
            <a:off x="5029200" y="278892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2"/>
                </a:solidFill>
              </a:rPr>
              <a:t>и то в пределах погрешности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420624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Поэтому решения принимаем по данным, а не по уверенности: для этого и нужен цикл HADI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Главный враг – неопределённость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80160"/>
            <a:ext cx="4023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В разработке цифровых продуктов огромную роль играет неопределённость.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286000"/>
            <a:ext cx="40233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Мы можем предсказуемо создать почти любое решение по его функциональному описанию, но нет способа стабильно придумывать продукты, которые будут востребованы рынком.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0" y="1600200"/>
            <a:ext cx="2377440" cy="2377440"/>
          </a:xfrm>
          <a:prstGeom prst="ellipse">
            <a:avLst/>
          </a:prstGeom>
          <a:ln w="19050">
            <a:solidFill>
              <a:srgbClr val="B9B6AD"/>
            </a:solidFill>
            <a:prstDash val="dash"/>
          </a:ln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6217920" y="2331720"/>
            <a:ext cx="914400" cy="914400"/>
          </a:xfrm>
          <a:prstGeom prst="ellipse">
            <a:avLst/>
          </a:prstGeom>
          <a:solidFill>
            <a:srgbClr val="1D1C2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2C230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MVP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6240780" y="1165860"/>
            <a:ext cx="868680" cy="868680"/>
          </a:xfrm>
          <a:prstGeom prst="ellipse">
            <a:avLst/>
          </a:prstGeom>
          <a:solidFill>
            <a:srgbClr val="F2C230"/>
          </a:solidFill>
          <a:ln w="254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7960" y="1275588"/>
            <a:ext cx="274320" cy="27432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6149340" y="1577340"/>
            <a:ext cx="1051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Build</a:t>
            </a:r>
            <a:endParaRPr lang="en-US" sz="1100" dirty="0"/>
          </a:p>
        </p:txBody>
      </p:sp>
      <p:sp>
        <p:nvSpPr>
          <p:cNvPr id="10" name="Text 7"/>
          <p:cNvSpPr txBox="1"/>
          <p:nvPr/>
        </p:nvSpPr>
        <p:spPr>
          <a:xfrm>
            <a:off x="6149340" y="1769364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50" dirty="0">
                <a:solidFill>
                  <a:schemeClr val="tx1"/>
                </a:solidFill>
              </a:rPr>
              <a:t>делаем</a:t>
            </a:r>
            <a:endParaRPr lang="en-US" sz="950" dirty="0"/>
          </a:p>
        </p:txBody>
      </p:sp>
      <p:sp>
        <p:nvSpPr>
          <p:cNvPr id="11" name="Shape 8"/>
          <p:cNvSpPr/>
          <p:nvPr/>
        </p:nvSpPr>
        <p:spPr>
          <a:xfrm>
            <a:off x="7274966" y="2948940"/>
            <a:ext cx="868680" cy="868680"/>
          </a:xfrm>
          <a:prstGeom prst="ellipse">
            <a:avLst/>
          </a:prstGeom>
          <a:solidFill>
            <a:srgbClr val="F2C230"/>
          </a:solidFill>
          <a:ln w="254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2146" y="3058668"/>
            <a:ext cx="274320" cy="27432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7183526" y="3360420"/>
            <a:ext cx="1051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Measure</a:t>
            </a:r>
            <a:endParaRPr lang="en-US" sz="1100" dirty="0"/>
          </a:p>
        </p:txBody>
      </p:sp>
      <p:sp>
        <p:nvSpPr>
          <p:cNvPr id="14" name="Text 10"/>
          <p:cNvSpPr txBox="1"/>
          <p:nvPr/>
        </p:nvSpPr>
        <p:spPr>
          <a:xfrm>
            <a:off x="7183526" y="3552444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50" dirty="0">
                <a:solidFill>
                  <a:schemeClr val="tx1"/>
                </a:solidFill>
              </a:rPr>
              <a:t>измеряем</a:t>
            </a:r>
            <a:endParaRPr lang="en-US" sz="950" dirty="0"/>
          </a:p>
        </p:txBody>
      </p:sp>
      <p:sp>
        <p:nvSpPr>
          <p:cNvPr id="15" name="Shape 11"/>
          <p:cNvSpPr/>
          <p:nvPr/>
        </p:nvSpPr>
        <p:spPr>
          <a:xfrm>
            <a:off x="5206594" y="2948940"/>
            <a:ext cx="868680" cy="868680"/>
          </a:xfrm>
          <a:prstGeom prst="ellipse">
            <a:avLst/>
          </a:prstGeom>
          <a:solidFill>
            <a:srgbClr val="F2C230"/>
          </a:solidFill>
          <a:ln w="25400">
            <a:solidFill>
              <a:srgbClr val="FFFFFF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3774" y="3058668"/>
            <a:ext cx="274320" cy="27432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5115154" y="3360420"/>
            <a:ext cx="1051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Learn</a:t>
            </a:r>
            <a:endParaRPr lang="en-US" sz="1100" dirty="0"/>
          </a:p>
        </p:txBody>
      </p:sp>
      <p:sp>
        <p:nvSpPr>
          <p:cNvPr id="18" name="Text 13"/>
          <p:cNvSpPr txBox="1"/>
          <p:nvPr/>
        </p:nvSpPr>
        <p:spPr>
          <a:xfrm>
            <a:off x="5115154" y="3552444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50" dirty="0">
                <a:solidFill>
                  <a:schemeClr val="tx1"/>
                </a:solidFill>
              </a:rPr>
              <a:t>учимся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User Research: путь от идеи к компании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48640" y="2331720"/>
            <a:ext cx="1874520" cy="640080"/>
          </a:xfrm>
          <a:prstGeom prst="roundRect">
            <a:avLst>
              <a:gd name="adj" fmla="val 11429"/>
            </a:avLst>
          </a:prstGeom>
          <a:solidFill>
            <a:srgbClr val="F2C230"/>
          </a:solidFill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D1C2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Обнаружение клиентов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2423160" y="2651760"/>
            <a:ext cx="182880" cy="0"/>
          </a:xfrm>
          <a:prstGeom prst="line">
            <a:avLst/>
          </a:prstGeom>
          <a:noFill/>
          <a:ln w="15875">
            <a:solidFill>
              <a:srgbClr val="1D1C2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2606040" y="2331720"/>
            <a:ext cx="1874520" cy="640080"/>
          </a:xfrm>
          <a:prstGeom prst="roundRect">
            <a:avLst>
              <a:gd name="adj" fmla="val 11429"/>
            </a:avLst>
          </a:prstGeom>
          <a:solidFill>
            <a:srgbClr val="F2C230"/>
          </a:solidFill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D1C2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Валидация клиентов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80560" y="2651760"/>
            <a:ext cx="182880" cy="0"/>
          </a:xfrm>
          <a:prstGeom prst="line">
            <a:avLst/>
          </a:prstGeom>
          <a:noFill/>
          <a:ln w="15875">
            <a:solidFill>
              <a:srgbClr val="1D1C2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4663440" y="2331720"/>
            <a:ext cx="1874520" cy="640080"/>
          </a:xfrm>
          <a:prstGeom prst="roundRect">
            <a:avLst>
              <a:gd name="adj" fmla="val 11429"/>
            </a:avLst>
          </a:prstGeom>
          <a:solidFill>
            <a:srgbClr val="F3F2EE"/>
          </a:solidFill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D1C2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Создание клиентов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6537960" y="2651760"/>
            <a:ext cx="182880" cy="0"/>
          </a:xfrm>
          <a:prstGeom prst="line">
            <a:avLst/>
          </a:prstGeom>
          <a:noFill/>
          <a:ln w="15875">
            <a:solidFill>
              <a:srgbClr val="1D1C2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6720840" y="2331720"/>
            <a:ext cx="1874520" cy="640080"/>
          </a:xfrm>
          <a:prstGeom prst="roundRect">
            <a:avLst>
              <a:gd name="adj" fmla="val 11429"/>
            </a:avLst>
          </a:prstGeom>
          <a:solidFill>
            <a:srgbClr val="F3F2EE"/>
          </a:solidFill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D1C2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Построение компании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 flipV="1">
            <a:off x="3543300" y="1874520"/>
            <a:ext cx="0" cy="457200"/>
          </a:xfrm>
          <a:prstGeom prst="line">
            <a:avLst/>
          </a:prstGeom>
          <a:noFill/>
          <a:ln w="2222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1485900" y="1874520"/>
            <a:ext cx="2057400" cy="0"/>
          </a:xfrm>
          <a:prstGeom prst="line">
            <a:avLst/>
          </a:prstGeom>
          <a:noFill/>
          <a:ln w="2222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1485900" y="1874520"/>
            <a:ext cx="0" cy="457200"/>
          </a:xfrm>
          <a:prstGeom prst="line">
            <a:avLst/>
          </a:prstGeom>
          <a:noFill/>
          <a:ln w="22225">
            <a:solidFill>
              <a:srgbClr val="E0684B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1577340" y="155448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chemeClr val="accent2"/>
                </a:solidFill>
              </a:rPr>
              <a:t>Pivot – меняем гипотезу и пробуем снова</a:t>
            </a:r>
            <a:endParaRPr lang="en-US" sz="115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3044952"/>
            <a:ext cx="1874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i="1" dirty="0">
                <a:solidFill>
                  <a:schemeClr val="tx2"/>
                </a:solidFill>
              </a:rPr>
              <a:t>сначала проблема, потом решение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548640" y="3429000"/>
            <a:ext cx="3931920" cy="0"/>
          </a:xfrm>
          <a:prstGeom prst="line">
            <a:avLst/>
          </a:prstGeom>
          <a:noFill/>
          <a:ln w="38100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548640" y="352044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Исследование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4663440" y="3429000"/>
            <a:ext cx="3931920" cy="0"/>
          </a:xfrm>
          <a:prstGeom prst="line">
            <a:avLst/>
          </a:prstGeom>
          <a:noFill/>
          <a:ln w="38100">
            <a:solidFill>
              <a:srgbClr val="B9B6AD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4663440" y="352044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Разработка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 rot="120000">
            <a:off x="6035040" y="868680"/>
            <a:ext cx="2560320" cy="1005840"/>
          </a:xfrm>
          <a:prstGeom prst="rect">
            <a:avLst/>
          </a:prstGeom>
          <a:solidFill>
            <a:schemeClr val="accent1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 rot="120000">
            <a:off x="6172200" y="914400"/>
            <a:ext cx="2286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Внутри вашего офиса нет ответов на вопросы. Здесь только ваши фантазии.</a:t>
            </a:r>
            <a:endParaRPr lang="en-US" sz="1250" dirty="0"/>
          </a:p>
        </p:txBody>
      </p:sp>
      <p:sp>
        <p:nvSpPr>
          <p:cNvPr id="21" name="Text 19"/>
          <p:cNvSpPr txBox="1"/>
          <p:nvPr/>
        </p:nvSpPr>
        <p:spPr>
          <a:xfrm>
            <a:off x="548640" y="420624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Модель развития клиентов (customer development): сначала исследуем рынок, и только потом масштабируем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Зачем нужен User Research?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3444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200" b="1" dirty="0">
                <a:solidFill>
                  <a:schemeClr val="accent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42%</a:t>
            </a:r>
            <a:endParaRPr lang="en-US" sz="7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37744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стартапов закрываются, потому что их продукт не нужен рынку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611880"/>
            <a:ext cx="2926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2"/>
                </a:solidFill>
              </a:rPr>
              <a:t>Это главная причина провала – важнее, чем нехватка денег или слабая команда</a:t>
            </a:r>
            <a:endParaRPr lang="en-US" sz="1250" dirty="0"/>
          </a:p>
        </p:txBody>
      </p:sp>
      <p:sp>
        <p:nvSpPr>
          <p:cNvPr id="6" name="Text 4"/>
          <p:cNvSpPr txBox="1"/>
          <p:nvPr/>
        </p:nvSpPr>
        <p:spPr>
          <a:xfrm>
            <a:off x="3840480" y="1188720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Главные причины закрытия стартапов, % упоминаний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3840480" y="1600200"/>
            <a:ext cx="1920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Продукт не нужен рынку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5806440" y="1655064"/>
            <a:ext cx="2743200" cy="274320"/>
          </a:xfrm>
          <a:prstGeom prst="rect">
            <a:avLst/>
          </a:prstGeom>
          <a:solidFill>
            <a:srgbClr val="E0684B"/>
          </a:solidFill>
          <a:ln/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8595360" y="1600200"/>
            <a:ext cx="548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chemeClr val="tx1"/>
                </a:solidFill>
              </a:rPr>
              <a:t>42%</a:t>
            </a:r>
            <a:endParaRPr lang="en-US" sz="1250" dirty="0"/>
          </a:p>
        </p:txBody>
      </p:sp>
      <p:sp>
        <p:nvSpPr>
          <p:cNvPr id="10" name="Text 8"/>
          <p:cNvSpPr txBox="1"/>
          <p:nvPr/>
        </p:nvSpPr>
        <p:spPr>
          <a:xfrm>
            <a:off x="3840480" y="2148840"/>
            <a:ext cx="1920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Закончились деньги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5806440" y="2203704"/>
            <a:ext cx="1894114" cy="274320"/>
          </a:xfrm>
          <a:prstGeom prst="rect">
            <a:avLst/>
          </a:prstGeom>
          <a:solidFill>
            <a:srgbClr val="B9B6AD"/>
          </a:solidFill>
          <a:ln/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7746274" y="2148840"/>
            <a:ext cx="548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29%</a:t>
            </a:r>
            <a:endParaRPr lang="en-US" sz="1250" dirty="0"/>
          </a:p>
        </p:txBody>
      </p:sp>
      <p:sp>
        <p:nvSpPr>
          <p:cNvPr id="13" name="Text 11"/>
          <p:cNvSpPr txBox="1"/>
          <p:nvPr/>
        </p:nvSpPr>
        <p:spPr>
          <a:xfrm>
            <a:off x="3840480" y="2697480"/>
            <a:ext cx="1920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Не та команда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5806440" y="2752344"/>
            <a:ext cx="1502229" cy="274320"/>
          </a:xfrm>
          <a:prstGeom prst="rect">
            <a:avLst/>
          </a:prstGeom>
          <a:solidFill>
            <a:srgbClr val="B9B6AD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7354389" y="2697480"/>
            <a:ext cx="548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23%</a:t>
            </a:r>
            <a:endParaRPr lang="en-US" sz="1250" dirty="0"/>
          </a:p>
        </p:txBody>
      </p:sp>
      <p:sp>
        <p:nvSpPr>
          <p:cNvPr id="16" name="Text 14"/>
          <p:cNvSpPr txBox="1"/>
          <p:nvPr/>
        </p:nvSpPr>
        <p:spPr>
          <a:xfrm>
            <a:off x="3840480" y="3246120"/>
            <a:ext cx="1920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Проиграли конкурентам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5806440" y="3300984"/>
            <a:ext cx="1240971" cy="274320"/>
          </a:xfrm>
          <a:prstGeom prst="rect">
            <a:avLst/>
          </a:prstGeom>
          <a:solidFill>
            <a:srgbClr val="B9B6AD"/>
          </a:solidFill>
          <a:ln/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7093131" y="3246120"/>
            <a:ext cx="548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19%</a:t>
            </a:r>
            <a:endParaRPr lang="en-US" sz="1250" dirty="0"/>
          </a:p>
        </p:txBody>
      </p:sp>
      <p:sp>
        <p:nvSpPr>
          <p:cNvPr id="19" name="Text 17"/>
          <p:cNvSpPr txBox="1"/>
          <p:nvPr/>
        </p:nvSpPr>
        <p:spPr>
          <a:xfrm>
            <a:off x="3840480" y="3794760"/>
            <a:ext cx="1920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Проблемы с ценой и затратами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5806440" y="3849624"/>
            <a:ext cx="1175657" cy="274320"/>
          </a:xfrm>
          <a:prstGeom prst="rect">
            <a:avLst/>
          </a:prstGeom>
          <a:solidFill>
            <a:srgbClr val="B9B6AD"/>
          </a:solidFill>
          <a:ln/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7027817" y="3794760"/>
            <a:ext cx="548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18%</a:t>
            </a:r>
            <a:endParaRPr lang="en-US" sz="1250" dirty="0"/>
          </a:p>
        </p:txBody>
      </p:sp>
      <p:sp>
        <p:nvSpPr>
          <p:cNvPr id="22" name="Text 20"/>
          <p:cNvSpPr txBox="1"/>
          <p:nvPr/>
        </p:nvSpPr>
        <p:spPr>
          <a:xfrm>
            <a:off x="3291840" y="4754880"/>
            <a:ext cx="4663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Источник: CB Insights, анализ 101 закрывшегося стартапа, 2014. Можно было назвать несколько причин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Обнаружение клиентов (customer discovery)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3931920" cy="3291840"/>
          </a:xfrm>
          <a:prstGeom prst="roundRect">
            <a:avLst>
              <a:gd name="adj" fmla="val 2778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77240" y="1463040"/>
            <a:ext cx="219456" cy="219456"/>
          </a:xfrm>
          <a:prstGeom prst="ellipse">
            <a:avLst/>
          </a:prstGeom>
          <a:solidFill>
            <a:srgbClr val="E0684B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1097280" y="137160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Проблема</a:t>
            </a:r>
            <a:endParaRPr lang="en-US" sz="190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1984248"/>
            <a:ext cx="237744" cy="237744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43000" y="1901952"/>
            <a:ext cx="31546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Реальна ли проблема, которую мы пытаемся решить?</a:t>
            </a:r>
            <a:endParaRPr lang="en-US" sz="140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2761488"/>
            <a:ext cx="237744" cy="237744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143000" y="2679192"/>
            <a:ext cx="31546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Актуальна ли она для потенциальных клиентов?</a:t>
            </a:r>
            <a:endParaRPr lang="en-US" sz="140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3538728"/>
            <a:ext cx="237744" cy="237744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1143000" y="3456432"/>
            <a:ext cx="31546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Знаем ли мы, как найти аудиторию, для которой она актуальна?</a:t>
            </a:r>
            <a:endParaRPr lang="en-US" sz="1400" dirty="0"/>
          </a:p>
        </p:txBody>
      </p:sp>
      <p:sp>
        <p:nvSpPr>
          <p:cNvPr id="12" name="Shape 7"/>
          <p:cNvSpPr/>
          <p:nvPr/>
        </p:nvSpPr>
        <p:spPr>
          <a:xfrm>
            <a:off x="4663440" y="1234440"/>
            <a:ext cx="3931920" cy="3291840"/>
          </a:xfrm>
          <a:prstGeom prst="roundRect">
            <a:avLst>
              <a:gd name="adj" fmla="val 2778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3" name="Shape 8"/>
          <p:cNvSpPr/>
          <p:nvPr/>
        </p:nvSpPr>
        <p:spPr>
          <a:xfrm>
            <a:off x="4892040" y="1463040"/>
            <a:ext cx="219456" cy="219456"/>
          </a:xfrm>
          <a:prstGeom prst="ellipse">
            <a:avLst/>
          </a:prstGeom>
          <a:solidFill>
            <a:srgbClr val="2F8F83"/>
          </a:solidFill>
          <a:ln/>
        </p:spPr>
        <p:txBody>
          <a:bodyPr/>
          <a:p/>
        </p:txBody>
      </p:sp>
      <p:sp>
        <p:nvSpPr>
          <p:cNvPr id="14" name="Text 9"/>
          <p:cNvSpPr txBox="1"/>
          <p:nvPr/>
        </p:nvSpPr>
        <p:spPr>
          <a:xfrm>
            <a:off x="5212080" y="137160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Решение</a:t>
            </a:r>
            <a:endParaRPr lang="en-US" sz="1900" dirty="0"/>
          </a:p>
        </p:txBody>
      </p:sp>
      <p:pic>
        <p:nvPicPr>
          <p:cNvPr id="1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2040" y="1984248"/>
            <a:ext cx="237744" cy="237744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5257800" y="1901952"/>
            <a:ext cx="31546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Может ли наше решение удовлетворить целевую потребность?</a:t>
            </a:r>
            <a:endParaRPr lang="en-US" sz="1400" dirty="0"/>
          </a:p>
        </p:txBody>
      </p:sp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2040" y="2761488"/>
            <a:ext cx="237744" cy="237744"/>
          </a:xfrm>
          <a:prstGeom prst="rect">
            <a:avLst/>
          </a:prstGeom>
        </p:spPr>
      </p:pic>
      <p:sp>
        <p:nvSpPr>
          <p:cNvPr id="18" name="Text 11"/>
          <p:cNvSpPr txBox="1"/>
          <p:nvPr/>
        </p:nvSpPr>
        <p:spPr>
          <a:xfrm>
            <a:off x="5257800" y="2679192"/>
            <a:ext cx="31546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Есть ли важные для клиентов параметры, по которым наше решение лучше текущих способов?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Гипотезы о проблемах и решениях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07008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Предположения, заложенные в бизнес-модель, нужно превратить в гипотезы: утверждения, которые можно проверить.</a:t>
            </a:r>
            <a:endParaRPr lang="en-US" sz="155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084832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Пример: сервис такси из аэропорта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2423160"/>
            <a:ext cx="2560320" cy="2103120"/>
          </a:xfrm>
          <a:prstGeom prst="roundRect">
            <a:avLst>
              <a:gd name="adj" fmla="val 3478"/>
            </a:avLst>
          </a:prstGeom>
          <a:solidFill>
            <a:srgbClr val="F2C230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749808" y="2606040"/>
            <a:ext cx="457200" cy="457200"/>
          </a:xfrm>
          <a:prstGeom prst="ellipse">
            <a:avLst/>
          </a:prstGeom>
          <a:solidFill>
            <a:srgbClr val="1D1C21"/>
          </a:solidFill>
          <a:ln/>
        </p:spPr>
        <p:txBody>
          <a:bodyPr/>
          <a:p/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0392" y="2706624"/>
            <a:ext cx="256032" cy="256032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749808" y="3200400"/>
            <a:ext cx="21945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Половина путешественников недовольна процессом поиска такси в аэропорту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3291840" y="2423160"/>
            <a:ext cx="2560320" cy="2103120"/>
          </a:xfrm>
          <a:prstGeom prst="roundRect">
            <a:avLst>
              <a:gd name="adj" fmla="val 3478"/>
            </a:avLst>
          </a:prstGeom>
          <a:solidFill>
            <a:srgbClr val="F2C230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10" name="Shape 7"/>
          <p:cNvSpPr/>
          <p:nvPr/>
        </p:nvSpPr>
        <p:spPr>
          <a:xfrm>
            <a:off x="3493008" y="2606040"/>
            <a:ext cx="457200" cy="457200"/>
          </a:xfrm>
          <a:prstGeom prst="ellipse">
            <a:avLst/>
          </a:prstGeom>
          <a:solidFill>
            <a:srgbClr val="1D1C21"/>
          </a:solidFill>
          <a:ln/>
        </p:spPr>
        <p:txBody>
          <a:bodyPr/>
          <a:p/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3592" y="2706624"/>
            <a:ext cx="256032" cy="256032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3493008" y="3200400"/>
            <a:ext cx="21945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Авиакомпании заинтересованы в продаже дополнительных услуг пассажирам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6035040" y="2423160"/>
            <a:ext cx="2560320" cy="2103120"/>
          </a:xfrm>
          <a:prstGeom prst="roundRect">
            <a:avLst>
              <a:gd name="adj" fmla="val 3478"/>
            </a:avLst>
          </a:prstGeom>
          <a:solidFill>
            <a:srgbClr val="F2C230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14" name="Shape 10"/>
          <p:cNvSpPr/>
          <p:nvPr/>
        </p:nvSpPr>
        <p:spPr>
          <a:xfrm>
            <a:off x="6236208" y="2606040"/>
            <a:ext cx="457200" cy="457200"/>
          </a:xfrm>
          <a:prstGeom prst="ellipse">
            <a:avLst/>
          </a:prstGeom>
          <a:solidFill>
            <a:srgbClr val="1D1C21"/>
          </a:solidFill>
          <a:ln/>
        </p:spPr>
        <p:txBody>
          <a:bodyPr/>
          <a:p/>
        </p:txBody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6792" y="2706624"/>
            <a:ext cx="256032" cy="256032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6236208" y="3200400"/>
            <a:ext cx="21945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Путешественники готовы платить за такси выше рыночной цены, если уверены в качестве и безопасности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Проверим себя: это гипотеза?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731520" y="1188720"/>
            <a:ext cx="5257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1.  Наше приложение понравится пользователям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6035040" y="1280160"/>
            <a:ext cx="11430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6126480" y="133502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6355080" y="1280160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Да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7315200" y="1280160"/>
            <a:ext cx="11430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406640" y="133502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635240" y="1280160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Нет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548640" y="173736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731520" y="1737360"/>
            <a:ext cx="5257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2.  Если добавить оплату в один клик, доля оплативших вырастет на 10%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6035040" y="1828800"/>
            <a:ext cx="11430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6126480" y="188366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6355080" y="1828800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Да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7315200" y="1828800"/>
            <a:ext cx="11430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7406640" y="188366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7635240" y="1828800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Нет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548640" y="228600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731520" y="2286000"/>
            <a:ext cx="5257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3.  Пользователи хотят, чтобы было удобно</a:t>
            </a:r>
            <a:endParaRPr lang="en-US" sz="1350" dirty="0"/>
          </a:p>
        </p:txBody>
      </p:sp>
      <p:sp>
        <p:nvSpPr>
          <p:cNvPr id="21" name="Shape 19"/>
          <p:cNvSpPr/>
          <p:nvPr/>
        </p:nvSpPr>
        <p:spPr>
          <a:xfrm>
            <a:off x="6035040" y="2377440"/>
            <a:ext cx="11430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22" name="Shape 20"/>
          <p:cNvSpPr/>
          <p:nvPr/>
        </p:nvSpPr>
        <p:spPr>
          <a:xfrm>
            <a:off x="6126480" y="243230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23" name="Text 21"/>
          <p:cNvSpPr txBox="1"/>
          <p:nvPr/>
        </p:nvSpPr>
        <p:spPr>
          <a:xfrm>
            <a:off x="6355080" y="2377440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Да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7315200" y="2377440"/>
            <a:ext cx="11430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25" name="Shape 23"/>
          <p:cNvSpPr/>
          <p:nvPr/>
        </p:nvSpPr>
        <p:spPr>
          <a:xfrm>
            <a:off x="7406640" y="243230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26" name="Text 24"/>
          <p:cNvSpPr txBox="1"/>
          <p:nvPr/>
        </p:nvSpPr>
        <p:spPr>
          <a:xfrm>
            <a:off x="7635240" y="2377440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Нет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548640" y="283464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28" name="Text 26"/>
          <p:cNvSpPr txBox="1"/>
          <p:nvPr/>
        </p:nvSpPr>
        <p:spPr>
          <a:xfrm>
            <a:off x="731520" y="2834640"/>
            <a:ext cx="5257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4.  Каждый третий студент раз в неделю не успевает пообедать из-за очереди</a:t>
            </a:r>
            <a:endParaRPr lang="en-US" sz="1350" dirty="0"/>
          </a:p>
        </p:txBody>
      </p:sp>
      <p:sp>
        <p:nvSpPr>
          <p:cNvPr id="29" name="Shape 27"/>
          <p:cNvSpPr/>
          <p:nvPr/>
        </p:nvSpPr>
        <p:spPr>
          <a:xfrm>
            <a:off x="6035040" y="2926080"/>
            <a:ext cx="11430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30" name="Shape 28"/>
          <p:cNvSpPr/>
          <p:nvPr/>
        </p:nvSpPr>
        <p:spPr>
          <a:xfrm>
            <a:off x="6126480" y="298094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31" name="Text 29"/>
          <p:cNvSpPr txBox="1"/>
          <p:nvPr/>
        </p:nvSpPr>
        <p:spPr>
          <a:xfrm>
            <a:off x="6355080" y="2926080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Да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7315200" y="2926080"/>
            <a:ext cx="11430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33" name="Shape 31"/>
          <p:cNvSpPr/>
          <p:nvPr/>
        </p:nvSpPr>
        <p:spPr>
          <a:xfrm>
            <a:off x="7406640" y="298094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34" name="Text 32"/>
          <p:cNvSpPr txBox="1"/>
          <p:nvPr/>
        </p:nvSpPr>
        <p:spPr>
          <a:xfrm>
            <a:off x="7635240" y="2926080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Нет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548640" y="338328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36" name="Text 34"/>
          <p:cNvSpPr txBox="1"/>
          <p:nvPr/>
        </p:nvSpPr>
        <p:spPr>
          <a:xfrm>
            <a:off x="731520" y="3383280"/>
            <a:ext cx="5257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5.  Нужно сделать тёмную тему</a:t>
            </a:r>
            <a:endParaRPr lang="en-US" sz="1350" dirty="0"/>
          </a:p>
        </p:txBody>
      </p:sp>
      <p:sp>
        <p:nvSpPr>
          <p:cNvPr id="37" name="Shape 35"/>
          <p:cNvSpPr/>
          <p:nvPr/>
        </p:nvSpPr>
        <p:spPr>
          <a:xfrm>
            <a:off x="6035040" y="3474720"/>
            <a:ext cx="11430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38" name="Shape 36"/>
          <p:cNvSpPr/>
          <p:nvPr/>
        </p:nvSpPr>
        <p:spPr>
          <a:xfrm>
            <a:off x="6126480" y="352958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39" name="Text 37"/>
          <p:cNvSpPr txBox="1"/>
          <p:nvPr/>
        </p:nvSpPr>
        <p:spPr>
          <a:xfrm>
            <a:off x="6355080" y="3474720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Да</a:t>
            </a:r>
            <a:endParaRPr lang="en-US" sz="1100" dirty="0"/>
          </a:p>
        </p:txBody>
      </p:sp>
      <p:sp>
        <p:nvSpPr>
          <p:cNvPr id="40" name="Shape 38"/>
          <p:cNvSpPr/>
          <p:nvPr/>
        </p:nvSpPr>
        <p:spPr>
          <a:xfrm>
            <a:off x="7315200" y="3474720"/>
            <a:ext cx="11430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41" name="Shape 39"/>
          <p:cNvSpPr/>
          <p:nvPr/>
        </p:nvSpPr>
        <p:spPr>
          <a:xfrm>
            <a:off x="7406640" y="352958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42" name="Text 40"/>
          <p:cNvSpPr txBox="1"/>
          <p:nvPr/>
        </p:nvSpPr>
        <p:spPr>
          <a:xfrm>
            <a:off x="7635240" y="3474720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Нет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548640" y="393192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44" name="Text 42"/>
          <p:cNvSpPr txBox="1"/>
          <p:nvPr/>
        </p:nvSpPr>
        <p:spPr>
          <a:xfrm>
            <a:off x="731520" y="3931920"/>
            <a:ext cx="5257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6.  Владельцы кофеен готовы платить 2000 ₽ в месяц за учёт остатков</a:t>
            </a:r>
            <a:endParaRPr lang="en-US" sz="1350" dirty="0"/>
          </a:p>
        </p:txBody>
      </p:sp>
      <p:sp>
        <p:nvSpPr>
          <p:cNvPr id="45" name="Shape 43"/>
          <p:cNvSpPr/>
          <p:nvPr/>
        </p:nvSpPr>
        <p:spPr>
          <a:xfrm>
            <a:off x="6035040" y="4023360"/>
            <a:ext cx="11430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46" name="Shape 44"/>
          <p:cNvSpPr/>
          <p:nvPr/>
        </p:nvSpPr>
        <p:spPr>
          <a:xfrm>
            <a:off x="6126480" y="407822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47" name="Text 45"/>
          <p:cNvSpPr txBox="1"/>
          <p:nvPr/>
        </p:nvSpPr>
        <p:spPr>
          <a:xfrm>
            <a:off x="6355080" y="4023360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Да</a:t>
            </a:r>
            <a:endParaRPr lang="en-US" sz="1100" dirty="0"/>
          </a:p>
        </p:txBody>
      </p:sp>
      <p:sp>
        <p:nvSpPr>
          <p:cNvPr id="48" name="Shape 46"/>
          <p:cNvSpPr/>
          <p:nvPr/>
        </p:nvSpPr>
        <p:spPr>
          <a:xfrm>
            <a:off x="7315200" y="4023360"/>
            <a:ext cx="11430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49" name="Shape 47"/>
          <p:cNvSpPr/>
          <p:nvPr/>
        </p:nvSpPr>
        <p:spPr>
          <a:xfrm>
            <a:off x="7406640" y="407822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50" name="Text 48"/>
          <p:cNvSpPr txBox="1"/>
          <p:nvPr/>
        </p:nvSpPr>
        <p:spPr>
          <a:xfrm>
            <a:off x="7635240" y="4023360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Нет</a:t>
            </a:r>
            <a:endParaRPr lang="en-US" sz="1100" dirty="0"/>
          </a:p>
        </p:txBody>
      </p:sp>
      <p:sp>
        <p:nvSpPr>
          <p:cNvPr id="51" name="Text 49"/>
          <p:cNvSpPr txBox="1"/>
          <p:nvPr/>
        </p:nvSpPr>
        <p:spPr>
          <a:xfrm>
            <a:off x="548640" y="4526280"/>
            <a:ext cx="8046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Гипотеза – это утверждение, которое можно проверить фактами и цифрами. Голосуем руками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Принцип замещения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8046720" cy="1143000"/>
          </a:xfrm>
          <a:prstGeom prst="roundRect">
            <a:avLst>
              <a:gd name="adj" fmla="val 6400"/>
            </a:avLst>
          </a:prstGeom>
          <a:solidFill>
            <a:srgbClr val="1D1C21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777240" y="1234440"/>
            <a:ext cx="75895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2C230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Люди тратят 100% своих денег и 100% своего времени. </a:t>
            </a:r>
            <a:pPr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Предлагая новый продукт, вы всегда конкурируете за их внимание и бюджет.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548640" y="2606040"/>
            <a:ext cx="2560320" cy="1920240"/>
          </a:xfrm>
          <a:prstGeom prst="roundRect">
            <a:avLst>
              <a:gd name="adj" fmla="val 381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749808" y="2788920"/>
            <a:ext cx="457200" cy="45720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0392" y="2889504"/>
            <a:ext cx="256032" cy="256032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749808" y="3383280"/>
            <a:ext cx="2194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Как люди решают эту проблему сейчас?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3291840" y="2606040"/>
            <a:ext cx="2560320" cy="1920240"/>
          </a:xfrm>
          <a:prstGeom prst="roundRect">
            <a:avLst>
              <a:gd name="adj" fmla="val 381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0" name="Shape 7"/>
          <p:cNvSpPr/>
          <p:nvPr/>
        </p:nvSpPr>
        <p:spPr>
          <a:xfrm>
            <a:off x="3493008" y="2788920"/>
            <a:ext cx="457200" cy="45720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3592" y="2889504"/>
            <a:ext cx="256032" cy="256032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3493008" y="3383280"/>
            <a:ext cx="2194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Чем ваше решение лучше? Существенно ли это преимущество для пользователей?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6035040" y="2606040"/>
            <a:ext cx="2560320" cy="1920240"/>
          </a:xfrm>
          <a:prstGeom prst="roundRect">
            <a:avLst>
              <a:gd name="adj" fmla="val 381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4" name="Shape 10"/>
          <p:cNvSpPr/>
          <p:nvPr/>
        </p:nvSpPr>
        <p:spPr>
          <a:xfrm>
            <a:off x="6236208" y="2788920"/>
            <a:ext cx="457200" cy="45720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6792" y="2889504"/>
            <a:ext cx="256032" cy="256032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6236208" y="3383280"/>
            <a:ext cx="2194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Если никто сейчас не продаёт решение этой проблемы, возможно, в этой теме нет денег?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Кейс Т-Банка: банк без отделений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2148840" cy="3291840"/>
          </a:xfrm>
          <a:prstGeom prst="roundRect">
            <a:avLst>
              <a:gd name="adj" fmla="val 4255"/>
            </a:avLst>
          </a:prstGeom>
          <a:solidFill>
            <a:schemeClr val="tx1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777240" y="1417320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5"/>
                </a:solidFill>
              </a:rPr>
              <a:t>Т-Банк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1828800"/>
            <a:ext cx="1783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47,8 млн</a:t>
            </a:r>
            <a:endParaRPr lang="en-US" sz="30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2606040"/>
            <a:ext cx="1783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1"/>
                </a:solidFill>
              </a:rPr>
              <a:t>клиентов экосистемы на конец 2024 года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3977640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Банк  ·  с 2006 года</a:t>
            </a:r>
            <a:endParaRPr lang="en-US" sz="1100" dirty="0"/>
          </a:p>
        </p:txBody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1800" y="1261872"/>
            <a:ext cx="219456" cy="219456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3246120" y="125272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Ситуация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4206240" y="1234440"/>
            <a:ext cx="4389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Чтобы получить карту, люди привыкли идти в отделение банка. Новому банку было почти невозможно конкурировать с сетями отделений крупных игроков.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2971800" y="1965960"/>
            <a:ext cx="5623560" cy="0"/>
          </a:xfrm>
          <a:prstGeom prst="line">
            <a:avLst/>
          </a:prstGeom>
          <a:noFill/>
          <a:ln w="15875">
            <a:solidFill>
              <a:srgbClr val="F3F2EE"/>
            </a:solidFill>
            <a:prstDash val="solid"/>
          </a:ln>
        </p:spPr>
        <p:txBody>
          <a:bodyPr/>
          <a:p/>
        </p:txBody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0" y="2048256"/>
            <a:ext cx="219456" cy="219456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246120" y="203911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Что сделали</a:t>
            </a:r>
            <a:endParaRPr lang="en-US" sz="1200" dirty="0"/>
          </a:p>
        </p:txBody>
      </p:sp>
      <p:sp>
        <p:nvSpPr>
          <p:cNvPr id="14" name="Text 10"/>
          <p:cNvSpPr txBox="1"/>
          <p:nvPr/>
        </p:nvSpPr>
        <p:spPr>
          <a:xfrm>
            <a:off x="4206240" y="2020824"/>
            <a:ext cx="4389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С 2006 года банк работал без отделений: предложения кредитных карт рассылали по почте, карты доставляли домой. Модель подсмотрели в США.</a:t>
            </a:r>
            <a:endParaRPr lang="en-US" sz="1300" dirty="0"/>
          </a:p>
        </p:txBody>
      </p:sp>
      <p:sp>
        <p:nvSpPr>
          <p:cNvPr id="15" name="Shape 11"/>
          <p:cNvSpPr/>
          <p:nvPr/>
        </p:nvSpPr>
        <p:spPr>
          <a:xfrm>
            <a:off x="2971800" y="2752344"/>
            <a:ext cx="5623560" cy="0"/>
          </a:xfrm>
          <a:prstGeom prst="line">
            <a:avLst/>
          </a:prstGeom>
          <a:noFill/>
          <a:ln w="15875">
            <a:solidFill>
              <a:srgbClr val="F3F2EE"/>
            </a:solidFill>
            <a:prstDash val="solid"/>
          </a:ln>
        </p:spPr>
        <p:txBody>
          <a:bodyPr/>
          <a:p/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800" y="2834640"/>
            <a:ext cx="219456" cy="219456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3246120" y="2825496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Результат</a:t>
            </a:r>
            <a:endParaRPr lang="en-US" sz="1200" dirty="0"/>
          </a:p>
        </p:txBody>
      </p:sp>
      <p:sp>
        <p:nvSpPr>
          <p:cNvPr id="18" name="Text 13"/>
          <p:cNvSpPr txBox="1"/>
          <p:nvPr/>
        </p:nvSpPr>
        <p:spPr>
          <a:xfrm>
            <a:off x="4206240" y="2807208"/>
            <a:ext cx="4389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Откликалось, по разным оценкам, от 1 до 3% получателей писем. Но модель сработала: на конец 2024 года у экосистемы 47,8 млн клиентов.</a:t>
            </a:r>
            <a:endParaRPr lang="en-US" sz="1300" dirty="0"/>
          </a:p>
        </p:txBody>
      </p:sp>
      <p:sp>
        <p:nvSpPr>
          <p:cNvPr id="19" name="Shape 14"/>
          <p:cNvSpPr/>
          <p:nvPr/>
        </p:nvSpPr>
        <p:spPr>
          <a:xfrm>
            <a:off x="2971800" y="3657600"/>
            <a:ext cx="5623560" cy="868680"/>
          </a:xfrm>
          <a:prstGeom prst="rect">
            <a:avLst/>
          </a:prstGeom>
          <a:solidFill>
            <a:schemeClr val="accent1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20" name="Text 15"/>
          <p:cNvSpPr txBox="1"/>
          <p:nvPr/>
        </p:nvSpPr>
        <p:spPr>
          <a:xfrm>
            <a:off x="3154680" y="3657600"/>
            <a:ext cx="5303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Вывод для нас  </a:t>
            </a:r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Принцип замещения: банк не придумал новую потребность, а заменил поход в отделение более удобным способом.</a:t>
            </a:r>
            <a:endParaRPr lang="en-US" sz="1500" dirty="0"/>
          </a:p>
        </p:txBody>
      </p:sp>
      <p:sp>
        <p:nvSpPr>
          <p:cNvPr id="21" name="Text 16"/>
          <p:cNvSpPr txBox="1"/>
          <p:nvPr/>
        </p:nvSpPr>
        <p:spPr>
          <a:xfrm>
            <a:off x="4937760" y="4754880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Источник: vc.ru, 2024; отчёт Т-Технологий за 2024 год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Jobs to be Done: какую работу «нанимают»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Люди не покупают продукты – они «нанимают» их, чтобы выполнить работу в конкретной ситуации.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548640" y="1828800"/>
            <a:ext cx="2560320" cy="384048"/>
          </a:xfrm>
          <a:prstGeom prst="roundRect">
            <a:avLst>
              <a:gd name="adj" fmla="val 14286"/>
            </a:avLst>
          </a:prstGeom>
          <a:solidFill>
            <a:srgbClr val="F3F2EE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D1C21"/>
                </a:solidFill>
              </a:rPr>
              <a:t>Когда…  ситуация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548640" y="2331720"/>
            <a:ext cx="2560320" cy="731520"/>
          </a:xfrm>
          <a:prstGeom prst="roundRect">
            <a:avLst>
              <a:gd name="adj" fmla="val 7500"/>
            </a:avLst>
          </a:prstGeom>
          <a:solidFill>
            <a:srgbClr val="FBF0C8"/>
          </a:solidFill>
          <a:ln/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685800" y="2331720"/>
            <a:ext cx="2286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я еду утром в университет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48640" y="3200400"/>
            <a:ext cx="2560320" cy="731520"/>
          </a:xfrm>
          <a:prstGeom prst="roundRect">
            <a:avLst>
              <a:gd name="adj" fmla="val 75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685800" y="3200400"/>
            <a:ext cx="2286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я прилетаю в незнакомый город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291840" y="1828800"/>
            <a:ext cx="2560320" cy="384048"/>
          </a:xfrm>
          <a:prstGeom prst="roundRect">
            <a:avLst>
              <a:gd name="adj" fmla="val 14286"/>
            </a:avLst>
          </a:prstGeom>
          <a:solidFill>
            <a:srgbClr val="F2C230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D1C21"/>
                </a:solidFill>
              </a:rPr>
              <a:t>я хочу…  мотивация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3291840" y="2331720"/>
            <a:ext cx="2560320" cy="731520"/>
          </a:xfrm>
          <a:prstGeom prst="roundRect">
            <a:avLst>
              <a:gd name="adj" fmla="val 7500"/>
            </a:avLst>
          </a:prstGeom>
          <a:solidFill>
            <a:srgbClr val="FBF0C8"/>
          </a:solidFill>
          <a:ln/>
        </p:spPr>
        <p:txBody>
          <a:bodyPr/>
          <a:p/>
        </p:txBody>
      </p:sp>
      <p:sp>
        <p:nvSpPr>
          <p:cNvPr id="11" name="Text 9"/>
          <p:cNvSpPr txBox="1"/>
          <p:nvPr/>
        </p:nvSpPr>
        <p:spPr>
          <a:xfrm>
            <a:off x="3429000" y="2331720"/>
            <a:ext cx="2286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быстро узнать, не перенесли ли пару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291840" y="3200400"/>
            <a:ext cx="2560320" cy="731520"/>
          </a:xfrm>
          <a:prstGeom prst="roundRect">
            <a:avLst>
              <a:gd name="adj" fmla="val 75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3429000" y="3200400"/>
            <a:ext cx="2286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добраться до гостиницы без переплаты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035040" y="1828800"/>
            <a:ext cx="2560320" cy="384048"/>
          </a:xfrm>
          <a:prstGeom prst="roundRect">
            <a:avLst>
              <a:gd name="adj" fmla="val 14286"/>
            </a:avLst>
          </a:prstGeom>
          <a:solidFill>
            <a:srgbClr val="F3F2EE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D1C21"/>
                </a:solidFill>
              </a:rPr>
              <a:t>чтобы…  результат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6035040" y="2331720"/>
            <a:ext cx="2560320" cy="731520"/>
          </a:xfrm>
          <a:prstGeom prst="roundRect">
            <a:avLst>
              <a:gd name="adj" fmla="val 7500"/>
            </a:avLst>
          </a:prstGeom>
          <a:solidFill>
            <a:srgbClr val="FBF0C8"/>
          </a:solidFill>
          <a:ln/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6172200" y="2331720"/>
            <a:ext cx="2286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не приехать зря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6035040" y="3200400"/>
            <a:ext cx="2560320" cy="731520"/>
          </a:xfrm>
          <a:prstGeom prst="roundRect">
            <a:avLst>
              <a:gd name="adj" fmla="val 75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6172200" y="3200400"/>
            <a:ext cx="2286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начать поездку спокойно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548640" y="420624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Конкурент – не только похожий продукт, а всё, что сейчас «выполняет работу»: чат группы, звонок другу, привычка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Техники User Interview: структура интервью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3931920" cy="713232"/>
          </a:xfrm>
          <a:prstGeom prst="roundRect">
            <a:avLst>
              <a:gd name="adj" fmla="val 10256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713232" y="1234440"/>
            <a:ext cx="4114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188720" y="1234440"/>
            <a:ext cx="31546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Знакомимся и налаживаем контакт, но не раскрываем своих целей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48640" y="2057400"/>
            <a:ext cx="3931920" cy="713232"/>
          </a:xfrm>
          <a:prstGeom prst="roundRect">
            <a:avLst>
              <a:gd name="adj" fmla="val 10256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713232" y="2057400"/>
            <a:ext cx="4114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188720" y="2057400"/>
            <a:ext cx="31546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Сегментируем клиента косвенными вопросами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548640" y="2880360"/>
            <a:ext cx="3931920" cy="713232"/>
          </a:xfrm>
          <a:prstGeom prst="roundRect">
            <a:avLst>
              <a:gd name="adj" fmla="val 10256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13232" y="2880360"/>
            <a:ext cx="4114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188720" y="2880360"/>
            <a:ext cx="31546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Широко обсуждаем целевую проблему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548640" y="3703320"/>
            <a:ext cx="3931920" cy="713232"/>
          </a:xfrm>
          <a:prstGeom prst="roundRect">
            <a:avLst>
              <a:gd name="adj" fmla="val 10256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713232" y="3703320"/>
            <a:ext cx="4114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188720" y="3703320"/>
            <a:ext cx="31546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Задаём открытые вопросы об опыте респондента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4663440" y="1234440"/>
            <a:ext cx="3931920" cy="713232"/>
          </a:xfrm>
          <a:prstGeom prst="roundRect">
            <a:avLst>
              <a:gd name="adj" fmla="val 10256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4828032" y="1234440"/>
            <a:ext cx="4114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5303520" y="1234440"/>
            <a:ext cx="31546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Уходим от сценария и углубляемся в то, что важно респонденту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663440" y="2057400"/>
            <a:ext cx="3931920" cy="713232"/>
          </a:xfrm>
          <a:prstGeom prst="roundRect">
            <a:avLst>
              <a:gd name="adj" fmla="val 10256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4828032" y="2057400"/>
            <a:ext cx="4114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</a:t>
            </a:r>
            <a:endParaRPr lang="en-US" sz="2200" dirty="0"/>
          </a:p>
        </p:txBody>
      </p:sp>
      <p:sp>
        <p:nvSpPr>
          <p:cNvPr id="20" name="Text 18"/>
          <p:cNvSpPr txBox="1"/>
          <p:nvPr/>
        </p:nvSpPr>
        <p:spPr>
          <a:xfrm>
            <a:off x="5303520" y="2057400"/>
            <a:ext cx="31546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Резюмируем разговор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4663440" y="2880360"/>
            <a:ext cx="3931920" cy="713232"/>
          </a:xfrm>
          <a:prstGeom prst="roundRect">
            <a:avLst>
              <a:gd name="adj" fmla="val 10256"/>
            </a:avLst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4828032" y="2880360"/>
            <a:ext cx="4114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</a:t>
            </a:r>
            <a:endParaRPr lang="en-US" sz="2200" dirty="0"/>
          </a:p>
        </p:txBody>
      </p:sp>
      <p:sp>
        <p:nvSpPr>
          <p:cNvPr id="23" name="Text 21"/>
          <p:cNvSpPr txBox="1"/>
          <p:nvPr/>
        </p:nvSpPr>
        <p:spPr>
          <a:xfrm>
            <a:off x="5303520" y="2880360"/>
            <a:ext cx="31546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Только теперь рассказываем, что нас на самом деле интересует, и пробуем продать, если очень хочется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CustDev-интервью: только факты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34440"/>
            <a:ext cx="4754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На интервью мы задаём вопросы о фактическом опыте пользователя. Никаких гипотетических формулировок:</a:t>
            </a:r>
            <a:endParaRPr lang="en-US" sz="15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2148840"/>
            <a:ext cx="274320" cy="27432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60120" y="2103120"/>
            <a:ext cx="4343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«Какой фичи вам не хватает?»</a:t>
            </a:r>
            <a:endParaRPr lang="en-US" sz="15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2697480"/>
            <a:ext cx="274320" cy="27432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960120" y="2651760"/>
            <a:ext cx="4343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«А пользовались бы вы… а купили бы вы?»</a:t>
            </a:r>
            <a:endParaRPr lang="en-US" sz="150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3246120"/>
            <a:ext cx="274320" cy="27432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960120" y="3200400"/>
            <a:ext cx="4343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«Подошла бы вам такая услуга по подписке?»</a:t>
            </a:r>
            <a:endParaRPr lang="en-US" sz="1500" dirty="0"/>
          </a:p>
        </p:txBody>
      </p:sp>
      <p:sp>
        <p:nvSpPr>
          <p:cNvPr id="10" name="Shape 5"/>
          <p:cNvSpPr/>
          <p:nvPr/>
        </p:nvSpPr>
        <p:spPr>
          <a:xfrm rot="120000">
            <a:off x="5852160" y="1554480"/>
            <a:ext cx="2651760" cy="2286000"/>
          </a:xfrm>
          <a:prstGeom prst="rect">
            <a:avLst/>
          </a:prstGeom>
          <a:solidFill>
            <a:schemeClr val="accent1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11" name="Text 6"/>
          <p:cNvSpPr txBox="1"/>
          <p:nvPr/>
        </p:nvSpPr>
        <p:spPr>
          <a:xfrm rot="120000">
            <a:off x="6126480" y="1828800"/>
            <a:ext cx="21488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Запомните</a:t>
            </a:r>
            <a:endParaRPr lang="en-US" sz="1500" dirty="0"/>
          </a:p>
          <a:p>
            <a:pPr indent="0" marL="0">
              <a:buNone/>
            </a:pPr>
            <a:r>
              <a:rPr lang="en-US" sz="800" dirty="0">
                <a:solidFill>
                  <a:schemeClr val="tx1"/>
                </a:solidFill>
              </a:rPr>
              <a:t> </a:t>
            </a:r>
            <a:endParaRPr lang="en-US" sz="1500" dirty="0"/>
          </a:p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Респондент не умеет предсказывать будущее – не просите его об этом.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Самый опасный вопрос на интервью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80160"/>
            <a:ext cx="4206240" cy="685800"/>
          </a:xfrm>
          <a:prstGeom prst="roundRect">
            <a:avLst>
              <a:gd name="adj" fmla="val 20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731520" y="1280160"/>
            <a:ext cx="3931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5B5A62"/>
                </a:solidFill>
              </a:rPr>
              <a:t>Продакт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1D1C2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«А вы бы купили такое приложение?»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1280160" y="2103120"/>
            <a:ext cx="4206240" cy="685800"/>
          </a:xfrm>
          <a:prstGeom prst="roundRect">
            <a:avLst>
              <a:gd name="adj" fmla="val 20000"/>
            </a:avLst>
          </a:prstGeom>
          <a:solidFill>
            <a:srgbClr val="1D1C21"/>
          </a:solidFill>
          <a:ln/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1463040" y="2103120"/>
            <a:ext cx="3931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2C230"/>
                </a:solidFill>
              </a:rPr>
              <a:t>Респондент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«Конечно! Обязательно купил бы!»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48640" y="2926080"/>
            <a:ext cx="4206240" cy="685800"/>
          </a:xfrm>
          <a:prstGeom prst="roundRect">
            <a:avLst>
              <a:gd name="adj" fmla="val 20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731520" y="2926080"/>
            <a:ext cx="3931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5B5A62"/>
                </a:solidFill>
              </a:rPr>
              <a:t>Ещё 20 респондентов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1D1C2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«Да, отличная идея!»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5806440" y="1371600"/>
            <a:ext cx="0" cy="3017520"/>
          </a:xfrm>
          <a:prstGeom prst="line">
            <a:avLst/>
          </a:prstGeom>
          <a:noFill/>
          <a:ln w="15875">
            <a:solidFill>
              <a:srgbClr val="F3F2EE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6035040" y="1325880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Запуск через три месяца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6035040" y="1691640"/>
            <a:ext cx="25603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600" b="1" dirty="0">
                <a:solidFill>
                  <a:schemeClr val="accent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endParaRPr lang="en-US" sz="9600" dirty="0"/>
          </a:p>
        </p:txBody>
      </p:sp>
      <p:sp>
        <p:nvSpPr>
          <p:cNvPr id="12" name="Text 10"/>
          <p:cNvSpPr txBox="1"/>
          <p:nvPr/>
        </p:nvSpPr>
        <p:spPr>
          <a:xfrm>
            <a:off x="6035040" y="310896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покупок</a:t>
            </a:r>
            <a:endParaRPr lang="en-US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420624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Люди вежливы и плохо предсказывают своё поведение. Спрашивайте о том, что они уже делали, а не о том, что сделают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CustDev-интервью: извлекаем факты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Самое важное – узнать, какую проблему респондент назовёт сам, без наводящих вопросов, и какие критерии оценки решения он вспомнит.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92024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2"/>
                </a:solidFill>
              </a:rPr>
              <a:t>Плохо: наводящий вопрос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2240280"/>
            <a:ext cx="3749040" cy="2286000"/>
          </a:xfrm>
          <a:prstGeom prst="roundRect">
            <a:avLst>
              <a:gd name="adj" fmla="val 3200"/>
            </a:avLst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2423160"/>
            <a:ext cx="274320" cy="27432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43000" y="237744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«Как вы решаете проблему того, что не с кем оставить детей?»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246120"/>
            <a:ext cx="3383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chemeClr val="tx2"/>
                </a:solidFill>
              </a:rPr>
              <a:t>Может, у респондента нет такой проблемы, но он сейчас начнёт вам честно отвечать…</a:t>
            </a:r>
            <a:endParaRPr lang="en-US" sz="1300" dirty="0"/>
          </a:p>
        </p:txBody>
      </p:sp>
      <p:sp>
        <p:nvSpPr>
          <p:cNvPr id="9" name="Text 6"/>
          <p:cNvSpPr txBox="1"/>
          <p:nvPr/>
        </p:nvSpPr>
        <p:spPr>
          <a:xfrm>
            <a:off x="4572000" y="192024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4"/>
                </a:solidFill>
              </a:rPr>
              <a:t>Хорошо: вопросы о фактах</a:t>
            </a:r>
            <a:endParaRPr lang="en-US" sz="1200" dirty="0"/>
          </a:p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2286000"/>
            <a:ext cx="274320" cy="27432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4983480" y="2240280"/>
            <a:ext cx="3611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«Какие у вас основные статьи расходов на детей?»</a:t>
            </a:r>
            <a:endParaRPr lang="en-US" sz="1300" dirty="0"/>
          </a:p>
        </p:txBody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743200"/>
            <a:ext cx="274320" cy="27432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4983480" y="2697480"/>
            <a:ext cx="3611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«Чем занимаются дети в свободное время?»</a:t>
            </a:r>
            <a:endParaRPr lang="en-US" sz="1300" dirty="0"/>
          </a:p>
        </p:txBody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200400"/>
            <a:ext cx="274320" cy="274320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4983480" y="3154680"/>
            <a:ext cx="3611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«Какие ещё способы решения задачи вы рассматривали?»</a:t>
            </a:r>
            <a:endParaRPr lang="en-US" sz="1300" dirty="0"/>
          </a:p>
        </p:txBody>
      </p:sp>
      <p:pic>
        <p:nvPicPr>
          <p:cNvPr id="1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3657600"/>
            <a:ext cx="274320" cy="27432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4983480" y="3611880"/>
            <a:ext cx="3611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«Почему вы остановились именно на этом решении?»</a:t>
            </a:r>
            <a:endParaRPr lang="en-US" sz="1300" dirty="0"/>
          </a:p>
        </p:txBody>
      </p:sp>
      <p:pic>
        <p:nvPicPr>
          <p:cNvPr id="18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4114800"/>
            <a:ext cx="274320" cy="274320"/>
          </a:xfrm>
          <a:prstGeom prst="rect">
            <a:avLst/>
          </a:prstGeom>
        </p:spPr>
      </p:pic>
      <p:sp>
        <p:nvSpPr>
          <p:cNvPr id="19" name="Text 11"/>
          <p:cNvSpPr txBox="1"/>
          <p:nvPr/>
        </p:nvSpPr>
        <p:spPr>
          <a:xfrm>
            <a:off x="4983480" y="4069080"/>
            <a:ext cx="3611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«Платили ли вы за это решение?»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CustDev-интервью: без очевидного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Не тратьте время на факты, которые уже известны. То, что люди заботятся о гигиене полости рта, известно из объёма продаж зубной пасты.</a:t>
            </a:r>
            <a:endParaRPr lang="en-US" sz="14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2377440"/>
            <a:ext cx="274320" cy="27432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60120" y="2331720"/>
            <a:ext cx="4343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«Вы бы хотели тратить меньше времени на уборку?»</a:t>
            </a:r>
            <a:endParaRPr lang="en-US" sz="15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2926080"/>
            <a:ext cx="274320" cy="27432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960120" y="2880360"/>
            <a:ext cx="4343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«Вы бы хотели покупать продукты дешевле?»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548640" y="3520440"/>
            <a:ext cx="4754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Все всегда хотят делать всё быстрее и дешевле. Из этого не следует, что респондент готов воспользоваться вашим продуктом.</a:t>
            </a:r>
            <a:endParaRPr lang="en-US" sz="1300" dirty="0"/>
          </a:p>
        </p:txBody>
      </p:sp>
      <p:sp>
        <p:nvSpPr>
          <p:cNvPr id="9" name="Shape 5"/>
          <p:cNvSpPr/>
          <p:nvPr/>
        </p:nvSpPr>
        <p:spPr>
          <a:xfrm rot="-120000">
            <a:off x="5852160" y="1554480"/>
            <a:ext cx="2651760" cy="2286000"/>
          </a:xfrm>
          <a:prstGeom prst="rect">
            <a:avLst/>
          </a:prstGeom>
          <a:solidFill>
            <a:schemeClr val="accent1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10" name="Text 6"/>
          <p:cNvSpPr txBox="1"/>
          <p:nvPr/>
        </p:nvSpPr>
        <p:spPr>
          <a:xfrm rot="-120000">
            <a:off x="6126480" y="1828800"/>
            <a:ext cx="21488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Лучше спросите</a:t>
            </a:r>
            <a:endParaRPr lang="en-US" sz="1500" dirty="0"/>
          </a:p>
          <a:p>
            <a:pPr indent="0" marL="0">
              <a:buNone/>
            </a:pPr>
            <a:r>
              <a:rPr lang="en-US" sz="800" dirty="0">
                <a:solidFill>
                  <a:schemeClr val="tx1"/>
                </a:solidFill>
              </a:rPr>
              <a:t> </a:t>
            </a:r>
            <a:endParaRPr lang="en-US" sz="1500" dirty="0"/>
          </a:p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Почему пользователь выбрал текущий способ решения проблемы?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Проверим себя: хороший вопрос?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731520" y="1188720"/>
            <a:ext cx="5257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1.  «Купили бы вы такое приложение?»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6035040" y="1280160"/>
            <a:ext cx="11430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6126480" y="133502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6355080" y="1280160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Хороший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7315200" y="1280160"/>
            <a:ext cx="11430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406640" y="133502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635240" y="1280160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Плохой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548640" y="173736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731520" y="1737360"/>
            <a:ext cx="5257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2.  «Расскажите, как вы последний раз заказывали еду»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6035040" y="1828800"/>
            <a:ext cx="11430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6126480" y="188366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6355080" y="1828800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Хороший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7315200" y="1828800"/>
            <a:ext cx="11430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7406640" y="188366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7635240" y="1828800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Плохой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548640" y="228600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731520" y="2286000"/>
            <a:ext cx="5257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3.  «Вам было бы удобно получать уведомления?»</a:t>
            </a:r>
            <a:endParaRPr lang="en-US" sz="1350" dirty="0"/>
          </a:p>
        </p:txBody>
      </p:sp>
      <p:sp>
        <p:nvSpPr>
          <p:cNvPr id="21" name="Shape 19"/>
          <p:cNvSpPr/>
          <p:nvPr/>
        </p:nvSpPr>
        <p:spPr>
          <a:xfrm>
            <a:off x="6035040" y="2377440"/>
            <a:ext cx="11430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22" name="Shape 20"/>
          <p:cNvSpPr/>
          <p:nvPr/>
        </p:nvSpPr>
        <p:spPr>
          <a:xfrm>
            <a:off x="6126480" y="243230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23" name="Text 21"/>
          <p:cNvSpPr txBox="1"/>
          <p:nvPr/>
        </p:nvSpPr>
        <p:spPr>
          <a:xfrm>
            <a:off x="6355080" y="2377440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Хороший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7315200" y="2377440"/>
            <a:ext cx="11430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25" name="Shape 23"/>
          <p:cNvSpPr/>
          <p:nvPr/>
        </p:nvSpPr>
        <p:spPr>
          <a:xfrm>
            <a:off x="7406640" y="243230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26" name="Text 24"/>
          <p:cNvSpPr txBox="1"/>
          <p:nvPr/>
        </p:nvSpPr>
        <p:spPr>
          <a:xfrm>
            <a:off x="7635240" y="2377440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Плохой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548640" y="283464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28" name="Text 26"/>
          <p:cNvSpPr txBox="1"/>
          <p:nvPr/>
        </p:nvSpPr>
        <p:spPr>
          <a:xfrm>
            <a:off x="731520" y="2834640"/>
            <a:ext cx="5257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4.  «Какие способы решения вы уже пробовали?»</a:t>
            </a:r>
            <a:endParaRPr lang="en-US" sz="1350" dirty="0"/>
          </a:p>
        </p:txBody>
      </p:sp>
      <p:sp>
        <p:nvSpPr>
          <p:cNvPr id="29" name="Shape 27"/>
          <p:cNvSpPr/>
          <p:nvPr/>
        </p:nvSpPr>
        <p:spPr>
          <a:xfrm>
            <a:off x="6035040" y="2926080"/>
            <a:ext cx="11430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30" name="Shape 28"/>
          <p:cNvSpPr/>
          <p:nvPr/>
        </p:nvSpPr>
        <p:spPr>
          <a:xfrm>
            <a:off x="6126480" y="298094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31" name="Text 29"/>
          <p:cNvSpPr txBox="1"/>
          <p:nvPr/>
        </p:nvSpPr>
        <p:spPr>
          <a:xfrm>
            <a:off x="6355080" y="2926080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Хороший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7315200" y="2926080"/>
            <a:ext cx="11430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33" name="Shape 31"/>
          <p:cNvSpPr/>
          <p:nvPr/>
        </p:nvSpPr>
        <p:spPr>
          <a:xfrm>
            <a:off x="7406640" y="298094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34" name="Text 32"/>
          <p:cNvSpPr txBox="1"/>
          <p:nvPr/>
        </p:nvSpPr>
        <p:spPr>
          <a:xfrm>
            <a:off x="7635240" y="2926080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Плохой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548640" y="338328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36" name="Text 34"/>
          <p:cNvSpPr txBox="1"/>
          <p:nvPr/>
        </p:nvSpPr>
        <p:spPr>
          <a:xfrm>
            <a:off x="731520" y="3383280"/>
            <a:ext cx="5257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5.  «Сколько вы готовы платить за подписку?»</a:t>
            </a:r>
            <a:endParaRPr lang="en-US" sz="1350" dirty="0"/>
          </a:p>
        </p:txBody>
      </p:sp>
      <p:sp>
        <p:nvSpPr>
          <p:cNvPr id="37" name="Shape 35"/>
          <p:cNvSpPr/>
          <p:nvPr/>
        </p:nvSpPr>
        <p:spPr>
          <a:xfrm>
            <a:off x="6035040" y="3474720"/>
            <a:ext cx="11430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38" name="Shape 36"/>
          <p:cNvSpPr/>
          <p:nvPr/>
        </p:nvSpPr>
        <p:spPr>
          <a:xfrm>
            <a:off x="6126480" y="352958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39" name="Text 37"/>
          <p:cNvSpPr txBox="1"/>
          <p:nvPr/>
        </p:nvSpPr>
        <p:spPr>
          <a:xfrm>
            <a:off x="6355080" y="3474720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Хороший</a:t>
            </a:r>
            <a:endParaRPr lang="en-US" sz="1100" dirty="0"/>
          </a:p>
        </p:txBody>
      </p:sp>
      <p:sp>
        <p:nvSpPr>
          <p:cNvPr id="40" name="Shape 38"/>
          <p:cNvSpPr/>
          <p:nvPr/>
        </p:nvSpPr>
        <p:spPr>
          <a:xfrm>
            <a:off x="7315200" y="3474720"/>
            <a:ext cx="11430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41" name="Shape 39"/>
          <p:cNvSpPr/>
          <p:nvPr/>
        </p:nvSpPr>
        <p:spPr>
          <a:xfrm>
            <a:off x="7406640" y="352958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42" name="Text 40"/>
          <p:cNvSpPr txBox="1"/>
          <p:nvPr/>
        </p:nvSpPr>
        <p:spPr>
          <a:xfrm>
            <a:off x="7635240" y="3474720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Плохой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548640" y="393192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44" name="Text 42"/>
          <p:cNvSpPr txBox="1"/>
          <p:nvPr/>
        </p:nvSpPr>
        <p:spPr>
          <a:xfrm>
            <a:off x="731520" y="3931920"/>
            <a:ext cx="5257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6.  «Сколько вы заплатили за последнее решение этой проблемы?»</a:t>
            </a:r>
            <a:endParaRPr lang="en-US" sz="1350" dirty="0"/>
          </a:p>
        </p:txBody>
      </p:sp>
      <p:sp>
        <p:nvSpPr>
          <p:cNvPr id="45" name="Shape 43"/>
          <p:cNvSpPr/>
          <p:nvPr/>
        </p:nvSpPr>
        <p:spPr>
          <a:xfrm>
            <a:off x="6035040" y="4023360"/>
            <a:ext cx="11430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46" name="Shape 44"/>
          <p:cNvSpPr/>
          <p:nvPr/>
        </p:nvSpPr>
        <p:spPr>
          <a:xfrm>
            <a:off x="6126480" y="407822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47" name="Text 45"/>
          <p:cNvSpPr txBox="1"/>
          <p:nvPr/>
        </p:nvSpPr>
        <p:spPr>
          <a:xfrm>
            <a:off x="6355080" y="4023360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Хороший</a:t>
            </a:r>
            <a:endParaRPr lang="en-US" sz="1100" dirty="0"/>
          </a:p>
        </p:txBody>
      </p:sp>
      <p:sp>
        <p:nvSpPr>
          <p:cNvPr id="48" name="Shape 46"/>
          <p:cNvSpPr/>
          <p:nvPr/>
        </p:nvSpPr>
        <p:spPr>
          <a:xfrm>
            <a:off x="7315200" y="4023360"/>
            <a:ext cx="11430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49" name="Shape 47"/>
          <p:cNvSpPr/>
          <p:nvPr/>
        </p:nvSpPr>
        <p:spPr>
          <a:xfrm>
            <a:off x="7406640" y="407822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50" name="Text 48"/>
          <p:cNvSpPr txBox="1"/>
          <p:nvPr/>
        </p:nvSpPr>
        <p:spPr>
          <a:xfrm>
            <a:off x="7635240" y="4023360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Плохой</a:t>
            </a:r>
            <a:endParaRPr lang="en-US" sz="1100" dirty="0"/>
          </a:p>
        </p:txBody>
      </p:sp>
      <p:sp>
        <p:nvSpPr>
          <p:cNvPr id="51" name="Text 49"/>
          <p:cNvSpPr txBox="1"/>
          <p:nvPr/>
        </p:nvSpPr>
        <p:spPr>
          <a:xfrm>
            <a:off x="548640" y="4526280"/>
            <a:ext cx="8046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Хороший вопрос – о фактах из прошлого. Плохой – о гипотетическом будущем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33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Валидация клиентов (customer validation)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34440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Масштабирование каналов продаж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645920"/>
            <a:ext cx="4389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Мы доказали, что наша аудитория существует.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468880"/>
            <a:ext cx="4206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Теперь проверяем, есть ли масштабируемые каналы продаж, которые дадут поток входящих клиентов с параметрами, заложенными в бизнес-модель.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166360" y="1280160"/>
            <a:ext cx="3108960" cy="640080"/>
          </a:xfrm>
          <a:prstGeom prst="rect">
            <a:avLst/>
          </a:prstGeom>
          <a:solidFill>
            <a:srgbClr val="B9B6AD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D1C21"/>
                </a:solidFill>
              </a:rPr>
              <a:t>Трафик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486400" y="2057400"/>
            <a:ext cx="2468880" cy="640080"/>
          </a:xfrm>
          <a:prstGeom prst="rect">
            <a:avLst/>
          </a:prstGeom>
          <a:solidFill>
            <a:srgbClr val="F2C23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D1C21"/>
                </a:solidFill>
              </a:rPr>
              <a:t>Интерес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806440" y="2834640"/>
            <a:ext cx="1828800" cy="640080"/>
          </a:xfrm>
          <a:prstGeom prst="rect">
            <a:avLst/>
          </a:prstGeom>
          <a:solidFill>
            <a:srgbClr val="E0684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D1C21"/>
                </a:solidFill>
              </a:rPr>
              <a:t>Заявка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6126480" y="3611880"/>
            <a:ext cx="1188720" cy="640080"/>
          </a:xfrm>
          <a:prstGeom prst="rect">
            <a:avLst/>
          </a:prstGeom>
          <a:solidFill>
            <a:srgbClr val="1D1C2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2C230"/>
                </a:solidFill>
              </a:rPr>
              <a:t>Покупка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5120640" y="443484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i="1" dirty="0">
                <a:solidFill>
                  <a:schemeClr val="tx2"/>
                </a:solidFill>
              </a:rPr>
              <a:t>Конверсия: какая доля трафика доходит до покупки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34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1417320"/>
            <a:ext cx="1463040" cy="146304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36269" y="1739189"/>
            <a:ext cx="819302" cy="819302"/>
          </a:xfrm>
          <a:prstGeom prst="rect">
            <a:avLst/>
          </a:prstGeom>
        </p:spPr>
      </p:pic>
      <p:sp>
        <p:nvSpPr>
          <p:cNvPr id="4" name="Text 0"/>
          <p:cNvSpPr/>
          <p:nvPr>
            <p:ph idx="100" type="title" hasCustomPrompt="1"/>
          </p:nvPr>
        </p:nvSpPr>
        <p:spPr>
          <a:xfrm>
            <a:off x="3108960" y="548640"/>
            <a:ext cx="54864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Разработка MVP продукта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3108960" y="2532888"/>
            <a:ext cx="5486400" cy="0"/>
          </a:xfrm>
          <a:prstGeom prst="line">
            <a:avLst/>
          </a:prstGeom>
          <a:noFill/>
          <a:ln w="9525">
            <a:solidFill>
              <a:srgbClr val="5B5A62"/>
            </a:solidFill>
            <a:prstDash val="solid"/>
          </a:ln>
        </p:spPr>
        <p:txBody>
          <a:bodyPr/>
          <a:p/>
        </p:txBody>
      </p:sp>
      <p:sp>
        <p:nvSpPr>
          <p:cNvPr id="6" name="Text 3"/>
          <p:cNvSpPr txBox="1"/>
          <p:nvPr/>
        </p:nvSpPr>
        <p:spPr>
          <a:xfrm>
            <a:off x="3108960" y="260604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Прототипирование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3108960" y="3081528"/>
            <a:ext cx="5486400" cy="0"/>
          </a:xfrm>
          <a:prstGeom prst="line">
            <a:avLst/>
          </a:prstGeom>
          <a:noFill/>
          <a:ln w="9525">
            <a:solidFill>
              <a:srgbClr val="5B5A62"/>
            </a:solidFill>
            <a:prstDash val="solid"/>
          </a:ln>
        </p:spPr>
        <p:txBody>
          <a:bodyPr/>
          <a:p/>
        </p:txBody>
      </p:sp>
      <p:sp>
        <p:nvSpPr>
          <p:cNvPr id="8" name="Text 5"/>
          <p:cNvSpPr txBox="1"/>
          <p:nvPr/>
        </p:nvSpPr>
        <p:spPr>
          <a:xfrm>
            <a:off x="3108960" y="315468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Взаимодействие с дизайнерами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3108960" y="3630168"/>
            <a:ext cx="5486400" cy="0"/>
          </a:xfrm>
          <a:prstGeom prst="line">
            <a:avLst/>
          </a:prstGeom>
          <a:noFill/>
          <a:ln w="9525">
            <a:solidFill>
              <a:srgbClr val="5B5A62"/>
            </a:solidFill>
            <a:prstDash val="solid"/>
          </a:ln>
        </p:spPr>
        <p:txBody>
          <a:bodyPr/>
          <a:p/>
        </p:txBody>
      </p:sp>
      <p:sp>
        <p:nvSpPr>
          <p:cNvPr id="10" name="Text 7"/>
          <p:cNvSpPr txBox="1"/>
          <p:nvPr/>
        </p:nvSpPr>
        <p:spPr>
          <a:xfrm>
            <a:off x="3108960" y="370332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Minimum viable product</a:t>
            </a:r>
            <a:endParaRPr lang="en-US" sz="17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Прототип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120640" cy="3429000"/>
          </a:xfrm>
          <a:prstGeom prst="roundRect">
            <a:avLst>
              <a:gd name="adj" fmla="val 3200"/>
            </a:avLst>
          </a:prstGeom>
          <a:solidFill>
            <a:schemeClr val="bg2"/>
          </a:solidFill>
          <a:ln/>
        </p:spPr>
        <p:txBody>
          <a:bodyPr/>
          <a:p/>
        </p:txBody>
      </p:sp>
      <p:pic>
        <p:nvPicPr>
          <p:cNvPr id="4" name="Image 0" descr="img/s25_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1393293"/>
            <a:ext cx="4754880" cy="3019855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 rot="120000">
            <a:off x="6035040" y="1554480"/>
            <a:ext cx="2560320" cy="2194560"/>
          </a:xfrm>
          <a:prstGeom prst="rect">
            <a:avLst/>
          </a:prstGeom>
          <a:solidFill>
            <a:schemeClr val="accent1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6" name="Text 3"/>
          <p:cNvSpPr txBox="1"/>
          <p:nvPr/>
        </p:nvSpPr>
        <p:spPr>
          <a:xfrm rot="120000">
            <a:off x="6263640" y="1783080"/>
            <a:ext cx="2103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Прототип</a:t>
            </a:r>
            <a:endParaRPr lang="en-US" sz="1500" dirty="0"/>
          </a:p>
          <a:p>
            <a:pPr indent="0" marL="0">
              <a:buNone/>
            </a:pPr>
            <a:r>
              <a:rPr lang="en-US" sz="800" dirty="0">
                <a:solidFill>
                  <a:schemeClr val="tx1"/>
                </a:solidFill>
              </a:rPr>
              <a:t> </a:t>
            </a:r>
            <a:endParaRPr lang="en-US" sz="1500" dirty="0"/>
          </a:p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Не обязан быть настоящим: важно показать идею и форму.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36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Зачем нужен прототип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80160"/>
            <a:ext cx="39319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Задача прототипа – передать некоторые свойства будущего продукта.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51760"/>
            <a:ext cx="3840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chemeClr val="tx2"/>
                </a:solidFill>
              </a:rPr>
              <a:t>Степень детализации и интерактивности зависит от задачи и может быть очень разной: от рисунка на салфетке до кликабельного макета.</a:t>
            </a:r>
            <a:endParaRPr lang="en-US" sz="1450" dirty="0"/>
          </a:p>
        </p:txBody>
      </p:sp>
      <p:sp>
        <p:nvSpPr>
          <p:cNvPr id="5" name="Shape 3"/>
          <p:cNvSpPr/>
          <p:nvPr/>
        </p:nvSpPr>
        <p:spPr>
          <a:xfrm>
            <a:off x="4846320" y="1188720"/>
            <a:ext cx="1691640" cy="3337560"/>
          </a:xfrm>
          <a:prstGeom prst="roundRect">
            <a:avLst>
              <a:gd name="adj" fmla="val 8649"/>
            </a:avLst>
          </a:prstGeom>
          <a:solidFill>
            <a:srgbClr val="FFFFFF"/>
          </a:solidFill>
          <a:ln w="19050">
            <a:solidFill>
              <a:srgbClr val="1D1C21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5527548" y="1252728"/>
            <a:ext cx="329184" cy="45720"/>
          </a:xfrm>
          <a:prstGeom prst="roundRect">
            <a:avLst>
              <a:gd name="adj" fmla="val 40000"/>
            </a:avLst>
          </a:prstGeom>
          <a:solidFill>
            <a:srgbClr val="1D1C21"/>
          </a:solidFill>
          <a:ln/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4919472" y="1353312"/>
            <a:ext cx="1545336" cy="274320"/>
          </a:xfrm>
          <a:prstGeom prst="rect">
            <a:avLst/>
          </a:prstGeom>
          <a:solidFill>
            <a:srgbClr val="D9D7D1"/>
          </a:solidFill>
          <a:ln/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5010912" y="1463040"/>
            <a:ext cx="438912" cy="41148"/>
          </a:xfrm>
          <a:prstGeom prst="rect">
            <a:avLst/>
          </a:prstGeom>
          <a:solidFill>
            <a:srgbClr val="8E8B84"/>
          </a:solidFill>
          <a:ln/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4992624" y="1700784"/>
            <a:ext cx="1399032" cy="201168"/>
          </a:xfrm>
          <a:prstGeom prst="roundRect">
            <a:avLst>
              <a:gd name="adj" fmla="val 22727"/>
            </a:avLst>
          </a:prstGeom>
          <a:solidFill>
            <a:srgbClr val="FFFFFF"/>
          </a:solidFill>
          <a:ln w="9525">
            <a:solidFill>
              <a:srgbClr val="B9B6AD"/>
            </a:solidFill>
            <a:prstDash val="solid"/>
          </a:ln>
        </p:spPr>
        <p:txBody>
          <a:bodyPr/>
          <a:p/>
        </p:txBody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38344" y="1737360"/>
            <a:ext cx="128016" cy="128016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5221224" y="1783080"/>
            <a:ext cx="384048" cy="41148"/>
          </a:xfrm>
          <a:prstGeom prst="rect">
            <a:avLst/>
          </a:prstGeom>
          <a:solidFill>
            <a:srgbClr val="D9D7D1"/>
          </a:solidFill>
          <a:ln/>
        </p:spPr>
        <p:txBody>
          <a:bodyPr/>
          <a:p/>
        </p:txBody>
      </p:sp>
      <p:sp>
        <p:nvSpPr>
          <p:cNvPr id="12" name="Shape 9"/>
          <p:cNvSpPr/>
          <p:nvPr/>
        </p:nvSpPr>
        <p:spPr>
          <a:xfrm>
            <a:off x="4919472" y="1975104"/>
            <a:ext cx="1545336" cy="1325880"/>
          </a:xfrm>
          <a:prstGeom prst="rect">
            <a:avLst/>
          </a:prstGeom>
          <a:solidFill>
            <a:srgbClr val="EEEDE9"/>
          </a:solidFill>
          <a:ln/>
        </p:spPr>
        <p:txBody>
          <a:bodyPr/>
          <a:p/>
        </p:txBody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3792" y="2176272"/>
            <a:ext cx="201168" cy="201168"/>
          </a:xfrm>
          <a:prstGeom prst="rect">
            <a:avLst/>
          </a:prstGeom>
        </p:spPr>
      </p:pic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8152" y="2450592"/>
            <a:ext cx="201168" cy="201168"/>
          </a:xfrm>
          <a:prstGeom prst="rect">
            <a:avLst/>
          </a:prstGeom>
        </p:spPr>
      </p:pic>
      <p:pic>
        <p:nvPicPr>
          <p:cNvPr id="1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2472" y="2130552"/>
            <a:ext cx="201168" cy="201168"/>
          </a:xfrm>
          <a:prstGeom prst="rect">
            <a:avLst/>
          </a:prstGeom>
        </p:spPr>
      </p:pic>
      <p:pic>
        <p:nvPicPr>
          <p:cNvPr id="1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68112" y="2770632"/>
            <a:ext cx="201168" cy="201168"/>
          </a:xfrm>
          <a:prstGeom prst="rect">
            <a:avLst/>
          </a:prstGeom>
        </p:spPr>
      </p:pic>
      <p:sp>
        <p:nvSpPr>
          <p:cNvPr id="17" name="Shape 10"/>
          <p:cNvSpPr/>
          <p:nvPr/>
        </p:nvSpPr>
        <p:spPr>
          <a:xfrm>
            <a:off x="4919472" y="2359152"/>
            <a:ext cx="1545336" cy="411480"/>
          </a:xfrm>
          <a:prstGeom prst="line">
            <a:avLst/>
          </a:prstGeom>
          <a:noFill/>
          <a:ln w="25400">
            <a:solidFill>
              <a:srgbClr val="B9B6AD"/>
            </a:solidFill>
            <a:prstDash val="solid"/>
          </a:ln>
        </p:spPr>
        <p:txBody>
          <a:bodyPr/>
          <a:p/>
        </p:txBody>
      </p:sp>
      <p:sp>
        <p:nvSpPr>
          <p:cNvPr id="18" name="Shape 11"/>
          <p:cNvSpPr/>
          <p:nvPr/>
        </p:nvSpPr>
        <p:spPr>
          <a:xfrm>
            <a:off x="4974336" y="3364992"/>
            <a:ext cx="1435608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B9B6AD"/>
            </a:solidFill>
            <a:prstDash val="solid"/>
          </a:ln>
        </p:spPr>
        <p:txBody>
          <a:bodyPr/>
          <a:p/>
        </p:txBody>
      </p:sp>
      <p:sp>
        <p:nvSpPr>
          <p:cNvPr id="19" name="Shape 12"/>
          <p:cNvSpPr/>
          <p:nvPr/>
        </p:nvSpPr>
        <p:spPr>
          <a:xfrm>
            <a:off x="5065776" y="3474720"/>
            <a:ext cx="658368" cy="54864"/>
          </a:xfrm>
          <a:prstGeom prst="rect">
            <a:avLst/>
          </a:prstGeom>
          <a:solidFill>
            <a:srgbClr val="8E8B84"/>
          </a:solidFill>
          <a:ln/>
        </p:spPr>
        <p:txBody>
          <a:bodyPr/>
          <a:p/>
        </p:txBody>
      </p:sp>
      <p:sp>
        <p:nvSpPr>
          <p:cNvPr id="20" name="Shape 13"/>
          <p:cNvSpPr/>
          <p:nvPr/>
        </p:nvSpPr>
        <p:spPr>
          <a:xfrm>
            <a:off x="5065776" y="3621024"/>
            <a:ext cx="1188720" cy="41148"/>
          </a:xfrm>
          <a:prstGeom prst="rect">
            <a:avLst/>
          </a:prstGeom>
          <a:solidFill>
            <a:srgbClr val="D9D7D1"/>
          </a:solidFill>
          <a:ln/>
        </p:spPr>
        <p:txBody>
          <a:bodyPr/>
          <a:p/>
        </p:txBody>
      </p:sp>
      <p:sp>
        <p:nvSpPr>
          <p:cNvPr id="21" name="Shape 14"/>
          <p:cNvSpPr/>
          <p:nvPr/>
        </p:nvSpPr>
        <p:spPr>
          <a:xfrm>
            <a:off x="5065776" y="3712464"/>
            <a:ext cx="713232" cy="41148"/>
          </a:xfrm>
          <a:prstGeom prst="rect">
            <a:avLst/>
          </a:prstGeom>
          <a:solidFill>
            <a:srgbClr val="D9D7D1"/>
          </a:solidFill>
          <a:ln/>
        </p:spPr>
        <p:txBody>
          <a:bodyPr/>
          <a:p/>
        </p:txBody>
      </p:sp>
      <p:sp>
        <p:nvSpPr>
          <p:cNvPr id="22" name="Text 15"/>
          <p:cNvSpPr/>
          <p:nvPr/>
        </p:nvSpPr>
        <p:spPr>
          <a:xfrm>
            <a:off x="5065776" y="3959352"/>
            <a:ext cx="1252728" cy="201168"/>
          </a:xfrm>
          <a:prstGeom prst="roundRect">
            <a:avLst>
              <a:gd name="adj" fmla="val 22727"/>
            </a:avLst>
          </a:prstGeom>
          <a:solidFill>
            <a:srgbClr val="8E8B8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FFFFFF"/>
                </a:solidFill>
              </a:rPr>
              <a:t>Выбрать</a:t>
            </a:r>
            <a:endParaRPr lang="en-US" sz="750" dirty="0"/>
          </a:p>
        </p:txBody>
      </p:sp>
      <p:sp>
        <p:nvSpPr>
          <p:cNvPr id="23" name="Shape 16"/>
          <p:cNvSpPr/>
          <p:nvPr/>
        </p:nvSpPr>
        <p:spPr>
          <a:xfrm>
            <a:off x="6812280" y="1188720"/>
            <a:ext cx="1691640" cy="3337560"/>
          </a:xfrm>
          <a:prstGeom prst="roundRect">
            <a:avLst>
              <a:gd name="adj" fmla="val 8649"/>
            </a:avLst>
          </a:prstGeom>
          <a:solidFill>
            <a:srgbClr val="FFFFFF"/>
          </a:solidFill>
          <a:ln w="19050">
            <a:solidFill>
              <a:srgbClr val="1D1C21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24" name="Shape 17"/>
          <p:cNvSpPr/>
          <p:nvPr/>
        </p:nvSpPr>
        <p:spPr>
          <a:xfrm>
            <a:off x="7493508" y="1252728"/>
            <a:ext cx="329184" cy="45720"/>
          </a:xfrm>
          <a:prstGeom prst="roundRect">
            <a:avLst>
              <a:gd name="adj" fmla="val 40000"/>
            </a:avLst>
          </a:prstGeom>
          <a:solidFill>
            <a:srgbClr val="1D1C21"/>
          </a:solidFill>
          <a:ln/>
        </p:spPr>
        <p:txBody>
          <a:bodyPr/>
          <a:p/>
        </p:txBody>
      </p:sp>
      <p:sp>
        <p:nvSpPr>
          <p:cNvPr id="25" name="Shape 18"/>
          <p:cNvSpPr/>
          <p:nvPr/>
        </p:nvSpPr>
        <p:spPr>
          <a:xfrm>
            <a:off x="6885432" y="1353312"/>
            <a:ext cx="1545336" cy="274320"/>
          </a:xfrm>
          <a:prstGeom prst="rect">
            <a:avLst/>
          </a:prstGeom>
          <a:solidFill>
            <a:srgbClr val="D9D7D1"/>
          </a:solidFill>
          <a:ln/>
        </p:spPr>
        <p:txBody>
          <a:bodyPr/>
          <a:p/>
        </p:txBody>
      </p:sp>
      <p:sp>
        <p:nvSpPr>
          <p:cNvPr id="26" name="Shape 19"/>
          <p:cNvSpPr/>
          <p:nvPr/>
        </p:nvSpPr>
        <p:spPr>
          <a:xfrm>
            <a:off x="6976872" y="1463040"/>
            <a:ext cx="329184" cy="41148"/>
          </a:xfrm>
          <a:prstGeom prst="rect">
            <a:avLst/>
          </a:prstGeom>
          <a:solidFill>
            <a:srgbClr val="8E8B84"/>
          </a:solidFill>
          <a:ln/>
        </p:spPr>
        <p:txBody>
          <a:bodyPr/>
          <a:p/>
        </p:txBody>
      </p:sp>
      <p:sp>
        <p:nvSpPr>
          <p:cNvPr id="27" name="Text 20"/>
          <p:cNvSpPr/>
          <p:nvPr/>
        </p:nvSpPr>
        <p:spPr>
          <a:xfrm>
            <a:off x="6940296" y="1700784"/>
            <a:ext cx="438912" cy="164592"/>
          </a:xfrm>
          <a:prstGeom prst="roundRect">
            <a:avLst>
              <a:gd name="adj" fmla="val 27778"/>
            </a:avLst>
          </a:prstGeom>
          <a:solidFill>
            <a:srgbClr val="8E8B8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FFFFFF"/>
                </a:solidFill>
              </a:rPr>
              <a:t>Рядом</a:t>
            </a:r>
            <a:endParaRPr lang="en-US" sz="650" dirty="0"/>
          </a:p>
        </p:txBody>
      </p:sp>
      <p:sp>
        <p:nvSpPr>
          <p:cNvPr id="28" name="Text 21"/>
          <p:cNvSpPr/>
          <p:nvPr/>
        </p:nvSpPr>
        <p:spPr>
          <a:xfrm>
            <a:off x="7424928" y="1700784"/>
            <a:ext cx="438912" cy="164592"/>
          </a:xfrm>
          <a:prstGeom prst="roundRect">
            <a:avLst>
              <a:gd name="adj" fmla="val 27778"/>
            </a:avLst>
          </a:prstGeom>
          <a:solidFill>
            <a:srgbClr val="D9D7D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5A62"/>
                </a:solidFill>
              </a:rPr>
              <a:t>Открыто</a:t>
            </a:r>
            <a:endParaRPr lang="en-US" sz="650" dirty="0"/>
          </a:p>
        </p:txBody>
      </p:sp>
      <p:sp>
        <p:nvSpPr>
          <p:cNvPr id="29" name="Text 22"/>
          <p:cNvSpPr/>
          <p:nvPr/>
        </p:nvSpPr>
        <p:spPr>
          <a:xfrm>
            <a:off x="7909560" y="1700784"/>
            <a:ext cx="438912" cy="164592"/>
          </a:xfrm>
          <a:prstGeom prst="roundRect">
            <a:avLst>
              <a:gd name="adj" fmla="val 27778"/>
            </a:avLst>
          </a:prstGeom>
          <a:solidFill>
            <a:srgbClr val="D9D7D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5B5A62"/>
                </a:solidFill>
              </a:rPr>
              <a:t>Цена</a:t>
            </a:r>
            <a:endParaRPr lang="en-US" sz="650" dirty="0"/>
          </a:p>
        </p:txBody>
      </p:sp>
      <p:sp>
        <p:nvSpPr>
          <p:cNvPr id="30" name="Shape 23"/>
          <p:cNvSpPr/>
          <p:nvPr/>
        </p:nvSpPr>
        <p:spPr>
          <a:xfrm>
            <a:off x="6958584" y="1975104"/>
            <a:ext cx="365760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7D1"/>
            </a:solidFill>
            <a:prstDash val="solid"/>
          </a:ln>
        </p:spPr>
        <p:txBody>
          <a:bodyPr/>
          <a:p/>
        </p:txBody>
      </p:sp>
      <p:sp>
        <p:nvSpPr>
          <p:cNvPr id="31" name="Shape 24"/>
          <p:cNvSpPr/>
          <p:nvPr/>
        </p:nvSpPr>
        <p:spPr>
          <a:xfrm>
            <a:off x="6958584" y="1975104"/>
            <a:ext cx="365760" cy="365760"/>
          </a:xfrm>
          <a:prstGeom prst="line">
            <a:avLst/>
          </a:prstGeom>
          <a:noFill/>
          <a:ln w="9525">
            <a:solidFill>
              <a:srgbClr val="D9D7D1"/>
            </a:solidFill>
            <a:prstDash val="solid"/>
          </a:ln>
        </p:spPr>
        <p:txBody>
          <a:bodyPr/>
          <a:p/>
        </p:txBody>
      </p:sp>
      <p:sp>
        <p:nvSpPr>
          <p:cNvPr id="32" name="Shape 25"/>
          <p:cNvSpPr/>
          <p:nvPr/>
        </p:nvSpPr>
        <p:spPr>
          <a:xfrm flipV="1">
            <a:off x="6958584" y="1975104"/>
            <a:ext cx="365760" cy="365760"/>
          </a:xfrm>
          <a:prstGeom prst="line">
            <a:avLst/>
          </a:prstGeom>
          <a:noFill/>
          <a:ln w="9525">
            <a:solidFill>
              <a:srgbClr val="D9D7D1"/>
            </a:solidFill>
            <a:prstDash val="solid"/>
          </a:ln>
        </p:spPr>
        <p:txBody>
          <a:bodyPr/>
          <a:p/>
        </p:txBody>
      </p:sp>
      <p:sp>
        <p:nvSpPr>
          <p:cNvPr id="33" name="Shape 26"/>
          <p:cNvSpPr/>
          <p:nvPr/>
        </p:nvSpPr>
        <p:spPr>
          <a:xfrm>
            <a:off x="7415784" y="2029968"/>
            <a:ext cx="868680" cy="41148"/>
          </a:xfrm>
          <a:prstGeom prst="rect">
            <a:avLst/>
          </a:prstGeom>
          <a:solidFill>
            <a:srgbClr val="B9B6AD"/>
          </a:solidFill>
          <a:ln/>
        </p:spPr>
        <p:txBody>
          <a:bodyPr/>
          <a:p/>
        </p:txBody>
      </p:sp>
      <p:sp>
        <p:nvSpPr>
          <p:cNvPr id="34" name="Shape 27"/>
          <p:cNvSpPr/>
          <p:nvPr/>
        </p:nvSpPr>
        <p:spPr>
          <a:xfrm>
            <a:off x="7415784" y="2139696"/>
            <a:ext cx="608076" cy="41148"/>
          </a:xfrm>
          <a:prstGeom prst="rect">
            <a:avLst/>
          </a:prstGeom>
          <a:solidFill>
            <a:srgbClr val="B9B6AD"/>
          </a:solidFill>
          <a:ln/>
        </p:spPr>
        <p:txBody>
          <a:bodyPr/>
          <a:p/>
        </p:txBody>
      </p:sp>
      <p:sp>
        <p:nvSpPr>
          <p:cNvPr id="35" name="Shape 28"/>
          <p:cNvSpPr/>
          <p:nvPr/>
        </p:nvSpPr>
        <p:spPr>
          <a:xfrm>
            <a:off x="7415784" y="2249424"/>
            <a:ext cx="219456" cy="41148"/>
          </a:xfrm>
          <a:prstGeom prst="rect">
            <a:avLst/>
          </a:prstGeom>
          <a:solidFill>
            <a:srgbClr val="D9D7D1"/>
          </a:solidFill>
          <a:ln/>
        </p:spPr>
        <p:txBody>
          <a:bodyPr/>
          <a:p/>
        </p:txBody>
      </p:sp>
      <p:sp>
        <p:nvSpPr>
          <p:cNvPr id="36" name="Shape 29"/>
          <p:cNvSpPr/>
          <p:nvPr/>
        </p:nvSpPr>
        <p:spPr>
          <a:xfrm>
            <a:off x="6958584" y="2404872"/>
            <a:ext cx="1399032" cy="0"/>
          </a:xfrm>
          <a:prstGeom prst="line">
            <a:avLst/>
          </a:prstGeom>
          <a:noFill/>
          <a:ln w="9525">
            <a:solidFill>
              <a:srgbClr val="EEEDE9"/>
            </a:solidFill>
            <a:prstDash val="solid"/>
          </a:ln>
        </p:spPr>
        <p:txBody>
          <a:bodyPr/>
          <a:p/>
        </p:txBody>
      </p:sp>
      <p:sp>
        <p:nvSpPr>
          <p:cNvPr id="37" name="Shape 30"/>
          <p:cNvSpPr/>
          <p:nvPr/>
        </p:nvSpPr>
        <p:spPr>
          <a:xfrm>
            <a:off x="6958584" y="2450592"/>
            <a:ext cx="365760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7D1"/>
            </a:solidFill>
            <a:prstDash val="solid"/>
          </a:ln>
        </p:spPr>
        <p:txBody>
          <a:bodyPr/>
          <a:p/>
        </p:txBody>
      </p:sp>
      <p:sp>
        <p:nvSpPr>
          <p:cNvPr id="38" name="Shape 31"/>
          <p:cNvSpPr/>
          <p:nvPr/>
        </p:nvSpPr>
        <p:spPr>
          <a:xfrm>
            <a:off x="6958584" y="2450592"/>
            <a:ext cx="365760" cy="365760"/>
          </a:xfrm>
          <a:prstGeom prst="line">
            <a:avLst/>
          </a:prstGeom>
          <a:noFill/>
          <a:ln w="9525">
            <a:solidFill>
              <a:srgbClr val="D9D7D1"/>
            </a:solidFill>
            <a:prstDash val="solid"/>
          </a:ln>
        </p:spPr>
        <p:txBody>
          <a:bodyPr/>
          <a:p/>
        </p:txBody>
      </p:sp>
      <p:sp>
        <p:nvSpPr>
          <p:cNvPr id="39" name="Shape 32"/>
          <p:cNvSpPr/>
          <p:nvPr/>
        </p:nvSpPr>
        <p:spPr>
          <a:xfrm flipV="1">
            <a:off x="6958584" y="2450592"/>
            <a:ext cx="365760" cy="365760"/>
          </a:xfrm>
          <a:prstGeom prst="line">
            <a:avLst/>
          </a:prstGeom>
          <a:noFill/>
          <a:ln w="9525">
            <a:solidFill>
              <a:srgbClr val="D9D7D1"/>
            </a:solidFill>
            <a:prstDash val="solid"/>
          </a:ln>
        </p:spPr>
        <p:txBody>
          <a:bodyPr/>
          <a:p/>
        </p:txBody>
      </p:sp>
      <p:sp>
        <p:nvSpPr>
          <p:cNvPr id="40" name="Shape 33"/>
          <p:cNvSpPr/>
          <p:nvPr/>
        </p:nvSpPr>
        <p:spPr>
          <a:xfrm>
            <a:off x="7415784" y="2505456"/>
            <a:ext cx="868680" cy="41148"/>
          </a:xfrm>
          <a:prstGeom prst="rect">
            <a:avLst/>
          </a:prstGeom>
          <a:solidFill>
            <a:srgbClr val="D9D7D1"/>
          </a:solidFill>
          <a:ln/>
        </p:spPr>
        <p:txBody>
          <a:bodyPr/>
          <a:p/>
        </p:txBody>
      </p:sp>
      <p:sp>
        <p:nvSpPr>
          <p:cNvPr id="41" name="Shape 34"/>
          <p:cNvSpPr/>
          <p:nvPr/>
        </p:nvSpPr>
        <p:spPr>
          <a:xfrm>
            <a:off x="7415784" y="2615184"/>
            <a:ext cx="608076" cy="41148"/>
          </a:xfrm>
          <a:prstGeom prst="rect">
            <a:avLst/>
          </a:prstGeom>
          <a:solidFill>
            <a:srgbClr val="D9D7D1"/>
          </a:solidFill>
          <a:ln/>
        </p:spPr>
        <p:txBody>
          <a:bodyPr/>
          <a:p/>
        </p:txBody>
      </p:sp>
      <p:sp>
        <p:nvSpPr>
          <p:cNvPr id="42" name="Shape 35"/>
          <p:cNvSpPr/>
          <p:nvPr/>
        </p:nvSpPr>
        <p:spPr>
          <a:xfrm>
            <a:off x="7415784" y="2724912"/>
            <a:ext cx="219456" cy="41148"/>
          </a:xfrm>
          <a:prstGeom prst="rect">
            <a:avLst/>
          </a:prstGeom>
          <a:solidFill>
            <a:srgbClr val="D9D7D1"/>
          </a:solidFill>
          <a:ln/>
        </p:spPr>
        <p:txBody>
          <a:bodyPr/>
          <a:p/>
        </p:txBody>
      </p:sp>
      <p:sp>
        <p:nvSpPr>
          <p:cNvPr id="43" name="Shape 36"/>
          <p:cNvSpPr/>
          <p:nvPr/>
        </p:nvSpPr>
        <p:spPr>
          <a:xfrm>
            <a:off x="6958584" y="2880360"/>
            <a:ext cx="1399032" cy="0"/>
          </a:xfrm>
          <a:prstGeom prst="line">
            <a:avLst/>
          </a:prstGeom>
          <a:noFill/>
          <a:ln w="9525">
            <a:solidFill>
              <a:srgbClr val="EEEDE9"/>
            </a:solidFill>
            <a:prstDash val="solid"/>
          </a:ln>
        </p:spPr>
        <p:txBody>
          <a:bodyPr/>
          <a:p/>
        </p:txBody>
      </p:sp>
      <p:sp>
        <p:nvSpPr>
          <p:cNvPr id="44" name="Shape 37"/>
          <p:cNvSpPr/>
          <p:nvPr/>
        </p:nvSpPr>
        <p:spPr>
          <a:xfrm>
            <a:off x="6958584" y="2926080"/>
            <a:ext cx="365760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7D1"/>
            </a:solidFill>
            <a:prstDash val="solid"/>
          </a:ln>
        </p:spPr>
        <p:txBody>
          <a:bodyPr/>
          <a:p/>
        </p:txBody>
      </p:sp>
      <p:sp>
        <p:nvSpPr>
          <p:cNvPr id="45" name="Shape 38"/>
          <p:cNvSpPr/>
          <p:nvPr/>
        </p:nvSpPr>
        <p:spPr>
          <a:xfrm>
            <a:off x="6958584" y="2926080"/>
            <a:ext cx="365760" cy="365760"/>
          </a:xfrm>
          <a:prstGeom prst="line">
            <a:avLst/>
          </a:prstGeom>
          <a:noFill/>
          <a:ln w="9525">
            <a:solidFill>
              <a:srgbClr val="D9D7D1"/>
            </a:solidFill>
            <a:prstDash val="solid"/>
          </a:ln>
        </p:spPr>
        <p:txBody>
          <a:bodyPr/>
          <a:p/>
        </p:txBody>
      </p:sp>
      <p:sp>
        <p:nvSpPr>
          <p:cNvPr id="46" name="Shape 39"/>
          <p:cNvSpPr/>
          <p:nvPr/>
        </p:nvSpPr>
        <p:spPr>
          <a:xfrm flipV="1">
            <a:off x="6958584" y="2926080"/>
            <a:ext cx="365760" cy="365760"/>
          </a:xfrm>
          <a:prstGeom prst="line">
            <a:avLst/>
          </a:prstGeom>
          <a:noFill/>
          <a:ln w="9525">
            <a:solidFill>
              <a:srgbClr val="D9D7D1"/>
            </a:solidFill>
            <a:prstDash val="solid"/>
          </a:ln>
        </p:spPr>
        <p:txBody>
          <a:bodyPr/>
          <a:p/>
        </p:txBody>
      </p:sp>
      <p:sp>
        <p:nvSpPr>
          <p:cNvPr id="47" name="Shape 40"/>
          <p:cNvSpPr/>
          <p:nvPr/>
        </p:nvSpPr>
        <p:spPr>
          <a:xfrm>
            <a:off x="7415784" y="2980944"/>
            <a:ext cx="868680" cy="41148"/>
          </a:xfrm>
          <a:prstGeom prst="rect">
            <a:avLst/>
          </a:prstGeom>
          <a:solidFill>
            <a:srgbClr val="D9D7D1"/>
          </a:solidFill>
          <a:ln/>
        </p:spPr>
        <p:txBody>
          <a:bodyPr/>
          <a:p/>
        </p:txBody>
      </p:sp>
      <p:sp>
        <p:nvSpPr>
          <p:cNvPr id="48" name="Shape 41"/>
          <p:cNvSpPr/>
          <p:nvPr/>
        </p:nvSpPr>
        <p:spPr>
          <a:xfrm>
            <a:off x="7415784" y="3090672"/>
            <a:ext cx="608076" cy="41148"/>
          </a:xfrm>
          <a:prstGeom prst="rect">
            <a:avLst/>
          </a:prstGeom>
          <a:solidFill>
            <a:srgbClr val="D9D7D1"/>
          </a:solidFill>
          <a:ln/>
        </p:spPr>
        <p:txBody>
          <a:bodyPr/>
          <a:p/>
        </p:txBody>
      </p:sp>
      <p:sp>
        <p:nvSpPr>
          <p:cNvPr id="49" name="Shape 42"/>
          <p:cNvSpPr/>
          <p:nvPr/>
        </p:nvSpPr>
        <p:spPr>
          <a:xfrm>
            <a:off x="7415784" y="3200400"/>
            <a:ext cx="219456" cy="41148"/>
          </a:xfrm>
          <a:prstGeom prst="rect">
            <a:avLst/>
          </a:prstGeom>
          <a:solidFill>
            <a:srgbClr val="D9D7D1"/>
          </a:solidFill>
          <a:ln/>
        </p:spPr>
        <p:txBody>
          <a:bodyPr/>
          <a:p/>
        </p:txBody>
      </p:sp>
      <p:sp>
        <p:nvSpPr>
          <p:cNvPr id="50" name="Shape 43"/>
          <p:cNvSpPr/>
          <p:nvPr/>
        </p:nvSpPr>
        <p:spPr>
          <a:xfrm>
            <a:off x="6958584" y="3355848"/>
            <a:ext cx="1399032" cy="0"/>
          </a:xfrm>
          <a:prstGeom prst="line">
            <a:avLst/>
          </a:prstGeom>
          <a:noFill/>
          <a:ln w="9525">
            <a:solidFill>
              <a:srgbClr val="EEEDE9"/>
            </a:solidFill>
            <a:prstDash val="solid"/>
          </a:ln>
        </p:spPr>
        <p:txBody>
          <a:bodyPr/>
          <a:p/>
        </p:txBody>
      </p:sp>
      <p:sp>
        <p:nvSpPr>
          <p:cNvPr id="51" name="Shape 44"/>
          <p:cNvSpPr/>
          <p:nvPr/>
        </p:nvSpPr>
        <p:spPr>
          <a:xfrm>
            <a:off x="6958584" y="3401568"/>
            <a:ext cx="365760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7D1"/>
            </a:solidFill>
            <a:prstDash val="solid"/>
          </a:ln>
        </p:spPr>
        <p:txBody>
          <a:bodyPr/>
          <a:p/>
        </p:txBody>
      </p:sp>
      <p:sp>
        <p:nvSpPr>
          <p:cNvPr id="52" name="Shape 45"/>
          <p:cNvSpPr/>
          <p:nvPr/>
        </p:nvSpPr>
        <p:spPr>
          <a:xfrm>
            <a:off x="6958584" y="3401568"/>
            <a:ext cx="365760" cy="365760"/>
          </a:xfrm>
          <a:prstGeom prst="line">
            <a:avLst/>
          </a:prstGeom>
          <a:noFill/>
          <a:ln w="9525">
            <a:solidFill>
              <a:srgbClr val="D9D7D1"/>
            </a:solidFill>
            <a:prstDash val="solid"/>
          </a:ln>
        </p:spPr>
        <p:txBody>
          <a:bodyPr/>
          <a:p/>
        </p:txBody>
      </p:sp>
      <p:sp>
        <p:nvSpPr>
          <p:cNvPr id="53" name="Shape 46"/>
          <p:cNvSpPr/>
          <p:nvPr/>
        </p:nvSpPr>
        <p:spPr>
          <a:xfrm flipV="1">
            <a:off x="6958584" y="3401568"/>
            <a:ext cx="365760" cy="365760"/>
          </a:xfrm>
          <a:prstGeom prst="line">
            <a:avLst/>
          </a:prstGeom>
          <a:noFill/>
          <a:ln w="9525">
            <a:solidFill>
              <a:srgbClr val="D9D7D1"/>
            </a:solidFill>
            <a:prstDash val="solid"/>
          </a:ln>
        </p:spPr>
        <p:txBody>
          <a:bodyPr/>
          <a:p/>
        </p:txBody>
      </p:sp>
      <p:sp>
        <p:nvSpPr>
          <p:cNvPr id="54" name="Shape 47"/>
          <p:cNvSpPr/>
          <p:nvPr/>
        </p:nvSpPr>
        <p:spPr>
          <a:xfrm>
            <a:off x="7415784" y="3456432"/>
            <a:ext cx="868680" cy="41148"/>
          </a:xfrm>
          <a:prstGeom prst="rect">
            <a:avLst/>
          </a:prstGeom>
          <a:solidFill>
            <a:srgbClr val="D9D7D1"/>
          </a:solidFill>
          <a:ln/>
        </p:spPr>
        <p:txBody>
          <a:bodyPr/>
          <a:p/>
        </p:txBody>
      </p:sp>
      <p:sp>
        <p:nvSpPr>
          <p:cNvPr id="55" name="Shape 48"/>
          <p:cNvSpPr/>
          <p:nvPr/>
        </p:nvSpPr>
        <p:spPr>
          <a:xfrm>
            <a:off x="7415784" y="3566160"/>
            <a:ext cx="608076" cy="41148"/>
          </a:xfrm>
          <a:prstGeom prst="rect">
            <a:avLst/>
          </a:prstGeom>
          <a:solidFill>
            <a:srgbClr val="D9D7D1"/>
          </a:solidFill>
          <a:ln/>
        </p:spPr>
        <p:txBody>
          <a:bodyPr/>
          <a:p/>
        </p:txBody>
      </p:sp>
      <p:sp>
        <p:nvSpPr>
          <p:cNvPr id="56" name="Shape 49"/>
          <p:cNvSpPr/>
          <p:nvPr/>
        </p:nvSpPr>
        <p:spPr>
          <a:xfrm>
            <a:off x="7415784" y="3675888"/>
            <a:ext cx="219456" cy="41148"/>
          </a:xfrm>
          <a:prstGeom prst="rect">
            <a:avLst/>
          </a:prstGeom>
          <a:solidFill>
            <a:srgbClr val="D9D7D1"/>
          </a:solidFill>
          <a:ln/>
        </p:spPr>
        <p:txBody>
          <a:bodyPr/>
          <a:p/>
        </p:txBody>
      </p:sp>
      <p:sp>
        <p:nvSpPr>
          <p:cNvPr id="57" name="Shape 50"/>
          <p:cNvSpPr/>
          <p:nvPr/>
        </p:nvSpPr>
        <p:spPr>
          <a:xfrm>
            <a:off x="6958584" y="3831336"/>
            <a:ext cx="1399032" cy="0"/>
          </a:xfrm>
          <a:prstGeom prst="line">
            <a:avLst/>
          </a:prstGeom>
          <a:noFill/>
          <a:ln w="9525">
            <a:solidFill>
              <a:srgbClr val="EEEDE9"/>
            </a:solidFill>
            <a:prstDash val="solid"/>
          </a:ln>
        </p:spPr>
        <p:txBody>
          <a:bodyPr/>
          <a:p/>
        </p:txBody>
      </p:sp>
      <p:sp>
        <p:nvSpPr>
          <p:cNvPr id="58" name="Shape 51"/>
          <p:cNvSpPr/>
          <p:nvPr/>
        </p:nvSpPr>
        <p:spPr>
          <a:xfrm>
            <a:off x="6958584" y="3877056"/>
            <a:ext cx="365760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7D1"/>
            </a:solidFill>
            <a:prstDash val="solid"/>
          </a:ln>
        </p:spPr>
        <p:txBody>
          <a:bodyPr/>
          <a:p/>
        </p:txBody>
      </p:sp>
      <p:sp>
        <p:nvSpPr>
          <p:cNvPr id="59" name="Shape 52"/>
          <p:cNvSpPr/>
          <p:nvPr/>
        </p:nvSpPr>
        <p:spPr>
          <a:xfrm>
            <a:off x="6958584" y="3877056"/>
            <a:ext cx="365760" cy="365760"/>
          </a:xfrm>
          <a:prstGeom prst="line">
            <a:avLst/>
          </a:prstGeom>
          <a:noFill/>
          <a:ln w="9525">
            <a:solidFill>
              <a:srgbClr val="D9D7D1"/>
            </a:solidFill>
            <a:prstDash val="solid"/>
          </a:ln>
        </p:spPr>
        <p:txBody>
          <a:bodyPr/>
          <a:p/>
        </p:txBody>
      </p:sp>
      <p:sp>
        <p:nvSpPr>
          <p:cNvPr id="60" name="Shape 53"/>
          <p:cNvSpPr/>
          <p:nvPr/>
        </p:nvSpPr>
        <p:spPr>
          <a:xfrm flipV="1">
            <a:off x="6958584" y="3877056"/>
            <a:ext cx="365760" cy="365760"/>
          </a:xfrm>
          <a:prstGeom prst="line">
            <a:avLst/>
          </a:prstGeom>
          <a:noFill/>
          <a:ln w="9525">
            <a:solidFill>
              <a:srgbClr val="D9D7D1"/>
            </a:solidFill>
            <a:prstDash val="solid"/>
          </a:ln>
        </p:spPr>
        <p:txBody>
          <a:bodyPr/>
          <a:p/>
        </p:txBody>
      </p:sp>
      <p:sp>
        <p:nvSpPr>
          <p:cNvPr id="61" name="Shape 54"/>
          <p:cNvSpPr/>
          <p:nvPr/>
        </p:nvSpPr>
        <p:spPr>
          <a:xfrm>
            <a:off x="7415784" y="3931920"/>
            <a:ext cx="868680" cy="41148"/>
          </a:xfrm>
          <a:prstGeom prst="rect">
            <a:avLst/>
          </a:prstGeom>
          <a:solidFill>
            <a:srgbClr val="D9D7D1"/>
          </a:solidFill>
          <a:ln/>
        </p:spPr>
        <p:txBody>
          <a:bodyPr/>
          <a:p/>
        </p:txBody>
      </p:sp>
      <p:sp>
        <p:nvSpPr>
          <p:cNvPr id="62" name="Shape 55"/>
          <p:cNvSpPr/>
          <p:nvPr/>
        </p:nvSpPr>
        <p:spPr>
          <a:xfrm>
            <a:off x="7415784" y="4041648"/>
            <a:ext cx="608076" cy="41148"/>
          </a:xfrm>
          <a:prstGeom prst="rect">
            <a:avLst/>
          </a:prstGeom>
          <a:solidFill>
            <a:srgbClr val="D9D7D1"/>
          </a:solidFill>
          <a:ln/>
        </p:spPr>
        <p:txBody>
          <a:bodyPr/>
          <a:p/>
        </p:txBody>
      </p:sp>
      <p:sp>
        <p:nvSpPr>
          <p:cNvPr id="63" name="Shape 56"/>
          <p:cNvSpPr/>
          <p:nvPr/>
        </p:nvSpPr>
        <p:spPr>
          <a:xfrm>
            <a:off x="7415784" y="4151376"/>
            <a:ext cx="219456" cy="41148"/>
          </a:xfrm>
          <a:prstGeom prst="rect">
            <a:avLst/>
          </a:prstGeom>
          <a:solidFill>
            <a:srgbClr val="D9D7D1"/>
          </a:solidFill>
          <a:ln/>
        </p:spPr>
        <p:txBody>
          <a:bodyPr/>
          <a:p/>
        </p:txBody>
      </p:sp>
      <p:sp>
        <p:nvSpPr>
          <p:cNvPr id="64" name="Text 57"/>
          <p:cNvSpPr txBox="1"/>
          <p:nvPr/>
        </p:nvSpPr>
        <p:spPr>
          <a:xfrm>
            <a:off x="4846320" y="4572000"/>
            <a:ext cx="1691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Экран карты</a:t>
            </a:r>
            <a:endParaRPr lang="en-US" sz="1000" dirty="0"/>
          </a:p>
        </p:txBody>
      </p:sp>
      <p:sp>
        <p:nvSpPr>
          <p:cNvPr id="65" name="Text 58"/>
          <p:cNvSpPr txBox="1"/>
          <p:nvPr/>
        </p:nvSpPr>
        <p:spPr>
          <a:xfrm>
            <a:off x="6812280" y="4572000"/>
            <a:ext cx="1691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Экран списка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37</a:t>
            </a:fld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Шкала достоверности прототипа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3840480" cy="2514600"/>
          </a:xfrm>
          <a:prstGeom prst="roundRect">
            <a:avLst>
              <a:gd name="adj" fmla="val 2182"/>
            </a:avLst>
          </a:prstGeom>
          <a:solidFill>
            <a:srgbClr val="FFFFFF"/>
          </a:solidFill>
          <a:ln w="15875">
            <a:solidFill>
              <a:srgbClr val="1D1C21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548640" y="1188720"/>
            <a:ext cx="3840480" cy="219456"/>
          </a:xfrm>
          <a:prstGeom prst="roundRect">
            <a:avLst>
              <a:gd name="adj" fmla="val 16667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640080" y="1252728"/>
            <a:ext cx="82296" cy="82296"/>
          </a:xfrm>
          <a:prstGeom prst="ellipse">
            <a:avLst/>
          </a:prstGeom>
          <a:solidFill>
            <a:srgbClr val="E0684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758952" y="1252728"/>
            <a:ext cx="82296" cy="82296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877824" y="1252728"/>
            <a:ext cx="82296" cy="82296"/>
          </a:xfrm>
          <a:prstGeom prst="ellipse">
            <a:avLst/>
          </a:prstGeom>
          <a:solidFill>
            <a:srgbClr val="2F8F83"/>
          </a:solidFill>
          <a:ln/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1051560" y="1234440"/>
            <a:ext cx="3154680" cy="128016"/>
          </a:xfrm>
          <a:prstGeom prst="roundRect">
            <a:avLst>
              <a:gd name="adj" fmla="val 35714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1847088" y="1545336"/>
            <a:ext cx="768096" cy="82296"/>
          </a:xfrm>
          <a:prstGeom prst="rect">
            <a:avLst/>
          </a:prstGeom>
          <a:solidFill>
            <a:srgbClr val="B9B6AD"/>
          </a:solidFill>
          <a:ln/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1572768" y="1728216"/>
            <a:ext cx="1097280" cy="41148"/>
          </a:xfrm>
          <a:prstGeom prst="rect">
            <a:avLst/>
          </a:prstGeom>
          <a:solidFill>
            <a:srgbClr val="D9D7D1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768096" y="1956816"/>
            <a:ext cx="1051560" cy="1600200"/>
          </a:xfrm>
          <a:prstGeom prst="rect">
            <a:avLst/>
          </a:prstGeom>
          <a:solidFill>
            <a:srgbClr val="FFFFFF"/>
          </a:solidFill>
          <a:ln w="9525">
            <a:solidFill>
              <a:srgbClr val="B9B6AD"/>
            </a:solidFill>
            <a:prstDash val="solid"/>
          </a:ln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905256" y="2093976"/>
            <a:ext cx="329184" cy="64008"/>
          </a:xfrm>
          <a:prstGeom prst="rect">
            <a:avLst/>
          </a:prstGeom>
          <a:solidFill>
            <a:srgbClr val="B9B6AD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905256" y="2249424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8E8B84"/>
                </a:solidFill>
              </a:rPr>
              <a:t>₽ ???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905256" y="2596896"/>
            <a:ext cx="777240" cy="41148"/>
          </a:xfrm>
          <a:prstGeom prst="rect">
            <a:avLst/>
          </a:prstGeom>
          <a:solidFill>
            <a:srgbClr val="D9D7D1"/>
          </a:solidFill>
          <a:ln/>
        </p:spPr>
        <p:txBody>
          <a:bodyPr/>
          <a:p/>
        </p:txBody>
      </p:sp>
      <p:sp>
        <p:nvSpPr>
          <p:cNvPr id="15" name="Shape 13"/>
          <p:cNvSpPr/>
          <p:nvPr/>
        </p:nvSpPr>
        <p:spPr>
          <a:xfrm>
            <a:off x="905256" y="2715768"/>
            <a:ext cx="777240" cy="41148"/>
          </a:xfrm>
          <a:prstGeom prst="rect">
            <a:avLst/>
          </a:prstGeom>
          <a:solidFill>
            <a:srgbClr val="D9D7D1"/>
          </a:solidFill>
          <a:ln/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905256" y="2834640"/>
            <a:ext cx="777240" cy="41148"/>
          </a:xfrm>
          <a:prstGeom prst="rect">
            <a:avLst/>
          </a:prstGeom>
          <a:solidFill>
            <a:srgbClr val="D9D7D1"/>
          </a:solidFill>
          <a:ln/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905256" y="2953512"/>
            <a:ext cx="466344" cy="41148"/>
          </a:xfrm>
          <a:prstGeom prst="rect">
            <a:avLst/>
          </a:prstGeom>
          <a:solidFill>
            <a:srgbClr val="D9D7D1"/>
          </a:solidFill>
          <a:ln/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905256" y="3191256"/>
            <a:ext cx="777240" cy="201168"/>
          </a:xfrm>
          <a:prstGeom prst="rect">
            <a:avLst/>
          </a:prstGeom>
          <a:solidFill>
            <a:srgbClr val="FFFFFF"/>
          </a:solidFill>
          <a:ln w="9525">
            <a:solidFill>
              <a:srgbClr val="8E8B84"/>
            </a:solidFill>
            <a:prstDash val="solid"/>
          </a:ln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905256" y="3191256"/>
            <a:ext cx="777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8E8B84"/>
                </a:solidFill>
              </a:rPr>
              <a:t>кнопка</a:t>
            </a:r>
            <a:endParaRPr lang="en-US" sz="700" dirty="0"/>
          </a:p>
        </p:txBody>
      </p:sp>
      <p:sp>
        <p:nvSpPr>
          <p:cNvPr id="20" name="Shape 18"/>
          <p:cNvSpPr/>
          <p:nvPr/>
        </p:nvSpPr>
        <p:spPr>
          <a:xfrm>
            <a:off x="1956816" y="1956816"/>
            <a:ext cx="1051560" cy="1600200"/>
          </a:xfrm>
          <a:prstGeom prst="rect">
            <a:avLst/>
          </a:prstGeom>
          <a:solidFill>
            <a:srgbClr val="FFFFFF"/>
          </a:solidFill>
          <a:ln w="9525">
            <a:solidFill>
              <a:srgbClr val="B9B6AD"/>
            </a:solidFill>
            <a:prstDash val="solid"/>
          </a:ln>
        </p:spPr>
        <p:txBody>
          <a:bodyPr/>
          <a:p/>
        </p:txBody>
      </p:sp>
      <p:sp>
        <p:nvSpPr>
          <p:cNvPr id="21" name="Shape 19"/>
          <p:cNvSpPr/>
          <p:nvPr/>
        </p:nvSpPr>
        <p:spPr>
          <a:xfrm>
            <a:off x="2093976" y="2093976"/>
            <a:ext cx="329184" cy="64008"/>
          </a:xfrm>
          <a:prstGeom prst="rect">
            <a:avLst/>
          </a:prstGeom>
          <a:solidFill>
            <a:srgbClr val="B9B6AD"/>
          </a:solidFill>
          <a:ln/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2093976" y="2249424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8E8B84"/>
                </a:solidFill>
              </a:rPr>
              <a:t>₽ ???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2093976" y="2596896"/>
            <a:ext cx="777240" cy="41148"/>
          </a:xfrm>
          <a:prstGeom prst="rect">
            <a:avLst/>
          </a:prstGeom>
          <a:solidFill>
            <a:srgbClr val="D9D7D1"/>
          </a:solidFill>
          <a:ln/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2093976" y="2715768"/>
            <a:ext cx="777240" cy="41148"/>
          </a:xfrm>
          <a:prstGeom prst="rect">
            <a:avLst/>
          </a:prstGeom>
          <a:solidFill>
            <a:srgbClr val="D9D7D1"/>
          </a:solidFill>
          <a:ln/>
        </p:spPr>
        <p:txBody>
          <a:bodyPr/>
          <a:p/>
        </p:txBody>
      </p:sp>
      <p:sp>
        <p:nvSpPr>
          <p:cNvPr id="25" name="Shape 23"/>
          <p:cNvSpPr/>
          <p:nvPr/>
        </p:nvSpPr>
        <p:spPr>
          <a:xfrm>
            <a:off x="2093976" y="2834640"/>
            <a:ext cx="777240" cy="41148"/>
          </a:xfrm>
          <a:prstGeom prst="rect">
            <a:avLst/>
          </a:prstGeom>
          <a:solidFill>
            <a:srgbClr val="D9D7D1"/>
          </a:solidFill>
          <a:ln/>
        </p:spPr>
        <p:txBody>
          <a:bodyPr/>
          <a:p/>
        </p:txBody>
      </p:sp>
      <p:sp>
        <p:nvSpPr>
          <p:cNvPr id="26" name="Shape 24"/>
          <p:cNvSpPr/>
          <p:nvPr/>
        </p:nvSpPr>
        <p:spPr>
          <a:xfrm>
            <a:off x="2093976" y="2953512"/>
            <a:ext cx="466344" cy="41148"/>
          </a:xfrm>
          <a:prstGeom prst="rect">
            <a:avLst/>
          </a:prstGeom>
          <a:solidFill>
            <a:srgbClr val="D9D7D1"/>
          </a:solidFill>
          <a:ln/>
        </p:spPr>
        <p:txBody>
          <a:bodyPr/>
          <a:p/>
        </p:txBody>
      </p:sp>
      <p:sp>
        <p:nvSpPr>
          <p:cNvPr id="27" name="Shape 25"/>
          <p:cNvSpPr/>
          <p:nvPr/>
        </p:nvSpPr>
        <p:spPr>
          <a:xfrm>
            <a:off x="2093976" y="3191256"/>
            <a:ext cx="777240" cy="201168"/>
          </a:xfrm>
          <a:prstGeom prst="rect">
            <a:avLst/>
          </a:prstGeom>
          <a:solidFill>
            <a:srgbClr val="FFFFFF"/>
          </a:solidFill>
          <a:ln w="9525">
            <a:solidFill>
              <a:srgbClr val="8E8B84"/>
            </a:solidFill>
            <a:prstDash val="solid"/>
          </a:ln>
        </p:spPr>
        <p:txBody>
          <a:bodyPr/>
          <a:p/>
        </p:txBody>
      </p:sp>
      <p:sp>
        <p:nvSpPr>
          <p:cNvPr id="28" name="Text 26"/>
          <p:cNvSpPr txBox="1"/>
          <p:nvPr/>
        </p:nvSpPr>
        <p:spPr>
          <a:xfrm>
            <a:off x="2093976" y="3191256"/>
            <a:ext cx="777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8E8B84"/>
                </a:solidFill>
              </a:rPr>
              <a:t>кнопка</a:t>
            </a:r>
            <a:endParaRPr lang="en-US" sz="700" dirty="0"/>
          </a:p>
        </p:txBody>
      </p:sp>
      <p:sp>
        <p:nvSpPr>
          <p:cNvPr id="29" name="Shape 27"/>
          <p:cNvSpPr/>
          <p:nvPr/>
        </p:nvSpPr>
        <p:spPr>
          <a:xfrm>
            <a:off x="3145536" y="1956816"/>
            <a:ext cx="1051560" cy="1600200"/>
          </a:xfrm>
          <a:prstGeom prst="rect">
            <a:avLst/>
          </a:prstGeom>
          <a:solidFill>
            <a:srgbClr val="FFFFFF"/>
          </a:solidFill>
          <a:ln w="9525">
            <a:solidFill>
              <a:srgbClr val="B9B6AD"/>
            </a:solidFill>
            <a:prstDash val="solid"/>
          </a:ln>
        </p:spPr>
        <p:txBody>
          <a:bodyPr/>
          <a:p/>
        </p:txBody>
      </p:sp>
      <p:sp>
        <p:nvSpPr>
          <p:cNvPr id="30" name="Shape 28"/>
          <p:cNvSpPr/>
          <p:nvPr/>
        </p:nvSpPr>
        <p:spPr>
          <a:xfrm>
            <a:off x="3282696" y="2093976"/>
            <a:ext cx="329184" cy="64008"/>
          </a:xfrm>
          <a:prstGeom prst="rect">
            <a:avLst/>
          </a:prstGeom>
          <a:solidFill>
            <a:srgbClr val="B9B6AD"/>
          </a:solidFill>
          <a:ln/>
        </p:spPr>
        <p:txBody>
          <a:bodyPr/>
          <a:p/>
        </p:txBody>
      </p:sp>
      <p:sp>
        <p:nvSpPr>
          <p:cNvPr id="31" name="Text 29"/>
          <p:cNvSpPr txBox="1"/>
          <p:nvPr/>
        </p:nvSpPr>
        <p:spPr>
          <a:xfrm>
            <a:off x="3282696" y="2249424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8E8B84"/>
                </a:solidFill>
              </a:rPr>
              <a:t>₽ ???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3282696" y="2596896"/>
            <a:ext cx="777240" cy="41148"/>
          </a:xfrm>
          <a:prstGeom prst="rect">
            <a:avLst/>
          </a:prstGeom>
          <a:solidFill>
            <a:srgbClr val="D9D7D1"/>
          </a:solidFill>
          <a:ln/>
        </p:spPr>
        <p:txBody>
          <a:bodyPr/>
          <a:p/>
        </p:txBody>
      </p:sp>
      <p:sp>
        <p:nvSpPr>
          <p:cNvPr id="33" name="Shape 31"/>
          <p:cNvSpPr/>
          <p:nvPr/>
        </p:nvSpPr>
        <p:spPr>
          <a:xfrm>
            <a:off x="3282696" y="2715768"/>
            <a:ext cx="777240" cy="41148"/>
          </a:xfrm>
          <a:prstGeom prst="rect">
            <a:avLst/>
          </a:prstGeom>
          <a:solidFill>
            <a:srgbClr val="D9D7D1"/>
          </a:solidFill>
          <a:ln/>
        </p:spPr>
        <p:txBody>
          <a:bodyPr/>
          <a:p/>
        </p:txBody>
      </p:sp>
      <p:sp>
        <p:nvSpPr>
          <p:cNvPr id="34" name="Shape 32"/>
          <p:cNvSpPr/>
          <p:nvPr/>
        </p:nvSpPr>
        <p:spPr>
          <a:xfrm>
            <a:off x="3282696" y="2834640"/>
            <a:ext cx="777240" cy="41148"/>
          </a:xfrm>
          <a:prstGeom prst="rect">
            <a:avLst/>
          </a:prstGeom>
          <a:solidFill>
            <a:srgbClr val="D9D7D1"/>
          </a:solidFill>
          <a:ln/>
        </p:spPr>
        <p:txBody>
          <a:bodyPr/>
          <a:p/>
        </p:txBody>
      </p:sp>
      <p:sp>
        <p:nvSpPr>
          <p:cNvPr id="35" name="Shape 33"/>
          <p:cNvSpPr/>
          <p:nvPr/>
        </p:nvSpPr>
        <p:spPr>
          <a:xfrm>
            <a:off x="3282696" y="2953512"/>
            <a:ext cx="466344" cy="41148"/>
          </a:xfrm>
          <a:prstGeom prst="rect">
            <a:avLst/>
          </a:prstGeom>
          <a:solidFill>
            <a:srgbClr val="D9D7D1"/>
          </a:solidFill>
          <a:ln/>
        </p:spPr>
        <p:txBody>
          <a:bodyPr/>
          <a:p/>
        </p:txBody>
      </p:sp>
      <p:sp>
        <p:nvSpPr>
          <p:cNvPr id="36" name="Shape 34"/>
          <p:cNvSpPr/>
          <p:nvPr/>
        </p:nvSpPr>
        <p:spPr>
          <a:xfrm>
            <a:off x="3282696" y="3191256"/>
            <a:ext cx="777240" cy="201168"/>
          </a:xfrm>
          <a:prstGeom prst="rect">
            <a:avLst/>
          </a:prstGeom>
          <a:solidFill>
            <a:srgbClr val="FFFFFF"/>
          </a:solidFill>
          <a:ln w="9525">
            <a:solidFill>
              <a:srgbClr val="8E8B84"/>
            </a:solidFill>
            <a:prstDash val="solid"/>
          </a:ln>
        </p:spPr>
        <p:txBody>
          <a:bodyPr/>
          <a:p/>
        </p:txBody>
      </p:sp>
      <p:sp>
        <p:nvSpPr>
          <p:cNvPr id="37" name="Text 35"/>
          <p:cNvSpPr txBox="1"/>
          <p:nvPr/>
        </p:nvSpPr>
        <p:spPr>
          <a:xfrm>
            <a:off x="3282696" y="3191256"/>
            <a:ext cx="777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8E8B84"/>
                </a:solidFill>
              </a:rPr>
              <a:t>кнопка</a:t>
            </a:r>
            <a:endParaRPr lang="en-US" sz="700" dirty="0"/>
          </a:p>
        </p:txBody>
      </p:sp>
      <p:sp>
        <p:nvSpPr>
          <p:cNvPr id="38" name="Shape 36"/>
          <p:cNvSpPr/>
          <p:nvPr/>
        </p:nvSpPr>
        <p:spPr>
          <a:xfrm>
            <a:off x="4754880" y="1188720"/>
            <a:ext cx="3840480" cy="2514600"/>
          </a:xfrm>
          <a:prstGeom prst="roundRect">
            <a:avLst>
              <a:gd name="adj" fmla="val 2182"/>
            </a:avLst>
          </a:prstGeom>
          <a:solidFill>
            <a:srgbClr val="FFFFFF"/>
          </a:solidFill>
          <a:ln w="15875">
            <a:solidFill>
              <a:srgbClr val="1D1C21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39" name="Shape 37"/>
          <p:cNvSpPr/>
          <p:nvPr/>
        </p:nvSpPr>
        <p:spPr>
          <a:xfrm>
            <a:off x="4754880" y="1188720"/>
            <a:ext cx="3840480" cy="219456"/>
          </a:xfrm>
          <a:prstGeom prst="roundRect">
            <a:avLst>
              <a:gd name="adj" fmla="val 16667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40" name="Shape 38"/>
          <p:cNvSpPr/>
          <p:nvPr/>
        </p:nvSpPr>
        <p:spPr>
          <a:xfrm>
            <a:off x="4846320" y="1252728"/>
            <a:ext cx="82296" cy="82296"/>
          </a:xfrm>
          <a:prstGeom prst="ellipse">
            <a:avLst/>
          </a:prstGeom>
          <a:solidFill>
            <a:srgbClr val="E0684B"/>
          </a:solidFill>
          <a:ln/>
        </p:spPr>
        <p:txBody>
          <a:bodyPr/>
          <a:p/>
        </p:txBody>
      </p:sp>
      <p:sp>
        <p:nvSpPr>
          <p:cNvPr id="41" name="Shape 39"/>
          <p:cNvSpPr/>
          <p:nvPr/>
        </p:nvSpPr>
        <p:spPr>
          <a:xfrm>
            <a:off x="4965192" y="1252728"/>
            <a:ext cx="82296" cy="82296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42" name="Shape 40"/>
          <p:cNvSpPr/>
          <p:nvPr/>
        </p:nvSpPr>
        <p:spPr>
          <a:xfrm>
            <a:off x="5084064" y="1252728"/>
            <a:ext cx="82296" cy="82296"/>
          </a:xfrm>
          <a:prstGeom prst="ellipse">
            <a:avLst/>
          </a:prstGeom>
          <a:solidFill>
            <a:srgbClr val="2F8F83"/>
          </a:solidFill>
          <a:ln/>
        </p:spPr>
        <p:txBody>
          <a:bodyPr/>
          <a:p/>
        </p:txBody>
      </p:sp>
      <p:sp>
        <p:nvSpPr>
          <p:cNvPr id="43" name="Shape 41"/>
          <p:cNvSpPr/>
          <p:nvPr/>
        </p:nvSpPr>
        <p:spPr>
          <a:xfrm>
            <a:off x="5257800" y="1234440"/>
            <a:ext cx="3154680" cy="128016"/>
          </a:xfrm>
          <a:prstGeom prst="roundRect">
            <a:avLst>
              <a:gd name="adj" fmla="val 35714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44" name="Text 42"/>
          <p:cNvSpPr txBox="1"/>
          <p:nvPr/>
        </p:nvSpPr>
        <p:spPr>
          <a:xfrm>
            <a:off x="4864608" y="1499616"/>
            <a:ext cx="362102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Тарифы</a:t>
            </a:r>
            <a:endParaRPr lang="en-US" sz="1200" dirty="0"/>
          </a:p>
        </p:txBody>
      </p:sp>
      <p:sp>
        <p:nvSpPr>
          <p:cNvPr id="45" name="Text 43"/>
          <p:cNvSpPr txBox="1"/>
          <p:nvPr/>
        </p:nvSpPr>
        <p:spPr>
          <a:xfrm>
            <a:off x="4864608" y="1682496"/>
            <a:ext cx="362102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chemeClr val="tx2"/>
                </a:solidFill>
              </a:rPr>
              <a:t>Выберите план, который подходит вашей команде</a:t>
            </a:r>
            <a:endParaRPr lang="en-US" sz="700" dirty="0"/>
          </a:p>
        </p:txBody>
      </p:sp>
      <p:sp>
        <p:nvSpPr>
          <p:cNvPr id="46" name="Shape 44"/>
          <p:cNvSpPr/>
          <p:nvPr/>
        </p:nvSpPr>
        <p:spPr>
          <a:xfrm>
            <a:off x="4974336" y="1956816"/>
            <a:ext cx="1051560" cy="160020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>
            <a:solidFill>
              <a:srgbClr val="D9D7D1"/>
            </a:solidFill>
            <a:prstDash val="solid"/>
          </a:ln>
        </p:spPr>
        <p:txBody>
          <a:bodyPr/>
          <a:p/>
        </p:txBody>
      </p:sp>
      <p:sp>
        <p:nvSpPr>
          <p:cNvPr id="47" name="Text 45"/>
          <p:cNvSpPr txBox="1"/>
          <p:nvPr/>
        </p:nvSpPr>
        <p:spPr>
          <a:xfrm>
            <a:off x="5084064" y="2048256"/>
            <a:ext cx="822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chemeClr val="tx1"/>
                </a:solidFill>
              </a:rPr>
              <a:t>Базовый</a:t>
            </a:r>
            <a:endParaRPr lang="en-US" sz="900" dirty="0"/>
          </a:p>
        </p:txBody>
      </p:sp>
      <p:sp>
        <p:nvSpPr>
          <p:cNvPr id="48" name="Text 46"/>
          <p:cNvSpPr txBox="1"/>
          <p:nvPr/>
        </p:nvSpPr>
        <p:spPr>
          <a:xfrm>
            <a:off x="5084064" y="2231136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 ₽</a:t>
            </a:r>
            <a:pPr indent="0" marL="0">
              <a:buNone/>
            </a:pPr>
            <a:r>
              <a:rPr lang="en-US" sz="700" dirty="0">
                <a:solidFill>
                  <a:schemeClr val="tx2"/>
                </a:solidFill>
              </a:rPr>
              <a:t> / мес</a:t>
            </a:r>
            <a:endParaRPr lang="en-US" sz="800" dirty="0"/>
          </a:p>
        </p:txBody>
      </p:sp>
      <p:pic>
        <p:nvPicPr>
          <p:cNvPr id="4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84064" y="2642616"/>
            <a:ext cx="100584" cy="100584"/>
          </a:xfrm>
          <a:prstGeom prst="rect">
            <a:avLst/>
          </a:prstGeom>
        </p:spPr>
      </p:pic>
      <p:sp>
        <p:nvSpPr>
          <p:cNvPr id="50" name="Text 47"/>
          <p:cNvSpPr txBox="1"/>
          <p:nvPr/>
        </p:nvSpPr>
        <p:spPr>
          <a:xfrm>
            <a:off x="5221224" y="2615184"/>
            <a:ext cx="777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chemeClr val="tx1"/>
                </a:solidFill>
              </a:rPr>
              <a:t>До 3 проектов</a:t>
            </a:r>
            <a:endParaRPr lang="en-US" sz="700" dirty="0"/>
          </a:p>
        </p:txBody>
      </p:sp>
      <p:pic>
        <p:nvPicPr>
          <p:cNvPr id="5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4064" y="2798064"/>
            <a:ext cx="100584" cy="100584"/>
          </a:xfrm>
          <a:prstGeom prst="rect">
            <a:avLst/>
          </a:prstGeom>
        </p:spPr>
      </p:pic>
      <p:sp>
        <p:nvSpPr>
          <p:cNvPr id="52" name="Text 48"/>
          <p:cNvSpPr txBox="1"/>
          <p:nvPr/>
        </p:nvSpPr>
        <p:spPr>
          <a:xfrm>
            <a:off x="5221224" y="2770632"/>
            <a:ext cx="777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chemeClr val="tx1"/>
                </a:solidFill>
              </a:rPr>
              <a:t>Шаблоны</a:t>
            </a:r>
            <a:endParaRPr lang="en-US" sz="700" dirty="0"/>
          </a:p>
        </p:txBody>
      </p:sp>
      <p:pic>
        <p:nvPicPr>
          <p:cNvPr id="5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4064" y="2953512"/>
            <a:ext cx="100584" cy="100584"/>
          </a:xfrm>
          <a:prstGeom prst="rect">
            <a:avLst/>
          </a:prstGeom>
        </p:spPr>
      </p:pic>
      <p:sp>
        <p:nvSpPr>
          <p:cNvPr id="54" name="Text 49"/>
          <p:cNvSpPr txBox="1"/>
          <p:nvPr/>
        </p:nvSpPr>
        <p:spPr>
          <a:xfrm>
            <a:off x="5221224" y="2926080"/>
            <a:ext cx="777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chemeClr val="tx1"/>
                </a:solidFill>
              </a:rPr>
              <a:t>Поддержка</a:t>
            </a:r>
            <a:endParaRPr lang="en-US" sz="700" dirty="0"/>
          </a:p>
        </p:txBody>
      </p:sp>
      <p:sp>
        <p:nvSpPr>
          <p:cNvPr id="55" name="Text 50"/>
          <p:cNvSpPr/>
          <p:nvPr/>
        </p:nvSpPr>
        <p:spPr>
          <a:xfrm>
            <a:off x="5084064" y="3191256"/>
            <a:ext cx="832104" cy="219456"/>
          </a:xfrm>
          <a:prstGeom prst="roundRect">
            <a:avLst>
              <a:gd name="adj" fmla="val 20833"/>
            </a:avLst>
          </a:prstGeom>
          <a:solidFill>
            <a:srgbClr val="4C7BB8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FFFFFF"/>
                </a:solidFill>
              </a:rPr>
              <a:t>Выбрать</a:t>
            </a:r>
            <a:endParaRPr lang="en-US" sz="750" dirty="0"/>
          </a:p>
        </p:txBody>
      </p:sp>
      <p:sp>
        <p:nvSpPr>
          <p:cNvPr id="56" name="Shape 51"/>
          <p:cNvSpPr/>
          <p:nvPr/>
        </p:nvSpPr>
        <p:spPr>
          <a:xfrm>
            <a:off x="6163056" y="1956816"/>
            <a:ext cx="1051560" cy="1600200"/>
          </a:xfrm>
          <a:prstGeom prst="roundRect">
            <a:avLst>
              <a:gd name="adj" fmla="val 5217"/>
            </a:avLst>
          </a:prstGeom>
          <a:solidFill>
            <a:srgbClr val="F2C230"/>
          </a:solidFill>
          <a:ln w="12700">
            <a:solidFill>
              <a:srgbClr val="F2C230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57" name="Text 52"/>
          <p:cNvSpPr txBox="1"/>
          <p:nvPr/>
        </p:nvSpPr>
        <p:spPr>
          <a:xfrm>
            <a:off x="6272784" y="2048256"/>
            <a:ext cx="822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chemeClr val="tx1"/>
                </a:solidFill>
              </a:rPr>
              <a:t>Стандарт</a:t>
            </a:r>
            <a:endParaRPr lang="en-US" sz="900" dirty="0"/>
          </a:p>
        </p:txBody>
      </p:sp>
      <p:sp>
        <p:nvSpPr>
          <p:cNvPr id="58" name="Text 53"/>
          <p:cNvSpPr txBox="1"/>
          <p:nvPr/>
        </p:nvSpPr>
        <p:spPr>
          <a:xfrm>
            <a:off x="6272784" y="2231136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490 ₽</a:t>
            </a:r>
            <a:pPr indent="0" marL="0">
              <a:buNone/>
            </a:pPr>
            <a:r>
              <a:rPr lang="en-US" sz="700" dirty="0">
                <a:solidFill>
                  <a:schemeClr val="tx2"/>
                </a:solidFill>
              </a:rPr>
              <a:t> / мес</a:t>
            </a:r>
            <a:endParaRPr lang="en-US" sz="800" dirty="0"/>
          </a:p>
        </p:txBody>
      </p:sp>
      <p:pic>
        <p:nvPicPr>
          <p:cNvPr id="5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2784" y="2642616"/>
            <a:ext cx="100584" cy="100584"/>
          </a:xfrm>
          <a:prstGeom prst="rect">
            <a:avLst/>
          </a:prstGeom>
        </p:spPr>
      </p:pic>
      <p:sp>
        <p:nvSpPr>
          <p:cNvPr id="60" name="Text 54"/>
          <p:cNvSpPr txBox="1"/>
          <p:nvPr/>
        </p:nvSpPr>
        <p:spPr>
          <a:xfrm>
            <a:off x="6409944" y="2615184"/>
            <a:ext cx="777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chemeClr val="tx1"/>
                </a:solidFill>
              </a:rPr>
              <a:t>До 3 проектов</a:t>
            </a:r>
            <a:endParaRPr lang="en-US" sz="700" dirty="0"/>
          </a:p>
        </p:txBody>
      </p:sp>
      <p:pic>
        <p:nvPicPr>
          <p:cNvPr id="6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784" y="2798064"/>
            <a:ext cx="100584" cy="100584"/>
          </a:xfrm>
          <a:prstGeom prst="rect">
            <a:avLst/>
          </a:prstGeom>
        </p:spPr>
      </p:pic>
      <p:sp>
        <p:nvSpPr>
          <p:cNvPr id="62" name="Text 55"/>
          <p:cNvSpPr txBox="1"/>
          <p:nvPr/>
        </p:nvSpPr>
        <p:spPr>
          <a:xfrm>
            <a:off x="6409944" y="2770632"/>
            <a:ext cx="777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chemeClr val="tx1"/>
                </a:solidFill>
              </a:rPr>
              <a:t>Шаблоны</a:t>
            </a:r>
            <a:endParaRPr lang="en-US" sz="700" dirty="0"/>
          </a:p>
        </p:txBody>
      </p:sp>
      <p:pic>
        <p:nvPicPr>
          <p:cNvPr id="6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72784" y="2953512"/>
            <a:ext cx="100584" cy="100584"/>
          </a:xfrm>
          <a:prstGeom prst="rect">
            <a:avLst/>
          </a:prstGeom>
        </p:spPr>
      </p:pic>
      <p:sp>
        <p:nvSpPr>
          <p:cNvPr id="64" name="Text 56"/>
          <p:cNvSpPr txBox="1"/>
          <p:nvPr/>
        </p:nvSpPr>
        <p:spPr>
          <a:xfrm>
            <a:off x="6409944" y="2926080"/>
            <a:ext cx="777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chemeClr val="tx1"/>
                </a:solidFill>
              </a:rPr>
              <a:t>Аналитика</a:t>
            </a:r>
            <a:endParaRPr lang="en-US" sz="700" dirty="0"/>
          </a:p>
        </p:txBody>
      </p:sp>
      <p:sp>
        <p:nvSpPr>
          <p:cNvPr id="65" name="Text 57"/>
          <p:cNvSpPr/>
          <p:nvPr/>
        </p:nvSpPr>
        <p:spPr>
          <a:xfrm>
            <a:off x="6272784" y="3191256"/>
            <a:ext cx="832104" cy="219456"/>
          </a:xfrm>
          <a:prstGeom prst="roundRect">
            <a:avLst>
              <a:gd name="adj" fmla="val 20833"/>
            </a:avLst>
          </a:prstGeom>
          <a:solidFill>
            <a:srgbClr val="1D1C2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FFFFFF"/>
                </a:solidFill>
              </a:rPr>
              <a:t>Выбрать</a:t>
            </a:r>
            <a:endParaRPr lang="en-US" sz="750" dirty="0"/>
          </a:p>
        </p:txBody>
      </p:sp>
      <p:sp>
        <p:nvSpPr>
          <p:cNvPr id="66" name="Shape 58"/>
          <p:cNvSpPr/>
          <p:nvPr/>
        </p:nvSpPr>
        <p:spPr>
          <a:xfrm>
            <a:off x="7351776" y="1956816"/>
            <a:ext cx="1051560" cy="160020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>
            <a:solidFill>
              <a:srgbClr val="D9D7D1"/>
            </a:solidFill>
            <a:prstDash val="solid"/>
          </a:ln>
        </p:spPr>
        <p:txBody>
          <a:bodyPr/>
          <a:p/>
        </p:txBody>
      </p:sp>
      <p:sp>
        <p:nvSpPr>
          <p:cNvPr id="67" name="Text 59"/>
          <p:cNvSpPr txBox="1"/>
          <p:nvPr/>
        </p:nvSpPr>
        <p:spPr>
          <a:xfrm>
            <a:off x="7461504" y="2048256"/>
            <a:ext cx="8229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chemeClr val="tx1"/>
                </a:solidFill>
              </a:rPr>
              <a:t>Про</a:t>
            </a:r>
            <a:endParaRPr lang="en-US" sz="900" dirty="0"/>
          </a:p>
        </p:txBody>
      </p:sp>
      <p:sp>
        <p:nvSpPr>
          <p:cNvPr id="68" name="Text 60"/>
          <p:cNvSpPr txBox="1"/>
          <p:nvPr/>
        </p:nvSpPr>
        <p:spPr>
          <a:xfrm>
            <a:off x="7461504" y="2231136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990 ₽</a:t>
            </a:r>
            <a:pPr indent="0" marL="0">
              <a:buNone/>
            </a:pPr>
            <a:r>
              <a:rPr lang="en-US" sz="700" dirty="0">
                <a:solidFill>
                  <a:schemeClr val="tx2"/>
                </a:solidFill>
              </a:rPr>
              <a:t> / мес</a:t>
            </a:r>
            <a:endParaRPr lang="en-US" sz="800" dirty="0"/>
          </a:p>
        </p:txBody>
      </p:sp>
      <p:pic>
        <p:nvPicPr>
          <p:cNvPr id="69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61504" y="2642616"/>
            <a:ext cx="100584" cy="100584"/>
          </a:xfrm>
          <a:prstGeom prst="rect">
            <a:avLst/>
          </a:prstGeom>
        </p:spPr>
      </p:pic>
      <p:sp>
        <p:nvSpPr>
          <p:cNvPr id="70" name="Text 61"/>
          <p:cNvSpPr txBox="1"/>
          <p:nvPr/>
        </p:nvSpPr>
        <p:spPr>
          <a:xfrm>
            <a:off x="7598664" y="2615184"/>
            <a:ext cx="777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chemeClr val="tx1"/>
                </a:solidFill>
              </a:rPr>
              <a:t>До 3 проектов</a:t>
            </a:r>
            <a:endParaRPr lang="en-US" sz="700" dirty="0"/>
          </a:p>
        </p:txBody>
      </p:sp>
      <p:pic>
        <p:nvPicPr>
          <p:cNvPr id="71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61504" y="2798064"/>
            <a:ext cx="100584" cy="100584"/>
          </a:xfrm>
          <a:prstGeom prst="rect">
            <a:avLst/>
          </a:prstGeom>
        </p:spPr>
      </p:pic>
      <p:sp>
        <p:nvSpPr>
          <p:cNvPr id="72" name="Text 62"/>
          <p:cNvSpPr txBox="1"/>
          <p:nvPr/>
        </p:nvSpPr>
        <p:spPr>
          <a:xfrm>
            <a:off x="7598664" y="2770632"/>
            <a:ext cx="777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chemeClr val="tx1"/>
                </a:solidFill>
              </a:rPr>
              <a:t>Шаблоны</a:t>
            </a:r>
            <a:endParaRPr lang="en-US" sz="700" dirty="0"/>
          </a:p>
        </p:txBody>
      </p:sp>
      <p:pic>
        <p:nvPicPr>
          <p:cNvPr id="73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61504" y="2953512"/>
            <a:ext cx="100584" cy="100584"/>
          </a:xfrm>
          <a:prstGeom prst="rect">
            <a:avLst/>
          </a:prstGeom>
        </p:spPr>
      </p:pic>
      <p:sp>
        <p:nvSpPr>
          <p:cNvPr id="74" name="Text 63"/>
          <p:cNvSpPr txBox="1"/>
          <p:nvPr/>
        </p:nvSpPr>
        <p:spPr>
          <a:xfrm>
            <a:off x="7598664" y="2926080"/>
            <a:ext cx="777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chemeClr val="tx1"/>
                </a:solidFill>
              </a:rPr>
              <a:t>Аналитика</a:t>
            </a:r>
            <a:endParaRPr lang="en-US" sz="700" dirty="0"/>
          </a:p>
        </p:txBody>
      </p:sp>
      <p:sp>
        <p:nvSpPr>
          <p:cNvPr id="75" name="Text 64"/>
          <p:cNvSpPr/>
          <p:nvPr/>
        </p:nvSpPr>
        <p:spPr>
          <a:xfrm>
            <a:off x="7461504" y="3191256"/>
            <a:ext cx="832104" cy="219456"/>
          </a:xfrm>
          <a:prstGeom prst="roundRect">
            <a:avLst>
              <a:gd name="adj" fmla="val 20833"/>
            </a:avLst>
          </a:prstGeom>
          <a:solidFill>
            <a:srgbClr val="4C7BB8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FFFFFF"/>
                </a:solidFill>
              </a:rPr>
              <a:t>Выбрать</a:t>
            </a:r>
            <a:endParaRPr lang="en-US" sz="750" dirty="0"/>
          </a:p>
        </p:txBody>
      </p:sp>
      <p:sp>
        <p:nvSpPr>
          <p:cNvPr id="76" name="Shape 65"/>
          <p:cNvSpPr/>
          <p:nvPr/>
        </p:nvSpPr>
        <p:spPr>
          <a:xfrm>
            <a:off x="548640" y="3977640"/>
            <a:ext cx="8046720" cy="0"/>
          </a:xfrm>
          <a:prstGeom prst="line">
            <a:avLst/>
          </a:prstGeom>
          <a:noFill/>
          <a:ln w="19050">
            <a:solidFill>
              <a:srgbClr val="1D1C21"/>
            </a:solidFill>
            <a:prstDash val="solid"/>
            <a:headEnd type="oval"/>
            <a:tailEnd type="triangle"/>
          </a:ln>
        </p:spPr>
        <p:txBody>
          <a:bodyPr/>
          <a:p/>
        </p:txBody>
      </p:sp>
      <p:sp>
        <p:nvSpPr>
          <p:cNvPr id="77" name="Text 66"/>
          <p:cNvSpPr txBox="1"/>
          <p:nvPr/>
        </p:nvSpPr>
        <p:spPr>
          <a:xfrm>
            <a:off x="548640" y="4069080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Низкая достоверность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серые блоки, быстро и дёшево, проверяем логику</a:t>
            </a:r>
            <a:endParaRPr lang="en-US" sz="1200" dirty="0"/>
          </a:p>
        </p:txBody>
      </p:sp>
      <p:sp>
        <p:nvSpPr>
          <p:cNvPr id="78" name="Text 67"/>
          <p:cNvSpPr txBox="1"/>
          <p:nvPr/>
        </p:nvSpPr>
        <p:spPr>
          <a:xfrm>
            <a:off x="4754880" y="4069080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Высокая достоверность</a:t>
            </a:r>
            <a:endParaRPr lang="en-US" sz="1200" dirty="0"/>
          </a:p>
          <a:p>
            <a:pPr algn="r"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почти как настоящий продукт, проверяем восприятие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38</a:t>
            </a:fld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Что проверяет прототип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402336" cy="402336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7154" y="1322954"/>
            <a:ext cx="225308" cy="225308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133856" y="1188720"/>
            <a:ext cx="435254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Объяснять идею сервиса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548640" y="1856232"/>
            <a:ext cx="402336" cy="402336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154" y="1944746"/>
            <a:ext cx="225308" cy="225308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133856" y="1810512"/>
            <a:ext cx="435254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Проверять, какую информацию пользователь ожидает увидеть</a:t>
            </a:r>
            <a:endParaRPr lang="en-US" sz="1400" dirty="0"/>
          </a:p>
        </p:txBody>
      </p:sp>
      <p:sp>
        <p:nvSpPr>
          <p:cNvPr id="9" name="Shape 5"/>
          <p:cNvSpPr/>
          <p:nvPr/>
        </p:nvSpPr>
        <p:spPr>
          <a:xfrm>
            <a:off x="548640" y="2478024"/>
            <a:ext cx="402336" cy="402336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154" y="2566538"/>
            <a:ext cx="225308" cy="225308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1133856" y="2432304"/>
            <a:ext cx="435254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Грубо балансировать фокус внимания пользователя</a:t>
            </a:r>
            <a:endParaRPr lang="en-US" sz="1400" dirty="0"/>
          </a:p>
        </p:txBody>
      </p:sp>
      <p:sp>
        <p:nvSpPr>
          <p:cNvPr id="12" name="Shape 7"/>
          <p:cNvSpPr/>
          <p:nvPr/>
        </p:nvSpPr>
        <p:spPr>
          <a:xfrm>
            <a:off x="548640" y="3099816"/>
            <a:ext cx="402336" cy="402336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154" y="3188330"/>
            <a:ext cx="225308" cy="225308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1133856" y="3054096"/>
            <a:ext cx="435254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Симулировать путь пользователя во время интервью (интерактивный прототип)</a:t>
            </a:r>
            <a:endParaRPr lang="en-US" sz="1400" dirty="0"/>
          </a:p>
        </p:txBody>
      </p:sp>
      <p:sp>
        <p:nvSpPr>
          <p:cNvPr id="15" name="Shape 9"/>
          <p:cNvSpPr/>
          <p:nvPr/>
        </p:nvSpPr>
        <p:spPr>
          <a:xfrm>
            <a:off x="548640" y="3721608"/>
            <a:ext cx="402336" cy="402336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1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154" y="3810122"/>
            <a:ext cx="225308" cy="225308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133856" y="3675888"/>
            <a:ext cx="435254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Оценить внешний вид и ощущения (реалистичный прототип)</a:t>
            </a:r>
            <a:endParaRPr lang="en-US" sz="1400" dirty="0"/>
          </a:p>
        </p:txBody>
      </p:sp>
      <p:sp>
        <p:nvSpPr>
          <p:cNvPr id="18" name="Shape 11"/>
          <p:cNvSpPr/>
          <p:nvPr/>
        </p:nvSpPr>
        <p:spPr>
          <a:xfrm rot="120000">
            <a:off x="5852160" y="1463040"/>
            <a:ext cx="2743200" cy="2560320"/>
          </a:xfrm>
          <a:prstGeom prst="rect">
            <a:avLst/>
          </a:prstGeom>
          <a:solidFill>
            <a:schemeClr val="accent1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19" name="Text 12"/>
          <p:cNvSpPr txBox="1"/>
          <p:nvPr/>
        </p:nvSpPr>
        <p:spPr>
          <a:xfrm rot="120000">
            <a:off x="6080760" y="1691640"/>
            <a:ext cx="22860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Это тоже прототип</a:t>
            </a:r>
            <a:endParaRPr lang="en-US" sz="1500" dirty="0"/>
          </a:p>
          <a:p>
            <a:pPr indent="0" marL="0">
              <a:buNone/>
            </a:pPr>
            <a:r>
              <a:rPr lang="en-US" sz="600" dirty="0">
                <a:solidFill>
                  <a:schemeClr val="tx1"/>
                </a:solidFill>
              </a:rPr>
              <a:t> </a:t>
            </a:r>
            <a:endParaRPr lang="en-US" sz="15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Рисунок ручкой на салфетке вместо объяснения словами. Сайт, который ведёт себя как настоящий, но ничего не делает.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39</a:t>
            </a:fld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Инструменты для создания прототипов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3931920" cy="1554480"/>
          </a:xfrm>
          <a:prstGeom prst="roundRect">
            <a:avLst>
              <a:gd name="adj" fmla="val 5882"/>
            </a:avLst>
          </a:prstGeom>
          <a:solidFill>
            <a:srgbClr val="F2C230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77240" y="1417320"/>
            <a:ext cx="548640" cy="548640"/>
          </a:xfrm>
          <a:prstGeom prst="ellipse">
            <a:avLst/>
          </a:prstGeom>
          <a:solidFill>
            <a:srgbClr val="1D1C21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7941" y="1538021"/>
            <a:ext cx="307238" cy="307238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508760" y="141732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Figma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1508760" y="1965960"/>
            <a:ext cx="2788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Стандарт индустрии. С 2022 года в России недоступны платные тарифы, бесплатный работает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4663440" y="1188720"/>
            <a:ext cx="3931920" cy="1554480"/>
          </a:xfrm>
          <a:prstGeom prst="roundRect">
            <a:avLst>
              <a:gd name="adj" fmla="val 5882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9" name="Shape 6"/>
          <p:cNvSpPr/>
          <p:nvPr/>
        </p:nvSpPr>
        <p:spPr>
          <a:xfrm>
            <a:off x="4892040" y="1417320"/>
            <a:ext cx="548640" cy="54864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p/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2741" y="1538021"/>
            <a:ext cx="307238" cy="307238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5623560" y="141732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InVision</a:t>
            </a:r>
            <a:endParaRPr lang="en-US" sz="2000" dirty="0"/>
          </a:p>
        </p:txBody>
      </p:sp>
      <p:sp>
        <p:nvSpPr>
          <p:cNvPr id="12" name="Text 8"/>
          <p:cNvSpPr txBox="1"/>
          <p:nvPr/>
        </p:nvSpPr>
        <p:spPr>
          <a:xfrm>
            <a:off x="5623560" y="1965960"/>
            <a:ext cx="2788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Превращал статичные картинки в интерактивные. Закрыт в конце 2024 года</a:t>
            </a:r>
            <a:endParaRPr lang="en-US" sz="1300" dirty="0"/>
          </a:p>
        </p:txBody>
      </p:sp>
      <p:sp>
        <p:nvSpPr>
          <p:cNvPr id="13" name="Shape 9"/>
          <p:cNvSpPr/>
          <p:nvPr/>
        </p:nvSpPr>
        <p:spPr>
          <a:xfrm>
            <a:off x="548640" y="2880360"/>
            <a:ext cx="3931920" cy="1554480"/>
          </a:xfrm>
          <a:prstGeom prst="roundRect">
            <a:avLst>
              <a:gd name="adj" fmla="val 5882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4" name="Shape 10"/>
          <p:cNvSpPr/>
          <p:nvPr/>
        </p:nvSpPr>
        <p:spPr>
          <a:xfrm>
            <a:off x="777240" y="3108960"/>
            <a:ext cx="548640" cy="54864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p/>
        </p:txBody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941" y="3229661"/>
            <a:ext cx="307238" cy="307238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1508760" y="310896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Balsamiq</a:t>
            </a:r>
            <a:endParaRPr lang="en-US" sz="2000" dirty="0"/>
          </a:p>
        </p:txBody>
      </p:sp>
      <p:sp>
        <p:nvSpPr>
          <p:cNvPr id="17" name="Text 12"/>
          <p:cNvSpPr txBox="1"/>
          <p:nvPr/>
        </p:nvSpPr>
        <p:spPr>
          <a:xfrm>
            <a:off x="1508760" y="3657600"/>
            <a:ext cx="2788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Олдскул: как рисование на бумаге</a:t>
            </a:r>
            <a:endParaRPr lang="en-US" sz="1300" dirty="0"/>
          </a:p>
        </p:txBody>
      </p:sp>
      <p:sp>
        <p:nvSpPr>
          <p:cNvPr id="18" name="Shape 13"/>
          <p:cNvSpPr/>
          <p:nvPr/>
        </p:nvSpPr>
        <p:spPr>
          <a:xfrm>
            <a:off x="4663440" y="2880360"/>
            <a:ext cx="3931920" cy="1554480"/>
          </a:xfrm>
          <a:prstGeom prst="roundRect">
            <a:avLst>
              <a:gd name="adj" fmla="val 5882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9" name="Shape 14"/>
          <p:cNvSpPr/>
          <p:nvPr/>
        </p:nvSpPr>
        <p:spPr>
          <a:xfrm>
            <a:off x="4892040" y="3108960"/>
            <a:ext cx="548640" cy="54864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p/>
        </p:txBody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741" y="3229661"/>
            <a:ext cx="307238" cy="307238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5623560" y="310896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Miro</a:t>
            </a:r>
            <a:endParaRPr lang="en-US" sz="2000" dirty="0"/>
          </a:p>
        </p:txBody>
      </p:sp>
      <p:sp>
        <p:nvSpPr>
          <p:cNvPr id="22" name="Text 16"/>
          <p:cNvSpPr txBox="1"/>
          <p:nvPr/>
        </p:nvSpPr>
        <p:spPr>
          <a:xfrm>
            <a:off x="5623560" y="3657600"/>
            <a:ext cx="2788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Онлайн-доска для быстрых прототипов и схем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40</a:t>
            </a:fld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Что круто делать с прототипами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2560320" cy="3291840"/>
          </a:xfrm>
          <a:prstGeom prst="roundRect">
            <a:avLst>
              <a:gd name="adj" fmla="val 3571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77240" y="1463040"/>
            <a:ext cx="594360" cy="59436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7999" y="1593799"/>
            <a:ext cx="332842" cy="332842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77240" y="2194560"/>
            <a:ext cx="2148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Оставлять комментарии</a:t>
            </a:r>
            <a:endParaRPr lang="en-US" sz="1500" dirty="0"/>
          </a:p>
        </p:txBody>
      </p:sp>
      <p:sp>
        <p:nvSpPr>
          <p:cNvPr id="7" name="Text 4"/>
          <p:cNvSpPr txBox="1"/>
          <p:nvPr/>
        </p:nvSpPr>
        <p:spPr>
          <a:xfrm>
            <a:off x="777240" y="3063240"/>
            <a:ext cx="21488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Комментарии, привязанные к конкретному экрану и отслеживаемые как задачи, сильно упрощают коммуникацию.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3291840" y="1234440"/>
            <a:ext cx="2560320" cy="3291840"/>
          </a:xfrm>
          <a:prstGeom prst="roundRect">
            <a:avLst>
              <a:gd name="adj" fmla="val 3571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9" name="Shape 6"/>
          <p:cNvSpPr/>
          <p:nvPr/>
        </p:nvSpPr>
        <p:spPr>
          <a:xfrm>
            <a:off x="3520440" y="1463040"/>
            <a:ext cx="594360" cy="59436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1199" y="1593799"/>
            <a:ext cx="332842" cy="332842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3520440" y="2194560"/>
            <a:ext cx="2148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Кликать</a:t>
            </a:r>
            <a:endParaRPr lang="en-US" sz="1500" dirty="0"/>
          </a:p>
        </p:txBody>
      </p:sp>
      <p:sp>
        <p:nvSpPr>
          <p:cNvPr id="12" name="Text 8"/>
          <p:cNvSpPr txBox="1"/>
          <p:nvPr/>
        </p:nvSpPr>
        <p:spPr>
          <a:xfrm>
            <a:off x="3520440" y="3063240"/>
            <a:ext cx="21488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Так вы заодно прорабатываете путь пользователя (customer journey).</a:t>
            </a:r>
            <a:endParaRPr lang="en-US" sz="1300" dirty="0"/>
          </a:p>
        </p:txBody>
      </p:sp>
      <p:sp>
        <p:nvSpPr>
          <p:cNvPr id="13" name="Shape 9"/>
          <p:cNvSpPr/>
          <p:nvPr/>
        </p:nvSpPr>
        <p:spPr>
          <a:xfrm>
            <a:off x="6035040" y="1234440"/>
            <a:ext cx="2560320" cy="3291840"/>
          </a:xfrm>
          <a:prstGeom prst="roundRect">
            <a:avLst>
              <a:gd name="adj" fmla="val 3571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4" name="Shape 10"/>
          <p:cNvSpPr/>
          <p:nvPr/>
        </p:nvSpPr>
        <p:spPr>
          <a:xfrm>
            <a:off x="6263640" y="1463040"/>
            <a:ext cx="594360" cy="59436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4399" y="1593799"/>
            <a:ext cx="332842" cy="332842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6263640" y="2194560"/>
            <a:ext cx="2148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Публиковать и отслеживать версии</a:t>
            </a:r>
            <a:endParaRPr lang="en-US" sz="1500" dirty="0"/>
          </a:p>
        </p:txBody>
      </p:sp>
      <p:sp>
        <p:nvSpPr>
          <p:cNvPr id="17" name="Text 12"/>
          <p:cNvSpPr txBox="1"/>
          <p:nvPr/>
        </p:nvSpPr>
        <p:spPr>
          <a:xfrm>
            <a:off x="6263640" y="3063240"/>
            <a:ext cx="21488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Дизайнер быстро публикует исправленную версию и кидает ссылку, а вы можете вернуться на три версии назад.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41</a:t>
            </a:fld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Взаимодействие с дизайнером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07008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Профессии продакт-дизайнера и продакт-менеджера очень сильно пересекаются.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2560320" cy="1828800"/>
          </a:xfrm>
          <a:prstGeom prst="roundRect">
            <a:avLst>
              <a:gd name="adj" fmla="val 5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749808" y="2103120"/>
            <a:ext cx="502920" cy="502920"/>
          </a:xfrm>
          <a:prstGeom prst="ellipse">
            <a:avLst/>
          </a:prstGeom>
          <a:solidFill>
            <a:srgbClr val="2F8F83"/>
          </a:solidFill>
          <a:ln/>
        </p:spPr>
        <p:txBody>
          <a:bodyPr/>
          <a:p/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0450" y="2213762"/>
            <a:ext cx="281635" cy="28163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749808" y="2743200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Может мыслить гипотезами</a:t>
            </a:r>
            <a:endParaRPr lang="en-US" sz="1500" dirty="0"/>
          </a:p>
          <a:p>
            <a:pPr indent="0" marL="0">
              <a:buNone/>
            </a:pPr>
            <a:r>
              <a:rPr lang="en-US" sz="1250" dirty="0">
                <a:solidFill>
                  <a:schemeClr val="tx2"/>
                </a:solidFill>
              </a:rPr>
              <a:t>и ценностью для клиента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3291840" y="1920240"/>
            <a:ext cx="2560320" cy="1828800"/>
          </a:xfrm>
          <a:prstGeom prst="roundRect">
            <a:avLst>
              <a:gd name="adj" fmla="val 5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9" name="Shape 6"/>
          <p:cNvSpPr/>
          <p:nvPr/>
        </p:nvSpPr>
        <p:spPr>
          <a:xfrm>
            <a:off x="3493008" y="2103120"/>
            <a:ext cx="502920" cy="502920"/>
          </a:xfrm>
          <a:prstGeom prst="ellipse">
            <a:avLst/>
          </a:prstGeom>
          <a:solidFill>
            <a:srgbClr val="E0684B"/>
          </a:solidFill>
          <a:ln/>
        </p:spPr>
        <p:txBody>
          <a:bodyPr/>
          <a:p/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650" y="2213762"/>
            <a:ext cx="281635" cy="281635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3493008" y="2743200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А может рисовать на свой вкус</a:t>
            </a:r>
            <a:endParaRPr lang="en-US" sz="1500" dirty="0"/>
          </a:p>
          <a:p>
            <a:pPr indent="0" marL="0">
              <a:buNone/>
            </a:pPr>
            <a:r>
              <a:rPr lang="en-US" sz="1250" dirty="0">
                <a:solidFill>
                  <a:schemeClr val="tx2"/>
                </a:solidFill>
              </a:rPr>
              <a:t>это как повезёт</a:t>
            </a:r>
            <a:endParaRPr lang="en-US" sz="1500" dirty="0"/>
          </a:p>
        </p:txBody>
      </p:sp>
      <p:sp>
        <p:nvSpPr>
          <p:cNvPr id="12" name="Shape 8"/>
          <p:cNvSpPr/>
          <p:nvPr/>
        </p:nvSpPr>
        <p:spPr>
          <a:xfrm>
            <a:off x="6035040" y="1920240"/>
            <a:ext cx="2560320" cy="1828800"/>
          </a:xfrm>
          <a:prstGeom prst="roundRect">
            <a:avLst>
              <a:gd name="adj" fmla="val 5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3" name="Shape 9"/>
          <p:cNvSpPr/>
          <p:nvPr/>
        </p:nvSpPr>
        <p:spPr>
          <a:xfrm>
            <a:off x="6236208" y="2103120"/>
            <a:ext cx="502920" cy="502920"/>
          </a:xfrm>
          <a:prstGeom prst="ellipse">
            <a:avLst/>
          </a:prstGeom>
          <a:solidFill>
            <a:srgbClr val="4C7BB8"/>
          </a:solidFill>
          <a:ln/>
        </p:spPr>
        <p:txBody>
          <a:bodyPr/>
          <a:p/>
        </p:txBody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6850" y="2213762"/>
            <a:ext cx="281635" cy="281635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6236208" y="2743200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Работает с тонкими материями</a:t>
            </a:r>
            <a:endParaRPr lang="en-US" sz="1500" dirty="0"/>
          </a:p>
          <a:p>
            <a:pPr indent="0" marL="0">
              <a:buNone/>
            </a:pPr>
            <a:r>
              <a:rPr lang="en-US" sz="1250" dirty="0">
                <a:solidFill>
                  <a:schemeClr val="tx2"/>
                </a:solidFill>
              </a:rPr>
              <a:t>вызывает доверие, кажется солидным, ощущается современным</a:t>
            </a:r>
            <a:endParaRPr lang="en-US" sz="1500" dirty="0"/>
          </a:p>
        </p:txBody>
      </p:sp>
      <p:sp>
        <p:nvSpPr>
          <p:cNvPr id="16" name="Shape 11"/>
          <p:cNvSpPr/>
          <p:nvPr/>
        </p:nvSpPr>
        <p:spPr>
          <a:xfrm>
            <a:off x="548640" y="3931920"/>
            <a:ext cx="8046720" cy="640080"/>
          </a:xfrm>
          <a:prstGeom prst="roundRect">
            <a:avLst>
              <a:gd name="adj" fmla="val 11429"/>
            </a:avLst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17" name="Text 12"/>
          <p:cNvSpPr txBox="1"/>
          <p:nvPr/>
        </p:nvSpPr>
        <p:spPr>
          <a:xfrm>
            <a:off x="777240" y="3931920"/>
            <a:ext cx="7589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Эти оттенки настроения можно измерить только целевыми качественными исследованиями.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42</a:t>
            </a:fld>
            <a:endParaRPr 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Продакт-менеджер и UI/UX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3444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От продакт-менеджера часто ожидают как минимум опыта, а как максимум – интуиции в пользовательском дизайне.</a:t>
            </a:r>
            <a:endParaRPr lang="en-US" sz="1700" dirty="0"/>
          </a:p>
        </p:txBody>
      </p:sp>
      <p:sp>
        <p:nvSpPr>
          <p:cNvPr id="4" name="Shape 2"/>
          <p:cNvSpPr/>
          <p:nvPr/>
        </p:nvSpPr>
        <p:spPr>
          <a:xfrm>
            <a:off x="548640" y="2148840"/>
            <a:ext cx="402336" cy="402336"/>
          </a:xfrm>
          <a:prstGeom prst="ellipse">
            <a:avLst/>
          </a:prstGeom>
          <a:solidFill>
            <a:srgbClr val="E0684B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7154" y="2237354"/>
            <a:ext cx="225308" cy="225308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133856" y="2103120"/>
            <a:ext cx="746150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С опытом у вас появится сильное мнение о дизайне. Сопротивляйтесь ему.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548640" y="2926080"/>
            <a:ext cx="402336" cy="402336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154" y="3014594"/>
            <a:ext cx="225308" cy="225308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133856" y="2880360"/>
            <a:ext cx="746150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Будьте в курсе трендов: смотрите, читайте, слушайте хороших дизайнеров и пользуйтесь продуктами.</a:t>
            </a:r>
            <a:endParaRPr lang="en-US" sz="1400" dirty="0"/>
          </a:p>
        </p:txBody>
      </p:sp>
      <p:sp>
        <p:nvSpPr>
          <p:cNvPr id="10" name="Shape 6"/>
          <p:cNvSpPr/>
          <p:nvPr/>
        </p:nvSpPr>
        <p:spPr>
          <a:xfrm>
            <a:off x="548640" y="3703320"/>
            <a:ext cx="402336" cy="402336"/>
          </a:xfrm>
          <a:prstGeom prst="ellipse">
            <a:avLst/>
          </a:prstGeom>
          <a:solidFill>
            <a:srgbClr val="2F8F83"/>
          </a:solidFill>
          <a:ln/>
        </p:spPr>
        <p:txBody>
          <a:bodyPr/>
          <a:p/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154" y="3791834"/>
            <a:ext cx="225308" cy="225308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133856" y="3657600"/>
            <a:ext cx="746150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Копировать второстепенные процессы у крупных сервисов – нормальная практика: вход, пейволл, профиль уже кто-то сделал до вас.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43</a:t>
            </a:fld>
            <a:endParaRPr 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UI-фреймворки для дизайна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8046720" cy="1005840"/>
          </a:xfrm>
          <a:prstGeom prst="roundRect">
            <a:avLst>
              <a:gd name="adj" fmla="val 7273"/>
            </a:avLst>
          </a:prstGeom>
          <a:solidFill>
            <a:srgbClr val="1D1C21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777240" y="1234440"/>
            <a:ext cx="7589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Хороший фреймворк, объединяющий дизайнера с разработчиком, экономит очень много бессмысленных усилий.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548640" y="2468880"/>
            <a:ext cx="2560320" cy="2103120"/>
          </a:xfrm>
          <a:prstGeom prst="roundRect">
            <a:avLst>
              <a:gd name="adj" fmla="val 4348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749808" y="2651760"/>
            <a:ext cx="457200" cy="45720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0392" y="2752344"/>
            <a:ext cx="256032" cy="256032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749808" y="3200400"/>
            <a:ext cx="21945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Изучите эталон</a:t>
            </a:r>
            <a:endParaRPr lang="en-US" sz="1500" dirty="0"/>
          </a:p>
          <a:p>
            <a:pPr indent="0" marL="0">
              <a:buNone/>
            </a:pPr>
            <a:r>
              <a:rPr lang="en-US" sz="1250" dirty="0">
                <a:solidFill>
                  <a:schemeClr val="tx2"/>
                </a:solidFill>
              </a:rPr>
              <a:t>Чтобы понять, что это такое, посмотрите Human Interface Guidelines от Apple.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3291840" y="2468880"/>
            <a:ext cx="2560320" cy="2103120"/>
          </a:xfrm>
          <a:prstGeom prst="roundRect">
            <a:avLst>
              <a:gd name="adj" fmla="val 4348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0" name="Shape 7"/>
          <p:cNvSpPr/>
          <p:nvPr/>
        </p:nvSpPr>
        <p:spPr>
          <a:xfrm>
            <a:off x="3493008" y="2651760"/>
            <a:ext cx="457200" cy="45720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3592" y="2752344"/>
            <a:ext cx="256032" cy="256032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3493008" y="3200400"/>
            <a:ext cx="21945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Нестандартный UI/UX – зло</a:t>
            </a:r>
            <a:endParaRPr lang="en-US" sz="1500" dirty="0"/>
          </a:p>
          <a:p>
            <a:pPr indent="0" marL="0">
              <a:buNone/>
            </a:pPr>
            <a:r>
              <a:rPr lang="en-US" sz="1250" dirty="0">
                <a:solidFill>
                  <a:schemeClr val="tx2"/>
                </a:solidFill>
              </a:rPr>
              <a:t>Для большинства задач нестандартный интерфейс только мешает.</a:t>
            </a:r>
            <a:endParaRPr lang="en-US" sz="1500" dirty="0"/>
          </a:p>
        </p:txBody>
      </p:sp>
      <p:sp>
        <p:nvSpPr>
          <p:cNvPr id="13" name="Shape 9"/>
          <p:cNvSpPr/>
          <p:nvPr/>
        </p:nvSpPr>
        <p:spPr>
          <a:xfrm>
            <a:off x="6035040" y="2468880"/>
            <a:ext cx="2560320" cy="2103120"/>
          </a:xfrm>
          <a:prstGeom prst="roundRect">
            <a:avLst>
              <a:gd name="adj" fmla="val 4348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4" name="Shape 10"/>
          <p:cNvSpPr/>
          <p:nvPr/>
        </p:nvSpPr>
        <p:spPr>
          <a:xfrm>
            <a:off x="6236208" y="2651760"/>
            <a:ext cx="457200" cy="45720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6792" y="2752344"/>
            <a:ext cx="256032" cy="256032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6236208" y="3200400"/>
            <a:ext cx="21945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Учите язык, а не изобретайте</a:t>
            </a:r>
            <a:endParaRPr lang="en-US" sz="1500" dirty="0"/>
          </a:p>
          <a:p>
            <a:pPr indent="0" marL="0">
              <a:buNone/>
            </a:pPr>
            <a:r>
              <a:rPr lang="en-US" sz="1250" dirty="0">
                <a:solidFill>
                  <a:schemeClr val="tx2"/>
                </a:solidFill>
              </a:rPr>
              <a:t>Пользователи уже привыкли, где что находится и как ведут себя элементы интерфейса.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44</a:t>
            </a:fld>
            <a:endParaRPr 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Примеры прототипов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1783080" cy="3246120"/>
          </a:xfrm>
          <a:prstGeom prst="roundRect">
            <a:avLst>
              <a:gd name="adj" fmla="val 8205"/>
            </a:avLst>
          </a:prstGeom>
          <a:solidFill>
            <a:srgbClr val="FFFFFF"/>
          </a:solidFill>
          <a:ln w="19050">
            <a:solidFill>
              <a:srgbClr val="1D1C21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1275588" y="1252728"/>
            <a:ext cx="329184" cy="45720"/>
          </a:xfrm>
          <a:prstGeom prst="roundRect">
            <a:avLst>
              <a:gd name="adj" fmla="val 40000"/>
            </a:avLst>
          </a:prstGeom>
          <a:solidFill>
            <a:srgbClr val="1D1C21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713232" y="1426464"/>
            <a:ext cx="384048" cy="54864"/>
          </a:xfrm>
          <a:prstGeom prst="rect">
            <a:avLst/>
          </a:prstGeom>
          <a:solidFill>
            <a:srgbClr val="8E8B84"/>
          </a:solidFill>
          <a:ln/>
        </p:spPr>
        <p:txBody>
          <a:bodyPr/>
          <a:p/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29968" y="1389888"/>
            <a:ext cx="146304" cy="146304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713232" y="1627632"/>
            <a:ext cx="1453896" cy="1600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7D1"/>
            </a:solidFill>
            <a:prstDash val="solid"/>
          </a:ln>
        </p:spPr>
        <p:txBody>
          <a:bodyPr/>
          <a:p/>
        </p:txBody>
      </p:sp>
      <p:sp>
        <p:nvSpPr>
          <p:cNvPr id="8" name="Shape 5"/>
          <p:cNvSpPr/>
          <p:nvPr/>
        </p:nvSpPr>
        <p:spPr>
          <a:xfrm>
            <a:off x="713232" y="1627632"/>
            <a:ext cx="1453896" cy="1600200"/>
          </a:xfrm>
          <a:prstGeom prst="line">
            <a:avLst/>
          </a:prstGeom>
          <a:noFill/>
          <a:ln w="9525">
            <a:solidFill>
              <a:srgbClr val="D9D7D1"/>
            </a:solidFill>
            <a:prstDash val="solid"/>
          </a:ln>
        </p:spPr>
        <p:txBody>
          <a:bodyPr/>
          <a:p/>
        </p:txBody>
      </p:sp>
      <p:sp>
        <p:nvSpPr>
          <p:cNvPr id="9" name="Shape 6"/>
          <p:cNvSpPr/>
          <p:nvPr/>
        </p:nvSpPr>
        <p:spPr>
          <a:xfrm flipV="1">
            <a:off x="713232" y="1627632"/>
            <a:ext cx="1453896" cy="1600200"/>
          </a:xfrm>
          <a:prstGeom prst="line">
            <a:avLst/>
          </a:prstGeom>
          <a:noFill/>
          <a:ln w="9525">
            <a:solidFill>
              <a:srgbClr val="D9D7D1"/>
            </a:solidFill>
            <a:prstDash val="solid"/>
          </a:ln>
        </p:spPr>
        <p:txBody>
          <a:bodyPr/>
          <a:p/>
        </p:txBody>
      </p:sp>
      <p:sp>
        <p:nvSpPr>
          <p:cNvPr id="10" name="Text 7"/>
          <p:cNvSpPr txBox="1"/>
          <p:nvPr/>
        </p:nvSpPr>
        <p:spPr>
          <a:xfrm>
            <a:off x="731520" y="3291840"/>
            <a:ext cx="1280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chemeClr val="tx1"/>
                </a:solidFill>
              </a:rPr>
              <a:t>Мария, 28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731520" y="3547872"/>
            <a:ext cx="1371600" cy="41148"/>
          </a:xfrm>
          <a:prstGeom prst="rect">
            <a:avLst/>
          </a:prstGeom>
          <a:solidFill>
            <a:srgbClr val="D9D7D1"/>
          </a:solidFill>
          <a:ln/>
        </p:spPr>
        <p:txBody>
          <a:bodyPr/>
          <a:p/>
        </p:txBody>
      </p:sp>
      <p:sp>
        <p:nvSpPr>
          <p:cNvPr id="12" name="Shape 9"/>
          <p:cNvSpPr/>
          <p:nvPr/>
        </p:nvSpPr>
        <p:spPr>
          <a:xfrm>
            <a:off x="731520" y="3648456"/>
            <a:ext cx="822960" cy="41148"/>
          </a:xfrm>
          <a:prstGeom prst="rect">
            <a:avLst/>
          </a:prstGeom>
          <a:solidFill>
            <a:srgbClr val="D9D7D1"/>
          </a:solidFill>
          <a:ln/>
        </p:spPr>
        <p:txBody>
          <a:bodyPr/>
          <a:p/>
        </p:txBody>
      </p:sp>
      <p:sp>
        <p:nvSpPr>
          <p:cNvPr id="13" name="Shape 10"/>
          <p:cNvSpPr/>
          <p:nvPr/>
        </p:nvSpPr>
        <p:spPr>
          <a:xfrm>
            <a:off x="896112" y="3867912"/>
            <a:ext cx="411480" cy="41148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8E8B84"/>
            </a:solidFill>
            <a:prstDash val="solid"/>
          </a:ln>
        </p:spPr>
        <p:txBody>
          <a:bodyPr/>
          <a:p/>
        </p:txBody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696" y="3968496"/>
            <a:ext cx="210312" cy="210312"/>
          </a:xfrm>
          <a:prstGeom prst="rect">
            <a:avLst/>
          </a:prstGeom>
        </p:spPr>
      </p:pic>
      <p:sp>
        <p:nvSpPr>
          <p:cNvPr id="15" name="Shape 11"/>
          <p:cNvSpPr/>
          <p:nvPr/>
        </p:nvSpPr>
        <p:spPr>
          <a:xfrm>
            <a:off x="1572768" y="3867912"/>
            <a:ext cx="411480" cy="411480"/>
          </a:xfrm>
          <a:prstGeom prst="ellipse">
            <a:avLst/>
          </a:prstGeom>
          <a:solidFill>
            <a:srgbClr val="8E8B84"/>
          </a:solidFill>
          <a:ln/>
        </p:spPr>
        <p:txBody>
          <a:bodyPr/>
          <a:p/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3352" y="3968496"/>
            <a:ext cx="210312" cy="210312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274320" y="4480560"/>
            <a:ext cx="2331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50" dirty="0">
                <a:solidFill>
                  <a:schemeClr val="tx2"/>
                </a:solidFill>
              </a:rPr>
              <a:t>Мобильное приложение: карточка профиля</a:t>
            </a:r>
            <a:endParaRPr lang="en-US" sz="950" dirty="0"/>
          </a:p>
        </p:txBody>
      </p:sp>
      <p:sp>
        <p:nvSpPr>
          <p:cNvPr id="18" name="Shape 13"/>
          <p:cNvSpPr/>
          <p:nvPr/>
        </p:nvSpPr>
        <p:spPr>
          <a:xfrm>
            <a:off x="2697480" y="1188720"/>
            <a:ext cx="5897880" cy="3246120"/>
          </a:xfrm>
          <a:prstGeom prst="roundRect">
            <a:avLst>
              <a:gd name="adj" fmla="val 1690"/>
            </a:avLst>
          </a:prstGeom>
          <a:solidFill>
            <a:srgbClr val="FFFFFF"/>
          </a:solidFill>
          <a:ln w="15875">
            <a:solidFill>
              <a:srgbClr val="1D1C21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19" name="Shape 14"/>
          <p:cNvSpPr/>
          <p:nvPr/>
        </p:nvSpPr>
        <p:spPr>
          <a:xfrm>
            <a:off x="2697480" y="1188720"/>
            <a:ext cx="5897880" cy="219456"/>
          </a:xfrm>
          <a:prstGeom prst="roundRect">
            <a:avLst>
              <a:gd name="adj" fmla="val 16667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20" name="Shape 15"/>
          <p:cNvSpPr/>
          <p:nvPr/>
        </p:nvSpPr>
        <p:spPr>
          <a:xfrm>
            <a:off x="2788920" y="1252728"/>
            <a:ext cx="82296" cy="82296"/>
          </a:xfrm>
          <a:prstGeom prst="ellipse">
            <a:avLst/>
          </a:prstGeom>
          <a:solidFill>
            <a:srgbClr val="E0684B"/>
          </a:solidFill>
          <a:ln/>
        </p:spPr>
        <p:txBody>
          <a:bodyPr/>
          <a:p/>
        </p:txBody>
      </p:sp>
      <p:sp>
        <p:nvSpPr>
          <p:cNvPr id="21" name="Shape 16"/>
          <p:cNvSpPr/>
          <p:nvPr/>
        </p:nvSpPr>
        <p:spPr>
          <a:xfrm>
            <a:off x="2907792" y="1252728"/>
            <a:ext cx="82296" cy="82296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22" name="Shape 17"/>
          <p:cNvSpPr/>
          <p:nvPr/>
        </p:nvSpPr>
        <p:spPr>
          <a:xfrm>
            <a:off x="3026664" y="1252728"/>
            <a:ext cx="82296" cy="82296"/>
          </a:xfrm>
          <a:prstGeom prst="ellipse">
            <a:avLst/>
          </a:prstGeom>
          <a:solidFill>
            <a:srgbClr val="2F8F83"/>
          </a:solidFill>
          <a:ln/>
        </p:spPr>
        <p:txBody>
          <a:bodyPr/>
          <a:p/>
        </p:txBody>
      </p:sp>
      <p:sp>
        <p:nvSpPr>
          <p:cNvPr id="23" name="Shape 18"/>
          <p:cNvSpPr/>
          <p:nvPr/>
        </p:nvSpPr>
        <p:spPr>
          <a:xfrm>
            <a:off x="3200400" y="1234440"/>
            <a:ext cx="5212080" cy="128016"/>
          </a:xfrm>
          <a:prstGeom prst="roundRect">
            <a:avLst>
              <a:gd name="adj" fmla="val 35714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24" name="Text 19"/>
          <p:cNvSpPr txBox="1"/>
          <p:nvPr/>
        </p:nvSpPr>
        <p:spPr>
          <a:xfrm>
            <a:off x="2807208" y="1499616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chemeClr val="tx1"/>
                </a:solidFill>
              </a:rPr>
              <a:t>Оформление подписки</a:t>
            </a:r>
            <a:endParaRPr lang="en-US" sz="1000" dirty="0"/>
          </a:p>
        </p:txBody>
      </p:sp>
      <p:sp>
        <p:nvSpPr>
          <p:cNvPr id="25" name="Text 20"/>
          <p:cNvSpPr/>
          <p:nvPr/>
        </p:nvSpPr>
        <p:spPr>
          <a:xfrm>
            <a:off x="5184648" y="1517904"/>
            <a:ext cx="1005840" cy="182880"/>
          </a:xfrm>
          <a:prstGeom prst="roundRect">
            <a:avLst>
              <a:gd name="adj" fmla="val 25000"/>
            </a:avLst>
          </a:prstGeom>
          <a:solidFill>
            <a:srgbClr val="D9D7D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5B5A62"/>
                </a:solidFill>
              </a:rPr>
              <a:t>1  Подписка</a:t>
            </a:r>
            <a:endParaRPr lang="en-US" sz="700" dirty="0"/>
          </a:p>
        </p:txBody>
      </p:sp>
      <p:sp>
        <p:nvSpPr>
          <p:cNvPr id="26" name="Text 21"/>
          <p:cNvSpPr/>
          <p:nvPr/>
        </p:nvSpPr>
        <p:spPr>
          <a:xfrm>
            <a:off x="6263640" y="1517904"/>
            <a:ext cx="1005840" cy="182880"/>
          </a:xfrm>
          <a:prstGeom prst="roundRect">
            <a:avLst>
              <a:gd name="adj" fmla="val 25000"/>
            </a:avLst>
          </a:prstGeom>
          <a:solidFill>
            <a:srgbClr val="8E8B8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2  Детали доставки</a:t>
            </a:r>
            <a:endParaRPr lang="en-US" sz="700" dirty="0"/>
          </a:p>
        </p:txBody>
      </p:sp>
      <p:sp>
        <p:nvSpPr>
          <p:cNvPr id="27" name="Text 22"/>
          <p:cNvSpPr/>
          <p:nvPr/>
        </p:nvSpPr>
        <p:spPr>
          <a:xfrm>
            <a:off x="7342632" y="1517904"/>
            <a:ext cx="1005840" cy="182880"/>
          </a:xfrm>
          <a:prstGeom prst="roundRect">
            <a:avLst>
              <a:gd name="adj" fmla="val 25000"/>
            </a:avLst>
          </a:prstGeom>
          <a:solidFill>
            <a:srgbClr val="D9D7D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5B5A62"/>
                </a:solidFill>
              </a:rPr>
              <a:t>3  Оплата</a:t>
            </a:r>
            <a:endParaRPr lang="en-US" sz="700" dirty="0"/>
          </a:p>
        </p:txBody>
      </p:sp>
      <p:sp>
        <p:nvSpPr>
          <p:cNvPr id="28" name="Text 23"/>
          <p:cNvSpPr txBox="1"/>
          <p:nvPr/>
        </p:nvSpPr>
        <p:spPr>
          <a:xfrm>
            <a:off x="2807208" y="1911096"/>
            <a:ext cx="14630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chemeClr val="tx2"/>
                </a:solidFill>
              </a:rPr>
              <a:t>Имя</a:t>
            </a:r>
            <a:endParaRPr lang="en-US" sz="700" dirty="0"/>
          </a:p>
        </p:txBody>
      </p:sp>
      <p:sp>
        <p:nvSpPr>
          <p:cNvPr id="29" name="Shape 24"/>
          <p:cNvSpPr/>
          <p:nvPr/>
        </p:nvSpPr>
        <p:spPr>
          <a:xfrm>
            <a:off x="2807208" y="2066544"/>
            <a:ext cx="1463040" cy="219456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B9B6AD"/>
            </a:solidFill>
            <a:prstDash val="solid"/>
          </a:ln>
        </p:spPr>
        <p:txBody>
          <a:bodyPr/>
          <a:p/>
        </p:txBody>
      </p:sp>
      <p:sp>
        <p:nvSpPr>
          <p:cNvPr id="30" name="Text 25"/>
          <p:cNvSpPr txBox="1"/>
          <p:nvPr/>
        </p:nvSpPr>
        <p:spPr>
          <a:xfrm>
            <a:off x="4361688" y="1911096"/>
            <a:ext cx="14630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chemeClr val="tx2"/>
                </a:solidFill>
              </a:rPr>
              <a:t>Фамилия</a:t>
            </a:r>
            <a:endParaRPr lang="en-US" sz="700" dirty="0"/>
          </a:p>
        </p:txBody>
      </p:sp>
      <p:sp>
        <p:nvSpPr>
          <p:cNvPr id="31" name="Shape 26"/>
          <p:cNvSpPr/>
          <p:nvPr/>
        </p:nvSpPr>
        <p:spPr>
          <a:xfrm>
            <a:off x="4361688" y="2066544"/>
            <a:ext cx="1463040" cy="219456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B9B6AD"/>
            </a:solidFill>
            <a:prstDash val="solid"/>
          </a:ln>
        </p:spPr>
        <p:txBody>
          <a:bodyPr/>
          <a:p/>
        </p:txBody>
      </p:sp>
      <p:sp>
        <p:nvSpPr>
          <p:cNvPr id="32" name="Text 27"/>
          <p:cNvSpPr txBox="1"/>
          <p:nvPr/>
        </p:nvSpPr>
        <p:spPr>
          <a:xfrm>
            <a:off x="2807208" y="2414016"/>
            <a:ext cx="30175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chemeClr val="tx2"/>
                </a:solidFill>
              </a:rPr>
              <a:t>Адрес доставки</a:t>
            </a:r>
            <a:endParaRPr lang="en-US" sz="700" dirty="0"/>
          </a:p>
        </p:txBody>
      </p:sp>
      <p:sp>
        <p:nvSpPr>
          <p:cNvPr id="33" name="Shape 28"/>
          <p:cNvSpPr/>
          <p:nvPr/>
        </p:nvSpPr>
        <p:spPr>
          <a:xfrm>
            <a:off x="2807208" y="2569464"/>
            <a:ext cx="3017520" cy="219456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B9B6AD"/>
            </a:solidFill>
            <a:prstDash val="solid"/>
          </a:ln>
        </p:spPr>
        <p:txBody>
          <a:bodyPr/>
          <a:p/>
        </p:txBody>
      </p:sp>
      <p:sp>
        <p:nvSpPr>
          <p:cNvPr id="34" name="Text 29"/>
          <p:cNvSpPr txBox="1"/>
          <p:nvPr/>
        </p:nvSpPr>
        <p:spPr>
          <a:xfrm>
            <a:off x="2807208" y="2916936"/>
            <a:ext cx="14630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chemeClr val="tx2"/>
                </a:solidFill>
              </a:rPr>
              <a:t>Город</a:t>
            </a:r>
            <a:endParaRPr lang="en-US" sz="700" dirty="0"/>
          </a:p>
        </p:txBody>
      </p:sp>
      <p:sp>
        <p:nvSpPr>
          <p:cNvPr id="35" name="Shape 30"/>
          <p:cNvSpPr/>
          <p:nvPr/>
        </p:nvSpPr>
        <p:spPr>
          <a:xfrm>
            <a:off x="2807208" y="3072384"/>
            <a:ext cx="1463040" cy="219456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B9B6AD"/>
            </a:solidFill>
            <a:prstDash val="solid"/>
          </a:ln>
        </p:spPr>
        <p:txBody>
          <a:bodyPr/>
          <a:p/>
        </p:txBody>
      </p:sp>
      <p:sp>
        <p:nvSpPr>
          <p:cNvPr id="36" name="Text 31"/>
          <p:cNvSpPr txBox="1"/>
          <p:nvPr/>
        </p:nvSpPr>
        <p:spPr>
          <a:xfrm>
            <a:off x="4361688" y="2916936"/>
            <a:ext cx="14630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chemeClr val="tx2"/>
                </a:solidFill>
              </a:rPr>
              <a:t>Индекс</a:t>
            </a:r>
            <a:endParaRPr lang="en-US" sz="700" dirty="0"/>
          </a:p>
        </p:txBody>
      </p:sp>
      <p:sp>
        <p:nvSpPr>
          <p:cNvPr id="37" name="Shape 32"/>
          <p:cNvSpPr/>
          <p:nvPr/>
        </p:nvSpPr>
        <p:spPr>
          <a:xfrm>
            <a:off x="4361688" y="3072384"/>
            <a:ext cx="1463040" cy="219456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B9B6AD"/>
            </a:solidFill>
            <a:prstDash val="solid"/>
          </a:ln>
        </p:spPr>
        <p:txBody>
          <a:bodyPr/>
          <a:p/>
        </p:txBody>
      </p:sp>
      <p:sp>
        <p:nvSpPr>
          <p:cNvPr id="38" name="Text 33"/>
          <p:cNvSpPr txBox="1"/>
          <p:nvPr/>
        </p:nvSpPr>
        <p:spPr>
          <a:xfrm>
            <a:off x="2807208" y="3419856"/>
            <a:ext cx="30175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chemeClr val="tx2"/>
                </a:solidFill>
              </a:rPr>
              <a:t>Телефон</a:t>
            </a:r>
            <a:endParaRPr lang="en-US" sz="700" dirty="0"/>
          </a:p>
        </p:txBody>
      </p:sp>
      <p:sp>
        <p:nvSpPr>
          <p:cNvPr id="39" name="Shape 34"/>
          <p:cNvSpPr/>
          <p:nvPr/>
        </p:nvSpPr>
        <p:spPr>
          <a:xfrm>
            <a:off x="2807208" y="3575304"/>
            <a:ext cx="3017520" cy="219456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B9B6AD"/>
            </a:solidFill>
            <a:prstDash val="solid"/>
          </a:ln>
        </p:spPr>
        <p:txBody>
          <a:bodyPr/>
          <a:p/>
        </p:txBody>
      </p:sp>
      <p:sp>
        <p:nvSpPr>
          <p:cNvPr id="40" name="Shape 35"/>
          <p:cNvSpPr/>
          <p:nvPr/>
        </p:nvSpPr>
        <p:spPr>
          <a:xfrm>
            <a:off x="6053328" y="1911096"/>
            <a:ext cx="2286000" cy="2103120"/>
          </a:xfrm>
          <a:prstGeom prst="roundRect">
            <a:avLst>
              <a:gd name="adj" fmla="val 2174"/>
            </a:avLst>
          </a:prstGeom>
          <a:solidFill>
            <a:srgbClr val="F7F6F3"/>
          </a:solidFill>
          <a:ln w="9525">
            <a:solidFill>
              <a:srgbClr val="D9D7D1"/>
            </a:solidFill>
            <a:prstDash val="solid"/>
          </a:ln>
        </p:spPr>
        <p:txBody>
          <a:bodyPr/>
          <a:p/>
        </p:txBody>
      </p:sp>
      <p:sp>
        <p:nvSpPr>
          <p:cNvPr id="41" name="Text 36"/>
          <p:cNvSpPr txBox="1"/>
          <p:nvPr/>
        </p:nvSpPr>
        <p:spPr>
          <a:xfrm>
            <a:off x="6190488" y="1975104"/>
            <a:ext cx="1371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chemeClr val="tx1"/>
                </a:solidFill>
              </a:rPr>
              <a:t>Ваш заказ</a:t>
            </a:r>
            <a:endParaRPr lang="en-US" sz="900" dirty="0"/>
          </a:p>
        </p:txBody>
      </p:sp>
      <p:sp>
        <p:nvSpPr>
          <p:cNvPr id="42" name="Shape 37"/>
          <p:cNvSpPr/>
          <p:nvPr/>
        </p:nvSpPr>
        <p:spPr>
          <a:xfrm>
            <a:off x="6190488" y="2249424"/>
            <a:ext cx="411480" cy="41148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7D1"/>
            </a:solidFill>
            <a:prstDash val="solid"/>
          </a:ln>
        </p:spPr>
        <p:txBody>
          <a:bodyPr/>
          <a:p/>
        </p:txBody>
      </p:sp>
      <p:sp>
        <p:nvSpPr>
          <p:cNvPr id="43" name="Shape 38"/>
          <p:cNvSpPr/>
          <p:nvPr/>
        </p:nvSpPr>
        <p:spPr>
          <a:xfrm>
            <a:off x="6190488" y="2249424"/>
            <a:ext cx="411480" cy="411480"/>
          </a:xfrm>
          <a:prstGeom prst="line">
            <a:avLst/>
          </a:prstGeom>
          <a:noFill/>
          <a:ln w="9525">
            <a:solidFill>
              <a:srgbClr val="D9D7D1"/>
            </a:solidFill>
            <a:prstDash val="solid"/>
          </a:ln>
        </p:spPr>
        <p:txBody>
          <a:bodyPr/>
          <a:p/>
        </p:txBody>
      </p:sp>
      <p:sp>
        <p:nvSpPr>
          <p:cNvPr id="44" name="Shape 39"/>
          <p:cNvSpPr/>
          <p:nvPr/>
        </p:nvSpPr>
        <p:spPr>
          <a:xfrm flipV="1">
            <a:off x="6190488" y="2249424"/>
            <a:ext cx="411480" cy="411480"/>
          </a:xfrm>
          <a:prstGeom prst="line">
            <a:avLst/>
          </a:prstGeom>
          <a:noFill/>
          <a:ln w="9525">
            <a:solidFill>
              <a:srgbClr val="D9D7D1"/>
            </a:solidFill>
            <a:prstDash val="solid"/>
          </a:ln>
        </p:spPr>
        <p:txBody>
          <a:bodyPr/>
          <a:p/>
        </p:txBody>
      </p:sp>
      <p:sp>
        <p:nvSpPr>
          <p:cNvPr id="45" name="Shape 40"/>
          <p:cNvSpPr/>
          <p:nvPr/>
        </p:nvSpPr>
        <p:spPr>
          <a:xfrm>
            <a:off x="6693408" y="2304288"/>
            <a:ext cx="1371600" cy="41148"/>
          </a:xfrm>
          <a:prstGeom prst="rect">
            <a:avLst/>
          </a:prstGeom>
          <a:solidFill>
            <a:srgbClr val="B9B6AD"/>
          </a:solidFill>
          <a:ln/>
        </p:spPr>
        <p:txBody>
          <a:bodyPr/>
          <a:p/>
        </p:txBody>
      </p:sp>
      <p:sp>
        <p:nvSpPr>
          <p:cNvPr id="46" name="Shape 41"/>
          <p:cNvSpPr/>
          <p:nvPr/>
        </p:nvSpPr>
        <p:spPr>
          <a:xfrm>
            <a:off x="6693408" y="2423160"/>
            <a:ext cx="822960" cy="41148"/>
          </a:xfrm>
          <a:prstGeom prst="rect">
            <a:avLst/>
          </a:prstGeom>
          <a:solidFill>
            <a:srgbClr val="B9B6AD"/>
          </a:solidFill>
          <a:ln/>
        </p:spPr>
        <p:txBody>
          <a:bodyPr/>
          <a:p/>
        </p:txBody>
      </p:sp>
      <p:sp>
        <p:nvSpPr>
          <p:cNvPr id="47" name="Text 42"/>
          <p:cNvSpPr txBox="1"/>
          <p:nvPr/>
        </p:nvSpPr>
        <p:spPr>
          <a:xfrm>
            <a:off x="6190488" y="2798064"/>
            <a:ext cx="1005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chemeClr val="tx1"/>
                </a:solidFill>
              </a:rPr>
              <a:t>Стоимость</a:t>
            </a:r>
            <a:endParaRPr lang="en-US" sz="750" dirty="0"/>
          </a:p>
        </p:txBody>
      </p:sp>
      <p:sp>
        <p:nvSpPr>
          <p:cNvPr id="48" name="Text 43"/>
          <p:cNvSpPr txBox="1"/>
          <p:nvPr/>
        </p:nvSpPr>
        <p:spPr>
          <a:xfrm>
            <a:off x="7196328" y="2798064"/>
            <a:ext cx="1005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chemeClr val="tx1"/>
                </a:solidFill>
              </a:rPr>
              <a:t>1 500 ₽</a:t>
            </a:r>
            <a:endParaRPr lang="en-US" sz="750" dirty="0"/>
          </a:p>
        </p:txBody>
      </p:sp>
      <p:sp>
        <p:nvSpPr>
          <p:cNvPr id="49" name="Text 44"/>
          <p:cNvSpPr txBox="1"/>
          <p:nvPr/>
        </p:nvSpPr>
        <p:spPr>
          <a:xfrm>
            <a:off x="6190488" y="2999232"/>
            <a:ext cx="1005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chemeClr val="tx1"/>
                </a:solidFill>
              </a:rPr>
              <a:t>Доставка</a:t>
            </a:r>
            <a:endParaRPr lang="en-US" sz="750" dirty="0"/>
          </a:p>
        </p:txBody>
      </p:sp>
      <p:sp>
        <p:nvSpPr>
          <p:cNvPr id="50" name="Text 45"/>
          <p:cNvSpPr txBox="1"/>
          <p:nvPr/>
        </p:nvSpPr>
        <p:spPr>
          <a:xfrm>
            <a:off x="7196328" y="2999232"/>
            <a:ext cx="1005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chemeClr val="tx1"/>
                </a:solidFill>
              </a:rPr>
              <a:t>бесплатно</a:t>
            </a:r>
            <a:endParaRPr lang="en-US" sz="750" dirty="0"/>
          </a:p>
        </p:txBody>
      </p:sp>
      <p:sp>
        <p:nvSpPr>
          <p:cNvPr id="51" name="Text 46"/>
          <p:cNvSpPr txBox="1"/>
          <p:nvPr/>
        </p:nvSpPr>
        <p:spPr>
          <a:xfrm>
            <a:off x="6190488" y="3200400"/>
            <a:ext cx="1005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chemeClr val="tx1"/>
                </a:solidFill>
              </a:rPr>
              <a:t>Итого</a:t>
            </a:r>
            <a:endParaRPr lang="en-US" sz="750" dirty="0"/>
          </a:p>
        </p:txBody>
      </p:sp>
      <p:sp>
        <p:nvSpPr>
          <p:cNvPr id="52" name="Text 47"/>
          <p:cNvSpPr txBox="1"/>
          <p:nvPr/>
        </p:nvSpPr>
        <p:spPr>
          <a:xfrm>
            <a:off x="7196328" y="3200400"/>
            <a:ext cx="1005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50" b="1" dirty="0">
                <a:solidFill>
                  <a:schemeClr val="tx1"/>
                </a:solidFill>
              </a:rPr>
              <a:t>1 500 ₽</a:t>
            </a:r>
            <a:endParaRPr lang="en-US" sz="750" dirty="0"/>
          </a:p>
        </p:txBody>
      </p:sp>
      <p:sp>
        <p:nvSpPr>
          <p:cNvPr id="53" name="Text 48"/>
          <p:cNvSpPr/>
          <p:nvPr/>
        </p:nvSpPr>
        <p:spPr>
          <a:xfrm>
            <a:off x="6190488" y="3511296"/>
            <a:ext cx="2011680" cy="292608"/>
          </a:xfrm>
          <a:prstGeom prst="roundRect">
            <a:avLst>
              <a:gd name="adj" fmla="val 15625"/>
            </a:avLst>
          </a:prstGeom>
          <a:solidFill>
            <a:srgbClr val="1D1C2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Перейти к оплате</a:t>
            </a:r>
            <a:endParaRPr lang="en-US" sz="800" dirty="0"/>
          </a:p>
        </p:txBody>
      </p:sp>
      <p:sp>
        <p:nvSpPr>
          <p:cNvPr id="54" name="Text 49"/>
          <p:cNvSpPr txBox="1"/>
          <p:nvPr/>
        </p:nvSpPr>
        <p:spPr>
          <a:xfrm>
            <a:off x="2697480" y="4480560"/>
            <a:ext cx="5897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50" dirty="0">
                <a:solidFill>
                  <a:schemeClr val="tx2"/>
                </a:solidFill>
              </a:rPr>
              <a:t>Веб-сервис: оформление подписки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45</a:t>
            </a:fld>
            <a:endParaRPr lang="en-US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Прототип и готовый дизайн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182880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1D1C21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1298448" y="1252728"/>
            <a:ext cx="329184" cy="45720"/>
          </a:xfrm>
          <a:prstGeom prst="roundRect">
            <a:avLst>
              <a:gd name="adj" fmla="val 40000"/>
            </a:avLst>
          </a:prstGeom>
          <a:solidFill>
            <a:srgbClr val="1D1C21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13232" y="1399032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8E8B84"/>
                </a:solidFill>
              </a:rPr>
              <a:t>Курс 1</a:t>
            </a:r>
            <a:endParaRPr lang="en-US" sz="700" dirty="0"/>
          </a:p>
        </p:txBody>
      </p:sp>
      <p:sp>
        <p:nvSpPr>
          <p:cNvPr id="6" name="Shape 4"/>
          <p:cNvSpPr/>
          <p:nvPr/>
        </p:nvSpPr>
        <p:spPr>
          <a:xfrm>
            <a:off x="713232" y="1600200"/>
            <a:ext cx="1371600" cy="54864"/>
          </a:xfrm>
          <a:prstGeom prst="rect">
            <a:avLst/>
          </a:prstGeom>
          <a:solidFill>
            <a:srgbClr val="B9B6AD"/>
          </a:solidFill>
          <a:ln/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713232" y="1709928"/>
            <a:ext cx="822960" cy="54864"/>
          </a:xfrm>
          <a:prstGeom prst="rect">
            <a:avLst/>
          </a:prstGeom>
          <a:solidFill>
            <a:srgbClr val="B9B6AD"/>
          </a:solidFill>
          <a:ln/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713232" y="1993392"/>
            <a:ext cx="1499616" cy="960120"/>
          </a:xfrm>
          <a:prstGeom prst="roundRect">
            <a:avLst>
              <a:gd name="adj" fmla="val 4762"/>
            </a:avLst>
          </a:prstGeom>
          <a:solidFill>
            <a:srgbClr val="D9D7D1"/>
          </a:solidFill>
          <a:ln/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1261872" y="2267712"/>
            <a:ext cx="402336" cy="402336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p/>
        </p:txBody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62456" y="2368296"/>
            <a:ext cx="201168" cy="201168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713232" y="3072384"/>
            <a:ext cx="768096" cy="54864"/>
          </a:xfrm>
          <a:prstGeom prst="rect">
            <a:avLst/>
          </a:prstGeom>
          <a:solidFill>
            <a:srgbClr val="B9B6AD"/>
          </a:solidFill>
          <a:ln/>
        </p:spPr>
        <p:txBody>
          <a:bodyPr/>
          <a:p/>
        </p:txBody>
      </p:sp>
      <p:sp>
        <p:nvSpPr>
          <p:cNvPr id="12" name="Shape 9"/>
          <p:cNvSpPr/>
          <p:nvPr/>
        </p:nvSpPr>
        <p:spPr>
          <a:xfrm>
            <a:off x="713232" y="3227832"/>
            <a:ext cx="1463040" cy="41148"/>
          </a:xfrm>
          <a:prstGeom prst="rect">
            <a:avLst/>
          </a:prstGeom>
          <a:solidFill>
            <a:srgbClr val="D9D7D1"/>
          </a:solidFill>
          <a:ln/>
        </p:spPr>
        <p:txBody>
          <a:bodyPr/>
          <a:p/>
        </p:txBody>
      </p:sp>
      <p:sp>
        <p:nvSpPr>
          <p:cNvPr id="13" name="Shape 10"/>
          <p:cNvSpPr/>
          <p:nvPr/>
        </p:nvSpPr>
        <p:spPr>
          <a:xfrm>
            <a:off x="713232" y="3319272"/>
            <a:ext cx="1463040" cy="41148"/>
          </a:xfrm>
          <a:prstGeom prst="rect">
            <a:avLst/>
          </a:prstGeom>
          <a:solidFill>
            <a:srgbClr val="D9D7D1"/>
          </a:solidFill>
          <a:ln/>
        </p:spPr>
        <p:txBody>
          <a:bodyPr/>
          <a:p/>
        </p:txBody>
      </p:sp>
      <p:sp>
        <p:nvSpPr>
          <p:cNvPr id="14" name="Shape 11"/>
          <p:cNvSpPr/>
          <p:nvPr/>
        </p:nvSpPr>
        <p:spPr>
          <a:xfrm>
            <a:off x="713232" y="3410712"/>
            <a:ext cx="877824" cy="41148"/>
          </a:xfrm>
          <a:prstGeom prst="rect">
            <a:avLst/>
          </a:prstGeom>
          <a:solidFill>
            <a:srgbClr val="D9D7D1"/>
          </a:solidFill>
          <a:ln/>
        </p:spPr>
        <p:txBody>
          <a:bodyPr/>
          <a:p/>
        </p:txBody>
      </p:sp>
      <p:sp>
        <p:nvSpPr>
          <p:cNvPr id="15" name="Text 12"/>
          <p:cNvSpPr/>
          <p:nvPr/>
        </p:nvSpPr>
        <p:spPr>
          <a:xfrm>
            <a:off x="713232" y="3730752"/>
            <a:ext cx="1499616" cy="256032"/>
          </a:xfrm>
          <a:prstGeom prst="roundRect">
            <a:avLst>
              <a:gd name="adj" fmla="val 17857"/>
            </a:avLst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8E8B84"/>
                </a:solidFill>
              </a:rPr>
              <a:t>кнопка</a:t>
            </a:r>
            <a:endParaRPr lang="en-US" sz="800" dirty="0"/>
          </a:p>
        </p:txBody>
      </p:sp>
      <p:sp>
        <p:nvSpPr>
          <p:cNvPr id="16" name="Shape 13"/>
          <p:cNvSpPr/>
          <p:nvPr/>
        </p:nvSpPr>
        <p:spPr>
          <a:xfrm>
            <a:off x="713232" y="3730752"/>
            <a:ext cx="1499616" cy="256032"/>
          </a:xfrm>
          <a:prstGeom prst="roundRect">
            <a:avLst>
              <a:gd name="adj" fmla="val 17857"/>
            </a:avLst>
          </a:prstGeom>
          <a:solidFill>
            <a:srgbClr val="FFFFFF"/>
          </a:solidFill>
          <a:ln w="9525">
            <a:solidFill>
              <a:srgbClr val="8E8B84"/>
            </a:solidFill>
            <a:prstDash val="solid"/>
          </a:ln>
        </p:spPr>
        <p:txBody>
          <a:bodyPr/>
          <a:p/>
        </p:txBody>
      </p:sp>
      <p:sp>
        <p:nvSpPr>
          <p:cNvPr id="17" name="Text 14"/>
          <p:cNvSpPr txBox="1"/>
          <p:nvPr/>
        </p:nvSpPr>
        <p:spPr>
          <a:xfrm>
            <a:off x="713232" y="3730752"/>
            <a:ext cx="14996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8E8B84"/>
                </a:solidFill>
              </a:rPr>
              <a:t>кнопка</a:t>
            </a:r>
            <a:endParaRPr lang="en-US" sz="750" dirty="0"/>
          </a:p>
        </p:txBody>
      </p:sp>
      <p:sp>
        <p:nvSpPr>
          <p:cNvPr id="18" name="Shape 15"/>
          <p:cNvSpPr/>
          <p:nvPr/>
        </p:nvSpPr>
        <p:spPr>
          <a:xfrm>
            <a:off x="621792" y="4142232"/>
            <a:ext cx="1682496" cy="0"/>
          </a:xfrm>
          <a:prstGeom prst="line">
            <a:avLst/>
          </a:prstGeom>
          <a:noFill/>
          <a:ln w="9525">
            <a:solidFill>
              <a:srgbClr val="D9D7D1"/>
            </a:solidFill>
            <a:prstDash val="solid"/>
          </a:ln>
        </p:spPr>
        <p:txBody>
          <a:bodyPr/>
          <a:p/>
        </p:txBody>
      </p:sp>
      <p:pic>
        <p:nvPicPr>
          <p:cNvPr id="1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392" y="4215384"/>
            <a:ext cx="182880" cy="182880"/>
          </a:xfrm>
          <a:prstGeom prst="rect">
            <a:avLst/>
          </a:prstGeom>
        </p:spPr>
      </p:pic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9032" y="4215384"/>
            <a:ext cx="182880" cy="182880"/>
          </a:xfrm>
          <a:prstGeom prst="rect">
            <a:avLst/>
          </a:prstGeom>
        </p:spPr>
      </p:pic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7672" y="4215384"/>
            <a:ext cx="182880" cy="182880"/>
          </a:xfrm>
          <a:prstGeom prst="rect">
            <a:avLst/>
          </a:prstGeom>
        </p:spPr>
      </p:pic>
      <p:sp>
        <p:nvSpPr>
          <p:cNvPr id="22" name="Shape 16"/>
          <p:cNvSpPr/>
          <p:nvPr/>
        </p:nvSpPr>
        <p:spPr>
          <a:xfrm>
            <a:off x="2514600" y="2880360"/>
            <a:ext cx="411480" cy="0"/>
          </a:xfrm>
          <a:prstGeom prst="line">
            <a:avLst/>
          </a:prstGeom>
          <a:noFill/>
          <a:ln w="19050">
            <a:solidFill>
              <a:srgbClr val="1D1C2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23" name="Shape 17"/>
          <p:cNvSpPr/>
          <p:nvPr/>
        </p:nvSpPr>
        <p:spPr>
          <a:xfrm>
            <a:off x="3063240" y="1188720"/>
            <a:ext cx="1828800" cy="3383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1D1C21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24" name="Shape 18"/>
          <p:cNvSpPr/>
          <p:nvPr/>
        </p:nvSpPr>
        <p:spPr>
          <a:xfrm>
            <a:off x="3813048" y="1252728"/>
            <a:ext cx="329184" cy="45720"/>
          </a:xfrm>
          <a:prstGeom prst="roundRect">
            <a:avLst>
              <a:gd name="adj" fmla="val 40000"/>
            </a:avLst>
          </a:prstGeom>
          <a:solidFill>
            <a:srgbClr val="1D1C21"/>
          </a:solidFill>
          <a:ln/>
        </p:spPr>
        <p:txBody>
          <a:bodyPr/>
          <a:p/>
        </p:txBody>
      </p:sp>
      <p:sp>
        <p:nvSpPr>
          <p:cNvPr id="25" name="Text 19"/>
          <p:cNvSpPr txBox="1"/>
          <p:nvPr/>
        </p:nvSpPr>
        <p:spPr>
          <a:xfrm>
            <a:off x="3227832" y="1399032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5B5A62"/>
                </a:solidFill>
              </a:rPr>
              <a:t>Курс 1</a:t>
            </a:r>
            <a:endParaRPr lang="en-US" sz="700" dirty="0"/>
          </a:p>
        </p:txBody>
      </p:sp>
      <p:sp>
        <p:nvSpPr>
          <p:cNvPr id="26" name="Text 20"/>
          <p:cNvSpPr txBox="1"/>
          <p:nvPr/>
        </p:nvSpPr>
        <p:spPr>
          <a:xfrm>
            <a:off x="3227832" y="1554480"/>
            <a:ext cx="149961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Как справиться с волнением перед выступлением</a:t>
            </a:r>
            <a:endParaRPr lang="en-US" sz="950" dirty="0"/>
          </a:p>
        </p:txBody>
      </p:sp>
      <p:sp>
        <p:nvSpPr>
          <p:cNvPr id="27" name="Shape 21"/>
          <p:cNvSpPr/>
          <p:nvPr/>
        </p:nvSpPr>
        <p:spPr>
          <a:xfrm>
            <a:off x="3227832" y="1993392"/>
            <a:ext cx="1499616" cy="960120"/>
          </a:xfrm>
          <a:prstGeom prst="roundRect">
            <a:avLst>
              <a:gd name="adj" fmla="val 4762"/>
            </a:avLst>
          </a:prstGeom>
          <a:solidFill>
            <a:srgbClr val="1D1C21"/>
          </a:solidFill>
          <a:ln/>
        </p:spPr>
        <p:txBody>
          <a:bodyPr/>
          <a:p/>
        </p:txBody>
      </p:sp>
      <p:sp>
        <p:nvSpPr>
          <p:cNvPr id="28" name="Shape 22"/>
          <p:cNvSpPr/>
          <p:nvPr/>
        </p:nvSpPr>
        <p:spPr>
          <a:xfrm>
            <a:off x="3776472" y="2267712"/>
            <a:ext cx="402336" cy="402336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2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77056" y="2368296"/>
            <a:ext cx="201168" cy="201168"/>
          </a:xfrm>
          <a:prstGeom prst="rect">
            <a:avLst/>
          </a:prstGeom>
        </p:spPr>
      </p:pic>
      <p:sp>
        <p:nvSpPr>
          <p:cNvPr id="30" name="Text 23"/>
          <p:cNvSpPr txBox="1"/>
          <p:nvPr/>
        </p:nvSpPr>
        <p:spPr>
          <a:xfrm>
            <a:off x="3227832" y="3017520"/>
            <a:ext cx="149961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chemeClr val="tx1"/>
                </a:solidFill>
              </a:rPr>
              <a:t>Урок 1. Откуда берётся волнение</a:t>
            </a:r>
            <a:endParaRPr lang="en-US" sz="800" dirty="0"/>
          </a:p>
        </p:txBody>
      </p:sp>
      <p:sp>
        <p:nvSpPr>
          <p:cNvPr id="31" name="Text 24"/>
          <p:cNvSpPr txBox="1"/>
          <p:nvPr/>
        </p:nvSpPr>
        <p:spPr>
          <a:xfrm>
            <a:off x="3227832" y="3200400"/>
            <a:ext cx="149961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00" dirty="0">
                <a:solidFill>
                  <a:schemeClr val="tx2"/>
                </a:solidFill>
              </a:rPr>
              <a:t>Разберём, что происходит с телом перед выступлением и как это использовать.</a:t>
            </a:r>
            <a:endParaRPr lang="en-US" sz="700" dirty="0"/>
          </a:p>
        </p:txBody>
      </p:sp>
      <p:sp>
        <p:nvSpPr>
          <p:cNvPr id="32" name="Text 25"/>
          <p:cNvSpPr/>
          <p:nvPr/>
        </p:nvSpPr>
        <p:spPr>
          <a:xfrm>
            <a:off x="3227832" y="3730752"/>
            <a:ext cx="1499616" cy="256032"/>
          </a:xfrm>
          <a:prstGeom prst="roundRect">
            <a:avLst>
              <a:gd name="adj" fmla="val 17857"/>
            </a:avLst>
          </a:prstGeom>
          <a:solidFill>
            <a:srgbClr val="F2C23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1D1C21"/>
                </a:solidFill>
              </a:rPr>
              <a:t>Начать урок</a:t>
            </a:r>
            <a:endParaRPr lang="en-US" sz="800" dirty="0"/>
          </a:p>
        </p:txBody>
      </p:sp>
      <p:sp>
        <p:nvSpPr>
          <p:cNvPr id="33" name="Shape 26"/>
          <p:cNvSpPr/>
          <p:nvPr/>
        </p:nvSpPr>
        <p:spPr>
          <a:xfrm>
            <a:off x="3136392" y="4142232"/>
            <a:ext cx="1682496" cy="0"/>
          </a:xfrm>
          <a:prstGeom prst="line">
            <a:avLst/>
          </a:prstGeom>
          <a:noFill/>
          <a:ln w="9525">
            <a:solidFill>
              <a:srgbClr val="D9D7D1"/>
            </a:solidFill>
            <a:prstDash val="solid"/>
          </a:ln>
        </p:spPr>
        <p:txBody>
          <a:bodyPr/>
          <a:p/>
        </p:txBody>
      </p:sp>
      <p:pic>
        <p:nvPicPr>
          <p:cNvPr id="3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4992" y="4215384"/>
            <a:ext cx="182880" cy="182880"/>
          </a:xfrm>
          <a:prstGeom prst="rect">
            <a:avLst/>
          </a:prstGeom>
        </p:spPr>
      </p:pic>
      <p:pic>
        <p:nvPicPr>
          <p:cNvPr id="35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13632" y="4215384"/>
            <a:ext cx="182880" cy="182880"/>
          </a:xfrm>
          <a:prstGeom prst="rect">
            <a:avLst/>
          </a:prstGeom>
        </p:spPr>
      </p:pic>
      <p:pic>
        <p:nvPicPr>
          <p:cNvPr id="36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62272" y="4215384"/>
            <a:ext cx="182880" cy="182880"/>
          </a:xfrm>
          <a:prstGeom prst="rect">
            <a:avLst/>
          </a:prstGeom>
        </p:spPr>
      </p:pic>
      <p:sp>
        <p:nvSpPr>
          <p:cNvPr id="37" name="Text 27"/>
          <p:cNvSpPr txBox="1"/>
          <p:nvPr/>
        </p:nvSpPr>
        <p:spPr>
          <a:xfrm>
            <a:off x="548640" y="4572000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Прототип</a:t>
            </a:r>
            <a:endParaRPr lang="en-US" sz="1100" dirty="0"/>
          </a:p>
        </p:txBody>
      </p:sp>
      <p:sp>
        <p:nvSpPr>
          <p:cNvPr id="38" name="Text 28"/>
          <p:cNvSpPr txBox="1"/>
          <p:nvPr/>
        </p:nvSpPr>
        <p:spPr>
          <a:xfrm>
            <a:off x="3063240" y="4572000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Дизайн</a:t>
            </a:r>
            <a:endParaRPr lang="en-US" sz="1100" dirty="0"/>
          </a:p>
        </p:txBody>
      </p:sp>
      <p:sp>
        <p:nvSpPr>
          <p:cNvPr id="39" name="Text 29"/>
          <p:cNvSpPr txBox="1"/>
          <p:nvPr/>
        </p:nvSpPr>
        <p:spPr>
          <a:xfrm>
            <a:off x="5394960" y="1371600"/>
            <a:ext cx="3200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Прототип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структура и логика: что где находится и что за чем следует. Серые блоки вместо текста и картинок.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 </a:t>
            </a:r>
            <a:endParaRPr lang="en-US" sz="1400" dirty="0"/>
          </a:p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Дизайн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добавляет цвета, шрифты, тексты, иконки и детали. Делается после того, как логика проверена.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46</a:t>
            </a:fld>
            <a:endParaRPr 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Прототипируем целые флоу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1325880" cy="2606040"/>
          </a:xfrm>
          <a:prstGeom prst="roundRect">
            <a:avLst>
              <a:gd name="adj" fmla="val 11034"/>
            </a:avLst>
          </a:prstGeom>
          <a:solidFill>
            <a:srgbClr val="FFFFFF"/>
          </a:solidFill>
          <a:ln w="19050">
            <a:solidFill>
              <a:srgbClr val="5B5A62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1046988" y="1252728"/>
            <a:ext cx="329184" cy="45720"/>
          </a:xfrm>
          <a:prstGeom prst="roundRect">
            <a:avLst>
              <a:gd name="adj" fmla="val 40000"/>
            </a:avLst>
          </a:prstGeom>
          <a:solidFill>
            <a:srgbClr val="5B5A62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1920240" y="2487168"/>
            <a:ext cx="265176" cy="0"/>
          </a:xfrm>
          <a:prstGeom prst="line">
            <a:avLst/>
          </a:prstGeom>
          <a:noFill/>
          <a:ln w="19050">
            <a:solidFill>
              <a:srgbClr val="1D1C2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713232" y="1536192"/>
            <a:ext cx="996696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7D1"/>
            </a:solidFill>
            <a:prstDash val="solid"/>
          </a:ln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713232" y="1536192"/>
            <a:ext cx="996696" cy="914400"/>
          </a:xfrm>
          <a:prstGeom prst="line">
            <a:avLst/>
          </a:prstGeom>
          <a:noFill/>
          <a:ln w="9525">
            <a:solidFill>
              <a:srgbClr val="D9D7D1"/>
            </a:solidFill>
            <a:prstDash val="solid"/>
          </a:ln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 flipV="1">
            <a:off x="713232" y="1536192"/>
            <a:ext cx="996696" cy="914400"/>
          </a:xfrm>
          <a:prstGeom prst="line">
            <a:avLst/>
          </a:prstGeom>
          <a:noFill/>
          <a:ln w="9525">
            <a:solidFill>
              <a:srgbClr val="D9D7D1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58952" y="2587752"/>
            <a:ext cx="493776" cy="64008"/>
          </a:xfrm>
          <a:prstGeom prst="rect">
            <a:avLst/>
          </a:prstGeom>
          <a:solidFill>
            <a:srgbClr val="B9B6AD"/>
          </a:solidFill>
          <a:ln/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758952" y="2743200"/>
            <a:ext cx="914400" cy="41148"/>
          </a:xfrm>
          <a:prstGeom prst="rect">
            <a:avLst/>
          </a:prstGeom>
          <a:solidFill>
            <a:srgbClr val="D9D7D1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758952" y="2834640"/>
            <a:ext cx="548640" cy="41148"/>
          </a:xfrm>
          <a:prstGeom prst="rect">
            <a:avLst/>
          </a:prstGeom>
          <a:solidFill>
            <a:srgbClr val="D9D7D1"/>
          </a:solidFill>
          <a:ln/>
        </p:spPr>
        <p:txBody>
          <a:bodyPr/>
          <a:p/>
        </p:txBody>
      </p:sp>
      <p:sp>
        <p:nvSpPr>
          <p:cNvPr id="12" name="Text 10"/>
          <p:cNvSpPr/>
          <p:nvPr/>
        </p:nvSpPr>
        <p:spPr>
          <a:xfrm>
            <a:off x="713232" y="3346704"/>
            <a:ext cx="996696" cy="201168"/>
          </a:xfrm>
          <a:prstGeom prst="roundRect">
            <a:avLst>
              <a:gd name="adj" fmla="val 22727"/>
            </a:avLst>
          </a:prstGeom>
          <a:solidFill>
            <a:srgbClr val="8E8B8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Начать</a:t>
            </a:r>
            <a:endParaRPr lang="en-US" sz="700" dirty="0"/>
          </a:p>
        </p:txBody>
      </p:sp>
      <p:sp>
        <p:nvSpPr>
          <p:cNvPr id="13" name="Text 11"/>
          <p:cNvSpPr txBox="1"/>
          <p:nvPr/>
        </p:nvSpPr>
        <p:spPr>
          <a:xfrm>
            <a:off x="457200" y="3858768"/>
            <a:ext cx="1508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tx1"/>
                </a:solidFill>
              </a:rPr>
              <a:t>1. Приветствие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2231136" y="1188720"/>
            <a:ext cx="1325880" cy="2606040"/>
          </a:xfrm>
          <a:prstGeom prst="roundRect">
            <a:avLst>
              <a:gd name="adj" fmla="val 11034"/>
            </a:avLst>
          </a:prstGeom>
          <a:solidFill>
            <a:srgbClr val="FFFFFF"/>
          </a:solidFill>
          <a:ln w="19050">
            <a:solidFill>
              <a:srgbClr val="5B5A62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15" name="Shape 13"/>
          <p:cNvSpPr/>
          <p:nvPr/>
        </p:nvSpPr>
        <p:spPr>
          <a:xfrm>
            <a:off x="2729484" y="1252728"/>
            <a:ext cx="329184" cy="45720"/>
          </a:xfrm>
          <a:prstGeom prst="roundRect">
            <a:avLst>
              <a:gd name="adj" fmla="val 40000"/>
            </a:avLst>
          </a:prstGeom>
          <a:solidFill>
            <a:srgbClr val="5B5A62"/>
          </a:solidFill>
          <a:ln/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3602736" y="2487168"/>
            <a:ext cx="265176" cy="0"/>
          </a:xfrm>
          <a:prstGeom prst="line">
            <a:avLst/>
          </a:prstGeom>
          <a:noFill/>
          <a:ln w="19050">
            <a:solidFill>
              <a:srgbClr val="1D1C2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2395728" y="1490472"/>
            <a:ext cx="493776" cy="64008"/>
          </a:xfrm>
          <a:prstGeom prst="rect">
            <a:avLst/>
          </a:prstGeom>
          <a:solidFill>
            <a:srgbClr val="B9B6AD"/>
          </a:solidFill>
          <a:ln/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2395728" y="1700784"/>
            <a:ext cx="996696" cy="27432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9525">
            <a:solidFill>
              <a:srgbClr val="B9B6AD"/>
            </a:solidFill>
            <a:prstDash val="solid"/>
          </a:ln>
        </p:spPr>
        <p:txBody>
          <a:bodyPr/>
          <a:p/>
        </p:txBody>
      </p:sp>
      <p:sp>
        <p:nvSpPr>
          <p:cNvPr id="19" name="Shape 17"/>
          <p:cNvSpPr/>
          <p:nvPr/>
        </p:nvSpPr>
        <p:spPr>
          <a:xfrm>
            <a:off x="2487168" y="1810512"/>
            <a:ext cx="384048" cy="41148"/>
          </a:xfrm>
          <a:prstGeom prst="rect">
            <a:avLst/>
          </a:prstGeom>
          <a:solidFill>
            <a:srgbClr val="B9B6AD"/>
          </a:solidFill>
          <a:ln/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2395728" y="2048256"/>
            <a:ext cx="996696" cy="274320"/>
          </a:xfrm>
          <a:prstGeom prst="roundRect">
            <a:avLst>
              <a:gd name="adj" fmla="val 13333"/>
            </a:avLst>
          </a:prstGeom>
          <a:solidFill>
            <a:srgbClr val="D9D7D1"/>
          </a:solidFill>
          <a:ln w="9525">
            <a:solidFill>
              <a:srgbClr val="B9B6AD"/>
            </a:solidFill>
            <a:prstDash val="solid"/>
          </a:ln>
        </p:spPr>
        <p:txBody>
          <a:bodyPr/>
          <a:p/>
        </p:txBody>
      </p:sp>
      <p:sp>
        <p:nvSpPr>
          <p:cNvPr id="21" name="Shape 19"/>
          <p:cNvSpPr/>
          <p:nvPr/>
        </p:nvSpPr>
        <p:spPr>
          <a:xfrm>
            <a:off x="2487168" y="2157984"/>
            <a:ext cx="384048" cy="41148"/>
          </a:xfrm>
          <a:prstGeom prst="rect">
            <a:avLst/>
          </a:prstGeom>
          <a:solidFill>
            <a:srgbClr val="B9B6AD"/>
          </a:solidFill>
          <a:ln/>
        </p:spPr>
        <p:txBody>
          <a:bodyPr/>
          <a:p/>
        </p:txBody>
      </p:sp>
      <p:sp>
        <p:nvSpPr>
          <p:cNvPr id="22" name="Shape 20"/>
          <p:cNvSpPr/>
          <p:nvPr/>
        </p:nvSpPr>
        <p:spPr>
          <a:xfrm>
            <a:off x="2395728" y="2395728"/>
            <a:ext cx="996696" cy="27432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9525">
            <a:solidFill>
              <a:srgbClr val="B9B6AD"/>
            </a:solidFill>
            <a:prstDash val="solid"/>
          </a:ln>
        </p:spPr>
        <p:txBody>
          <a:bodyPr/>
          <a:p/>
        </p:txBody>
      </p:sp>
      <p:sp>
        <p:nvSpPr>
          <p:cNvPr id="23" name="Shape 21"/>
          <p:cNvSpPr/>
          <p:nvPr/>
        </p:nvSpPr>
        <p:spPr>
          <a:xfrm>
            <a:off x="2487168" y="2505456"/>
            <a:ext cx="384048" cy="41148"/>
          </a:xfrm>
          <a:prstGeom prst="rect">
            <a:avLst/>
          </a:prstGeom>
          <a:solidFill>
            <a:srgbClr val="B9B6AD"/>
          </a:solidFill>
          <a:ln/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2395728" y="2743200"/>
            <a:ext cx="996696" cy="27432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9525">
            <a:solidFill>
              <a:srgbClr val="B9B6AD"/>
            </a:solidFill>
            <a:prstDash val="solid"/>
          </a:ln>
        </p:spPr>
        <p:txBody>
          <a:bodyPr/>
          <a:p/>
        </p:txBody>
      </p:sp>
      <p:sp>
        <p:nvSpPr>
          <p:cNvPr id="25" name="Shape 23"/>
          <p:cNvSpPr/>
          <p:nvPr/>
        </p:nvSpPr>
        <p:spPr>
          <a:xfrm>
            <a:off x="2487168" y="2852928"/>
            <a:ext cx="384048" cy="41148"/>
          </a:xfrm>
          <a:prstGeom prst="rect">
            <a:avLst/>
          </a:prstGeom>
          <a:solidFill>
            <a:srgbClr val="B9B6AD"/>
          </a:solidFill>
          <a:ln/>
        </p:spPr>
        <p:txBody>
          <a:bodyPr/>
          <a:p/>
        </p:txBody>
      </p:sp>
      <p:sp>
        <p:nvSpPr>
          <p:cNvPr id="26" name="Text 24"/>
          <p:cNvSpPr/>
          <p:nvPr/>
        </p:nvSpPr>
        <p:spPr>
          <a:xfrm>
            <a:off x="2395728" y="3346704"/>
            <a:ext cx="996696" cy="201168"/>
          </a:xfrm>
          <a:prstGeom prst="roundRect">
            <a:avLst>
              <a:gd name="adj" fmla="val 22727"/>
            </a:avLst>
          </a:prstGeom>
          <a:solidFill>
            <a:srgbClr val="8E8B8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Далее</a:t>
            </a:r>
            <a:endParaRPr lang="en-US" sz="700" dirty="0"/>
          </a:p>
        </p:txBody>
      </p:sp>
      <p:sp>
        <p:nvSpPr>
          <p:cNvPr id="27" name="Text 25"/>
          <p:cNvSpPr txBox="1"/>
          <p:nvPr/>
        </p:nvSpPr>
        <p:spPr>
          <a:xfrm>
            <a:off x="2139696" y="3858768"/>
            <a:ext cx="1508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tx1"/>
                </a:solidFill>
              </a:rPr>
              <a:t>2. Выбор цели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3913632" y="1188720"/>
            <a:ext cx="1325880" cy="2606040"/>
          </a:xfrm>
          <a:prstGeom prst="roundRect">
            <a:avLst>
              <a:gd name="adj" fmla="val 11034"/>
            </a:avLst>
          </a:prstGeom>
          <a:solidFill>
            <a:srgbClr val="FFFFFF"/>
          </a:solidFill>
          <a:ln w="19050">
            <a:solidFill>
              <a:srgbClr val="5B5A62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29" name="Shape 27"/>
          <p:cNvSpPr/>
          <p:nvPr/>
        </p:nvSpPr>
        <p:spPr>
          <a:xfrm>
            <a:off x="4411980" y="1252728"/>
            <a:ext cx="329184" cy="45720"/>
          </a:xfrm>
          <a:prstGeom prst="roundRect">
            <a:avLst>
              <a:gd name="adj" fmla="val 40000"/>
            </a:avLst>
          </a:prstGeom>
          <a:solidFill>
            <a:srgbClr val="5B5A62"/>
          </a:solidFill>
          <a:ln/>
        </p:spPr>
        <p:txBody>
          <a:bodyPr/>
          <a:p/>
        </p:txBody>
      </p:sp>
      <p:sp>
        <p:nvSpPr>
          <p:cNvPr id="30" name="Shape 28"/>
          <p:cNvSpPr/>
          <p:nvPr/>
        </p:nvSpPr>
        <p:spPr>
          <a:xfrm>
            <a:off x="5285232" y="2487168"/>
            <a:ext cx="265176" cy="0"/>
          </a:xfrm>
          <a:prstGeom prst="line">
            <a:avLst/>
          </a:prstGeom>
          <a:noFill/>
          <a:ln w="19050">
            <a:solidFill>
              <a:srgbClr val="1D1C2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31" name="Shape 29"/>
          <p:cNvSpPr/>
          <p:nvPr/>
        </p:nvSpPr>
        <p:spPr>
          <a:xfrm>
            <a:off x="4078224" y="1490472"/>
            <a:ext cx="548640" cy="64008"/>
          </a:xfrm>
          <a:prstGeom prst="rect">
            <a:avLst/>
          </a:prstGeom>
          <a:solidFill>
            <a:srgbClr val="B9B6AD"/>
          </a:solidFill>
          <a:ln/>
        </p:spPr>
        <p:txBody>
          <a:bodyPr/>
          <a:p/>
        </p:txBody>
      </p:sp>
      <p:sp>
        <p:nvSpPr>
          <p:cNvPr id="32" name="Shape 30"/>
          <p:cNvSpPr/>
          <p:nvPr/>
        </p:nvSpPr>
        <p:spPr>
          <a:xfrm>
            <a:off x="4078224" y="1655064"/>
            <a:ext cx="603504" cy="41148"/>
          </a:xfrm>
          <a:prstGeom prst="rect">
            <a:avLst/>
          </a:prstGeom>
          <a:solidFill>
            <a:srgbClr val="D9D7D1"/>
          </a:solidFill>
          <a:ln/>
        </p:spPr>
        <p:txBody>
          <a:bodyPr/>
          <a:p/>
        </p:txBody>
      </p:sp>
      <p:sp>
        <p:nvSpPr>
          <p:cNvPr id="33" name="Shape 31"/>
          <p:cNvSpPr/>
          <p:nvPr/>
        </p:nvSpPr>
        <p:spPr>
          <a:xfrm>
            <a:off x="4078224" y="1856232"/>
            <a:ext cx="996696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9525">
            <a:solidFill>
              <a:srgbClr val="B9B6AD"/>
            </a:solidFill>
            <a:prstDash val="solid"/>
          </a:ln>
        </p:spPr>
        <p:txBody>
          <a:bodyPr/>
          <a:p/>
        </p:txBody>
      </p:sp>
      <p:sp>
        <p:nvSpPr>
          <p:cNvPr id="34" name="Text 32"/>
          <p:cNvSpPr txBox="1"/>
          <p:nvPr/>
        </p:nvSpPr>
        <p:spPr>
          <a:xfrm>
            <a:off x="4123944" y="1856232"/>
            <a:ext cx="10058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8E8B84"/>
                </a:solidFill>
              </a:rPr>
              <a:t>+7 ___ ___-__-__</a:t>
            </a:r>
            <a:endParaRPr lang="en-US" sz="700" dirty="0"/>
          </a:p>
        </p:txBody>
      </p:sp>
      <p:sp>
        <p:nvSpPr>
          <p:cNvPr id="35" name="Text 33"/>
          <p:cNvSpPr/>
          <p:nvPr/>
        </p:nvSpPr>
        <p:spPr>
          <a:xfrm>
            <a:off x="4078224" y="3346704"/>
            <a:ext cx="996696" cy="201168"/>
          </a:xfrm>
          <a:prstGeom prst="roundRect">
            <a:avLst>
              <a:gd name="adj" fmla="val 22727"/>
            </a:avLst>
          </a:prstGeom>
          <a:solidFill>
            <a:srgbClr val="8E8B84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</a:rPr>
              <a:t>Получить код</a:t>
            </a:r>
            <a:endParaRPr lang="en-US" sz="700" dirty="0"/>
          </a:p>
        </p:txBody>
      </p:sp>
      <p:sp>
        <p:nvSpPr>
          <p:cNvPr id="36" name="Text 34"/>
          <p:cNvSpPr txBox="1"/>
          <p:nvPr/>
        </p:nvSpPr>
        <p:spPr>
          <a:xfrm>
            <a:off x="3822192" y="3858768"/>
            <a:ext cx="1508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tx1"/>
                </a:solidFill>
              </a:rPr>
              <a:t>3. Вход по номеру</a:t>
            </a:r>
            <a:endParaRPr lang="en-US" sz="1050" dirty="0"/>
          </a:p>
        </p:txBody>
      </p:sp>
      <p:sp>
        <p:nvSpPr>
          <p:cNvPr id="37" name="Shape 35"/>
          <p:cNvSpPr/>
          <p:nvPr/>
        </p:nvSpPr>
        <p:spPr>
          <a:xfrm>
            <a:off x="5596128" y="1188720"/>
            <a:ext cx="1325880" cy="2606040"/>
          </a:xfrm>
          <a:prstGeom prst="roundRect">
            <a:avLst>
              <a:gd name="adj" fmla="val 11034"/>
            </a:avLst>
          </a:prstGeom>
          <a:solidFill>
            <a:srgbClr val="FFFFFF"/>
          </a:solidFill>
          <a:ln w="19050">
            <a:solidFill>
              <a:srgbClr val="5B5A62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38" name="Shape 36"/>
          <p:cNvSpPr/>
          <p:nvPr/>
        </p:nvSpPr>
        <p:spPr>
          <a:xfrm>
            <a:off x="6094476" y="1252728"/>
            <a:ext cx="329184" cy="45720"/>
          </a:xfrm>
          <a:prstGeom prst="roundRect">
            <a:avLst>
              <a:gd name="adj" fmla="val 40000"/>
            </a:avLst>
          </a:prstGeom>
          <a:solidFill>
            <a:srgbClr val="5B5A62"/>
          </a:solidFill>
          <a:ln/>
        </p:spPr>
        <p:txBody>
          <a:bodyPr/>
          <a:p/>
        </p:txBody>
      </p:sp>
      <p:sp>
        <p:nvSpPr>
          <p:cNvPr id="39" name="Shape 37"/>
          <p:cNvSpPr/>
          <p:nvPr/>
        </p:nvSpPr>
        <p:spPr>
          <a:xfrm>
            <a:off x="6967728" y="2487168"/>
            <a:ext cx="265176" cy="0"/>
          </a:xfrm>
          <a:prstGeom prst="line">
            <a:avLst/>
          </a:prstGeom>
          <a:noFill/>
          <a:ln w="19050">
            <a:solidFill>
              <a:srgbClr val="1D1C2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40" name="Shape 38"/>
          <p:cNvSpPr/>
          <p:nvPr/>
        </p:nvSpPr>
        <p:spPr>
          <a:xfrm>
            <a:off x="5760720" y="1490472"/>
            <a:ext cx="438912" cy="64008"/>
          </a:xfrm>
          <a:prstGeom prst="rect">
            <a:avLst/>
          </a:prstGeom>
          <a:solidFill>
            <a:srgbClr val="B9B6AD"/>
          </a:solidFill>
          <a:ln/>
        </p:spPr>
        <p:txBody>
          <a:bodyPr/>
          <a:p/>
        </p:txBody>
      </p:sp>
      <p:sp>
        <p:nvSpPr>
          <p:cNvPr id="41" name="Shape 39"/>
          <p:cNvSpPr/>
          <p:nvPr/>
        </p:nvSpPr>
        <p:spPr>
          <a:xfrm>
            <a:off x="5788152" y="1810512"/>
            <a:ext cx="219456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B9B6AD"/>
            </a:solidFill>
            <a:prstDash val="solid"/>
          </a:ln>
        </p:spPr>
        <p:txBody>
          <a:bodyPr/>
          <a:p/>
        </p:txBody>
      </p:sp>
      <p:sp>
        <p:nvSpPr>
          <p:cNvPr id="42" name="Shape 40"/>
          <p:cNvSpPr/>
          <p:nvPr/>
        </p:nvSpPr>
        <p:spPr>
          <a:xfrm>
            <a:off x="6053328" y="1810512"/>
            <a:ext cx="219456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B9B6AD"/>
            </a:solidFill>
            <a:prstDash val="solid"/>
          </a:ln>
        </p:spPr>
        <p:txBody>
          <a:bodyPr/>
          <a:p/>
        </p:txBody>
      </p:sp>
      <p:sp>
        <p:nvSpPr>
          <p:cNvPr id="43" name="Shape 41"/>
          <p:cNvSpPr/>
          <p:nvPr/>
        </p:nvSpPr>
        <p:spPr>
          <a:xfrm>
            <a:off x="6318504" y="1810512"/>
            <a:ext cx="219456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B9B6AD"/>
            </a:solidFill>
            <a:prstDash val="solid"/>
          </a:ln>
        </p:spPr>
        <p:txBody>
          <a:bodyPr/>
          <a:p/>
        </p:txBody>
      </p:sp>
      <p:sp>
        <p:nvSpPr>
          <p:cNvPr id="44" name="Shape 42"/>
          <p:cNvSpPr/>
          <p:nvPr/>
        </p:nvSpPr>
        <p:spPr>
          <a:xfrm>
            <a:off x="6583680" y="1810512"/>
            <a:ext cx="219456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B9B6AD"/>
            </a:solidFill>
            <a:prstDash val="solid"/>
          </a:ln>
        </p:spPr>
        <p:txBody>
          <a:bodyPr/>
          <a:p/>
        </p:txBody>
      </p:sp>
      <p:sp>
        <p:nvSpPr>
          <p:cNvPr id="45" name="Shape 43"/>
          <p:cNvSpPr/>
          <p:nvPr/>
        </p:nvSpPr>
        <p:spPr>
          <a:xfrm>
            <a:off x="5779008" y="2313432"/>
            <a:ext cx="292608" cy="237744"/>
          </a:xfrm>
          <a:prstGeom prst="roundRect">
            <a:avLst>
              <a:gd name="adj" fmla="val 11538"/>
            </a:avLst>
          </a:prstGeom>
          <a:solidFill>
            <a:srgbClr val="D9D7D1"/>
          </a:solidFill>
          <a:ln/>
        </p:spPr>
        <p:txBody>
          <a:bodyPr/>
          <a:p/>
        </p:txBody>
      </p:sp>
      <p:sp>
        <p:nvSpPr>
          <p:cNvPr id="46" name="Shape 44"/>
          <p:cNvSpPr/>
          <p:nvPr/>
        </p:nvSpPr>
        <p:spPr>
          <a:xfrm>
            <a:off x="6126480" y="2313432"/>
            <a:ext cx="292608" cy="237744"/>
          </a:xfrm>
          <a:prstGeom prst="roundRect">
            <a:avLst>
              <a:gd name="adj" fmla="val 11538"/>
            </a:avLst>
          </a:prstGeom>
          <a:solidFill>
            <a:srgbClr val="D9D7D1"/>
          </a:solidFill>
          <a:ln/>
        </p:spPr>
        <p:txBody>
          <a:bodyPr/>
          <a:p/>
        </p:txBody>
      </p:sp>
      <p:sp>
        <p:nvSpPr>
          <p:cNvPr id="47" name="Shape 45"/>
          <p:cNvSpPr/>
          <p:nvPr/>
        </p:nvSpPr>
        <p:spPr>
          <a:xfrm>
            <a:off x="6473952" y="2313432"/>
            <a:ext cx="292608" cy="237744"/>
          </a:xfrm>
          <a:prstGeom prst="roundRect">
            <a:avLst>
              <a:gd name="adj" fmla="val 11538"/>
            </a:avLst>
          </a:prstGeom>
          <a:solidFill>
            <a:srgbClr val="D9D7D1"/>
          </a:solidFill>
          <a:ln/>
        </p:spPr>
        <p:txBody>
          <a:bodyPr/>
          <a:p/>
        </p:txBody>
      </p:sp>
      <p:sp>
        <p:nvSpPr>
          <p:cNvPr id="48" name="Shape 46"/>
          <p:cNvSpPr/>
          <p:nvPr/>
        </p:nvSpPr>
        <p:spPr>
          <a:xfrm>
            <a:off x="5779008" y="2615184"/>
            <a:ext cx="292608" cy="237744"/>
          </a:xfrm>
          <a:prstGeom prst="roundRect">
            <a:avLst>
              <a:gd name="adj" fmla="val 11538"/>
            </a:avLst>
          </a:prstGeom>
          <a:solidFill>
            <a:srgbClr val="D9D7D1"/>
          </a:solidFill>
          <a:ln/>
        </p:spPr>
        <p:txBody>
          <a:bodyPr/>
          <a:p/>
        </p:txBody>
      </p:sp>
      <p:sp>
        <p:nvSpPr>
          <p:cNvPr id="49" name="Shape 47"/>
          <p:cNvSpPr/>
          <p:nvPr/>
        </p:nvSpPr>
        <p:spPr>
          <a:xfrm>
            <a:off x="6126480" y="2615184"/>
            <a:ext cx="292608" cy="237744"/>
          </a:xfrm>
          <a:prstGeom prst="roundRect">
            <a:avLst>
              <a:gd name="adj" fmla="val 11538"/>
            </a:avLst>
          </a:prstGeom>
          <a:solidFill>
            <a:srgbClr val="D9D7D1"/>
          </a:solidFill>
          <a:ln/>
        </p:spPr>
        <p:txBody>
          <a:bodyPr/>
          <a:p/>
        </p:txBody>
      </p:sp>
      <p:sp>
        <p:nvSpPr>
          <p:cNvPr id="50" name="Shape 48"/>
          <p:cNvSpPr/>
          <p:nvPr/>
        </p:nvSpPr>
        <p:spPr>
          <a:xfrm>
            <a:off x="6473952" y="2615184"/>
            <a:ext cx="292608" cy="237744"/>
          </a:xfrm>
          <a:prstGeom prst="roundRect">
            <a:avLst>
              <a:gd name="adj" fmla="val 11538"/>
            </a:avLst>
          </a:prstGeom>
          <a:solidFill>
            <a:srgbClr val="D9D7D1"/>
          </a:solidFill>
          <a:ln/>
        </p:spPr>
        <p:txBody>
          <a:bodyPr/>
          <a:p/>
        </p:txBody>
      </p:sp>
      <p:sp>
        <p:nvSpPr>
          <p:cNvPr id="51" name="Shape 49"/>
          <p:cNvSpPr/>
          <p:nvPr/>
        </p:nvSpPr>
        <p:spPr>
          <a:xfrm>
            <a:off x="5779008" y="2916936"/>
            <a:ext cx="292608" cy="237744"/>
          </a:xfrm>
          <a:prstGeom prst="roundRect">
            <a:avLst>
              <a:gd name="adj" fmla="val 11538"/>
            </a:avLst>
          </a:prstGeom>
          <a:solidFill>
            <a:srgbClr val="D9D7D1"/>
          </a:solidFill>
          <a:ln/>
        </p:spPr>
        <p:txBody>
          <a:bodyPr/>
          <a:p/>
        </p:txBody>
      </p:sp>
      <p:sp>
        <p:nvSpPr>
          <p:cNvPr id="52" name="Shape 50"/>
          <p:cNvSpPr/>
          <p:nvPr/>
        </p:nvSpPr>
        <p:spPr>
          <a:xfrm>
            <a:off x="6126480" y="2916936"/>
            <a:ext cx="292608" cy="237744"/>
          </a:xfrm>
          <a:prstGeom prst="roundRect">
            <a:avLst>
              <a:gd name="adj" fmla="val 11538"/>
            </a:avLst>
          </a:prstGeom>
          <a:solidFill>
            <a:srgbClr val="D9D7D1"/>
          </a:solidFill>
          <a:ln/>
        </p:spPr>
        <p:txBody>
          <a:bodyPr/>
          <a:p/>
        </p:txBody>
      </p:sp>
      <p:sp>
        <p:nvSpPr>
          <p:cNvPr id="53" name="Shape 51"/>
          <p:cNvSpPr/>
          <p:nvPr/>
        </p:nvSpPr>
        <p:spPr>
          <a:xfrm>
            <a:off x="6473952" y="2916936"/>
            <a:ext cx="292608" cy="237744"/>
          </a:xfrm>
          <a:prstGeom prst="roundRect">
            <a:avLst>
              <a:gd name="adj" fmla="val 11538"/>
            </a:avLst>
          </a:prstGeom>
          <a:solidFill>
            <a:srgbClr val="D9D7D1"/>
          </a:solidFill>
          <a:ln/>
        </p:spPr>
        <p:txBody>
          <a:bodyPr/>
          <a:p/>
        </p:txBody>
      </p:sp>
      <p:sp>
        <p:nvSpPr>
          <p:cNvPr id="54" name="Text 52"/>
          <p:cNvSpPr txBox="1"/>
          <p:nvPr/>
        </p:nvSpPr>
        <p:spPr>
          <a:xfrm>
            <a:off x="5504688" y="3858768"/>
            <a:ext cx="1508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tx1"/>
                </a:solidFill>
              </a:rPr>
              <a:t>4. Код из СМС</a:t>
            </a:r>
            <a:endParaRPr lang="en-US" sz="1050" dirty="0"/>
          </a:p>
        </p:txBody>
      </p:sp>
      <p:sp>
        <p:nvSpPr>
          <p:cNvPr id="55" name="Shape 53"/>
          <p:cNvSpPr/>
          <p:nvPr/>
        </p:nvSpPr>
        <p:spPr>
          <a:xfrm>
            <a:off x="7278624" y="1188720"/>
            <a:ext cx="1325880" cy="2606040"/>
          </a:xfrm>
          <a:prstGeom prst="roundRect">
            <a:avLst>
              <a:gd name="adj" fmla="val 11034"/>
            </a:avLst>
          </a:prstGeom>
          <a:solidFill>
            <a:srgbClr val="FFFFFF"/>
          </a:solidFill>
          <a:ln w="19050">
            <a:solidFill>
              <a:srgbClr val="1D1C21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56" name="Shape 54"/>
          <p:cNvSpPr/>
          <p:nvPr/>
        </p:nvSpPr>
        <p:spPr>
          <a:xfrm>
            <a:off x="7776972" y="1252728"/>
            <a:ext cx="329184" cy="45720"/>
          </a:xfrm>
          <a:prstGeom prst="roundRect">
            <a:avLst>
              <a:gd name="adj" fmla="val 40000"/>
            </a:avLst>
          </a:prstGeom>
          <a:solidFill>
            <a:srgbClr val="1D1C21"/>
          </a:solidFill>
          <a:ln/>
        </p:spPr>
        <p:txBody>
          <a:bodyPr/>
          <a:p/>
        </p:txBody>
      </p:sp>
      <p:sp>
        <p:nvSpPr>
          <p:cNvPr id="57" name="Shape 55"/>
          <p:cNvSpPr/>
          <p:nvPr/>
        </p:nvSpPr>
        <p:spPr>
          <a:xfrm>
            <a:off x="7443216" y="1463040"/>
            <a:ext cx="384048" cy="64008"/>
          </a:xfrm>
          <a:prstGeom prst="rect">
            <a:avLst/>
          </a:prstGeom>
          <a:solidFill>
            <a:srgbClr val="8E8B84"/>
          </a:solidFill>
          <a:ln/>
        </p:spPr>
        <p:txBody>
          <a:bodyPr/>
          <a:p/>
        </p:txBody>
      </p:sp>
      <p:sp>
        <p:nvSpPr>
          <p:cNvPr id="58" name="Shape 56"/>
          <p:cNvSpPr/>
          <p:nvPr/>
        </p:nvSpPr>
        <p:spPr>
          <a:xfrm>
            <a:off x="7443216" y="1645920"/>
            <a:ext cx="996696" cy="502920"/>
          </a:xfrm>
          <a:prstGeom prst="roundRect">
            <a:avLst>
              <a:gd name="adj" fmla="val 9091"/>
            </a:avLst>
          </a:prstGeom>
          <a:solidFill>
            <a:srgbClr val="D9D7D1"/>
          </a:solidFill>
          <a:ln/>
        </p:spPr>
        <p:txBody>
          <a:bodyPr/>
          <a:p/>
        </p:txBody>
      </p:sp>
      <p:sp>
        <p:nvSpPr>
          <p:cNvPr id="59" name="Shape 57"/>
          <p:cNvSpPr/>
          <p:nvPr/>
        </p:nvSpPr>
        <p:spPr>
          <a:xfrm>
            <a:off x="7443216" y="2240280"/>
            <a:ext cx="484632" cy="4572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B9B6AD"/>
            </a:solidFill>
            <a:prstDash val="solid"/>
          </a:ln>
        </p:spPr>
        <p:txBody>
          <a:bodyPr/>
          <a:p/>
        </p:txBody>
      </p:sp>
      <p:sp>
        <p:nvSpPr>
          <p:cNvPr id="60" name="Shape 58"/>
          <p:cNvSpPr/>
          <p:nvPr/>
        </p:nvSpPr>
        <p:spPr>
          <a:xfrm>
            <a:off x="7991856" y="2240280"/>
            <a:ext cx="484632" cy="4572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B9B6AD"/>
            </a:solidFill>
            <a:prstDash val="solid"/>
          </a:ln>
        </p:spPr>
        <p:txBody>
          <a:bodyPr/>
          <a:p/>
        </p:txBody>
      </p:sp>
      <p:sp>
        <p:nvSpPr>
          <p:cNvPr id="61" name="Shape 59"/>
          <p:cNvSpPr/>
          <p:nvPr/>
        </p:nvSpPr>
        <p:spPr>
          <a:xfrm>
            <a:off x="7443216" y="2788920"/>
            <a:ext cx="484632" cy="4572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B9B6AD"/>
            </a:solidFill>
            <a:prstDash val="solid"/>
          </a:ln>
        </p:spPr>
        <p:txBody>
          <a:bodyPr/>
          <a:p/>
        </p:txBody>
      </p:sp>
      <p:sp>
        <p:nvSpPr>
          <p:cNvPr id="62" name="Shape 60"/>
          <p:cNvSpPr/>
          <p:nvPr/>
        </p:nvSpPr>
        <p:spPr>
          <a:xfrm>
            <a:off x="7991856" y="2788920"/>
            <a:ext cx="484632" cy="4572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B9B6AD"/>
            </a:solidFill>
            <a:prstDash val="solid"/>
          </a:ln>
        </p:spPr>
        <p:txBody>
          <a:bodyPr/>
          <a:p/>
        </p:txBody>
      </p:sp>
      <p:sp>
        <p:nvSpPr>
          <p:cNvPr id="63" name="Shape 61"/>
          <p:cNvSpPr/>
          <p:nvPr/>
        </p:nvSpPr>
        <p:spPr>
          <a:xfrm>
            <a:off x="7351776" y="3410712"/>
            <a:ext cx="1179576" cy="0"/>
          </a:xfrm>
          <a:prstGeom prst="line">
            <a:avLst/>
          </a:prstGeom>
          <a:noFill/>
          <a:ln w="9525">
            <a:solidFill>
              <a:srgbClr val="D9D7D1"/>
            </a:solidFill>
            <a:prstDash val="solid"/>
          </a:ln>
        </p:spPr>
        <p:txBody>
          <a:bodyPr/>
          <a:p/>
        </p:txBody>
      </p:sp>
      <p:pic>
        <p:nvPicPr>
          <p:cNvPr id="6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88936" y="3474720"/>
            <a:ext cx="146304" cy="146304"/>
          </a:xfrm>
          <a:prstGeom prst="rect">
            <a:avLst/>
          </a:prstGeom>
        </p:spPr>
      </p:pic>
      <p:pic>
        <p:nvPicPr>
          <p:cNvPr id="6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2984" y="3474720"/>
            <a:ext cx="146304" cy="146304"/>
          </a:xfrm>
          <a:prstGeom prst="rect">
            <a:avLst/>
          </a:prstGeom>
        </p:spPr>
      </p:pic>
      <p:pic>
        <p:nvPicPr>
          <p:cNvPr id="6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7032" y="3474720"/>
            <a:ext cx="146304" cy="146304"/>
          </a:xfrm>
          <a:prstGeom prst="rect">
            <a:avLst/>
          </a:prstGeom>
        </p:spPr>
      </p:pic>
      <p:sp>
        <p:nvSpPr>
          <p:cNvPr id="67" name="Text 62"/>
          <p:cNvSpPr txBox="1"/>
          <p:nvPr/>
        </p:nvSpPr>
        <p:spPr>
          <a:xfrm>
            <a:off x="7187184" y="3858768"/>
            <a:ext cx="1508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tx1"/>
                </a:solidFill>
              </a:rPr>
              <a:t>5. Главный экран</a:t>
            </a:r>
            <a:endParaRPr lang="en-US" sz="1050" dirty="0"/>
          </a:p>
        </p:txBody>
      </p:sp>
      <p:sp>
        <p:nvSpPr>
          <p:cNvPr id="68" name="Text 63"/>
          <p:cNvSpPr txBox="1"/>
          <p:nvPr/>
        </p:nvSpPr>
        <p:spPr>
          <a:xfrm>
            <a:off x="548640" y="425196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Прототип всего пути пользователя показывает пробелы в логике ещё до разработки: что будет, если код не пришёл или цель не выбрана?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47</a:t>
            </a:fld>
            <a:endParaRPr 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Задачи прототипов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80160"/>
            <a:ext cx="402336" cy="402336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7154" y="1368674"/>
            <a:ext cx="225308" cy="225308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133856" y="1234440"/>
            <a:ext cx="746150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Запрототипировать продукт в самом начале разработки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548640" y="1901952"/>
            <a:ext cx="402336" cy="402336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154" y="1990466"/>
            <a:ext cx="225308" cy="225308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133856" y="1856232"/>
            <a:ext cx="746150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Представить новую гипотезу стейкхолдерам</a:t>
            </a:r>
            <a:endParaRPr lang="en-US" sz="1600" dirty="0"/>
          </a:p>
        </p:txBody>
      </p:sp>
      <p:sp>
        <p:nvSpPr>
          <p:cNvPr id="9" name="Shape 5"/>
          <p:cNvSpPr/>
          <p:nvPr/>
        </p:nvSpPr>
        <p:spPr>
          <a:xfrm>
            <a:off x="548640" y="2523744"/>
            <a:ext cx="402336" cy="402336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154" y="2612258"/>
            <a:ext cx="225308" cy="225308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1133856" y="2478024"/>
            <a:ext cx="746150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Добавить макет к документации</a:t>
            </a:r>
            <a:endParaRPr lang="en-US" sz="1600" dirty="0"/>
          </a:p>
        </p:txBody>
      </p:sp>
      <p:sp>
        <p:nvSpPr>
          <p:cNvPr id="12" name="Shape 7"/>
          <p:cNvSpPr/>
          <p:nvPr/>
        </p:nvSpPr>
        <p:spPr>
          <a:xfrm>
            <a:off x="548640" y="3145536"/>
            <a:ext cx="402336" cy="402336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154" y="3234050"/>
            <a:ext cx="225308" cy="225308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1133856" y="3099816"/>
            <a:ext cx="746150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Показать видение дизайнерам</a:t>
            </a:r>
            <a:endParaRPr lang="en-US" sz="1600" dirty="0"/>
          </a:p>
        </p:txBody>
      </p:sp>
      <p:sp>
        <p:nvSpPr>
          <p:cNvPr id="15" name="Shape 9"/>
          <p:cNvSpPr/>
          <p:nvPr/>
        </p:nvSpPr>
        <p:spPr>
          <a:xfrm>
            <a:off x="548640" y="3767328"/>
            <a:ext cx="402336" cy="402336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1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154" y="3855842"/>
            <a:ext cx="225308" cy="225308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133856" y="3721608"/>
            <a:ext cx="746150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И так далее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48</a:t>
            </a:fld>
            <a:endParaRPr lang="en-U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Как прототипировать с помощью ИИ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1828800" cy="1417320"/>
          </a:xfrm>
          <a:prstGeom prst="roundRect">
            <a:avLst>
              <a:gd name="adj" fmla="val 5161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25880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9793" y="1422441"/>
            <a:ext cx="245791" cy="245791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874520" y="129844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8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13232" y="1828800"/>
            <a:ext cx="1554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chemeClr val="tx1"/>
                </a:solidFill>
              </a:rPr>
              <a:t>Опишите задачу</a:t>
            </a:r>
            <a:endParaRPr lang="en-US" sz="1500" dirty="0"/>
          </a:p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кто пользователь, какую проблему решаем, какие экраны нужны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2423160" y="1874520"/>
            <a:ext cx="182880" cy="0"/>
          </a:xfrm>
          <a:prstGeom prst="line">
            <a:avLst/>
          </a:prstGeom>
          <a:noFill/>
          <a:ln w="15875">
            <a:solidFill>
              <a:srgbClr val="1D1C2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9" name="Shape 6"/>
          <p:cNvSpPr/>
          <p:nvPr/>
        </p:nvSpPr>
        <p:spPr>
          <a:xfrm>
            <a:off x="2606040" y="1188720"/>
            <a:ext cx="1828800" cy="1417320"/>
          </a:xfrm>
          <a:prstGeom prst="roundRect">
            <a:avLst>
              <a:gd name="adj" fmla="val 5161"/>
            </a:avLst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10" name="Shape 7"/>
          <p:cNvSpPr/>
          <p:nvPr/>
        </p:nvSpPr>
        <p:spPr>
          <a:xfrm>
            <a:off x="2770632" y="1325880"/>
            <a:ext cx="438912" cy="438912"/>
          </a:xfrm>
          <a:prstGeom prst="ellipse">
            <a:avLst/>
          </a:prstGeom>
          <a:solidFill>
            <a:srgbClr val="1D1C21"/>
          </a:solidFill>
          <a:ln/>
        </p:spPr>
        <p:txBody>
          <a:bodyPr/>
          <a:p/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7193" y="1422441"/>
            <a:ext cx="245791" cy="245791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3931920" y="129844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1800" dirty="0"/>
          </a:p>
        </p:txBody>
      </p:sp>
      <p:sp>
        <p:nvSpPr>
          <p:cNvPr id="13" name="Text 9"/>
          <p:cNvSpPr txBox="1"/>
          <p:nvPr/>
        </p:nvSpPr>
        <p:spPr>
          <a:xfrm>
            <a:off x="2770632" y="1828800"/>
            <a:ext cx="1554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chemeClr val="tx1"/>
                </a:solidFill>
              </a:rPr>
              <a:t>Сгенерируйте</a:t>
            </a:r>
            <a:endParaRPr lang="en-US" sz="1500" dirty="0"/>
          </a:p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ИИ за минуты соберёт кликабельные экраны</a:t>
            </a:r>
            <a:endParaRPr lang="en-US" sz="1500" dirty="0"/>
          </a:p>
        </p:txBody>
      </p:sp>
      <p:sp>
        <p:nvSpPr>
          <p:cNvPr id="14" name="Shape 10"/>
          <p:cNvSpPr/>
          <p:nvPr/>
        </p:nvSpPr>
        <p:spPr>
          <a:xfrm>
            <a:off x="4480560" y="1874520"/>
            <a:ext cx="182880" cy="0"/>
          </a:xfrm>
          <a:prstGeom prst="line">
            <a:avLst/>
          </a:prstGeom>
          <a:noFill/>
          <a:ln w="15875">
            <a:solidFill>
              <a:srgbClr val="1D1C2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5" name="Shape 11"/>
          <p:cNvSpPr/>
          <p:nvPr/>
        </p:nvSpPr>
        <p:spPr>
          <a:xfrm>
            <a:off x="4663440" y="1188720"/>
            <a:ext cx="1828800" cy="1417320"/>
          </a:xfrm>
          <a:prstGeom prst="roundRect">
            <a:avLst>
              <a:gd name="adj" fmla="val 5161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6" name="Shape 12"/>
          <p:cNvSpPr/>
          <p:nvPr/>
        </p:nvSpPr>
        <p:spPr>
          <a:xfrm>
            <a:off x="4828032" y="1325880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p/>
        </p:txBody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4593" y="1422441"/>
            <a:ext cx="245791" cy="245791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5989320" y="129844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8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1800" dirty="0"/>
          </a:p>
        </p:txBody>
      </p:sp>
      <p:sp>
        <p:nvSpPr>
          <p:cNvPr id="19" name="Text 14"/>
          <p:cNvSpPr txBox="1"/>
          <p:nvPr/>
        </p:nvSpPr>
        <p:spPr>
          <a:xfrm>
            <a:off x="4828032" y="1828800"/>
            <a:ext cx="1554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chemeClr val="tx1"/>
                </a:solidFill>
              </a:rPr>
              <a:t>Покажите людям</a:t>
            </a:r>
            <a:endParaRPr lang="en-US" sz="1500" dirty="0"/>
          </a:p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проверьте на интервью, понятна ли логика</a:t>
            </a:r>
            <a:endParaRPr lang="en-US" sz="1500" dirty="0"/>
          </a:p>
        </p:txBody>
      </p:sp>
      <p:sp>
        <p:nvSpPr>
          <p:cNvPr id="20" name="Shape 15"/>
          <p:cNvSpPr/>
          <p:nvPr/>
        </p:nvSpPr>
        <p:spPr>
          <a:xfrm>
            <a:off x="6537960" y="1874520"/>
            <a:ext cx="182880" cy="0"/>
          </a:xfrm>
          <a:prstGeom prst="line">
            <a:avLst/>
          </a:prstGeom>
          <a:noFill/>
          <a:ln w="15875">
            <a:solidFill>
              <a:srgbClr val="1D1C2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21" name="Shape 16"/>
          <p:cNvSpPr/>
          <p:nvPr/>
        </p:nvSpPr>
        <p:spPr>
          <a:xfrm>
            <a:off x="6720840" y="1188720"/>
            <a:ext cx="1828800" cy="1417320"/>
          </a:xfrm>
          <a:prstGeom prst="roundRect">
            <a:avLst>
              <a:gd name="adj" fmla="val 5161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22" name="Shape 17"/>
          <p:cNvSpPr/>
          <p:nvPr/>
        </p:nvSpPr>
        <p:spPr>
          <a:xfrm>
            <a:off x="6885432" y="1325880"/>
            <a:ext cx="438912" cy="438912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p/>
        </p:txBody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1993" y="1422441"/>
            <a:ext cx="245791" cy="245791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8046720" y="129844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8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1800" dirty="0"/>
          </a:p>
        </p:txBody>
      </p:sp>
      <p:sp>
        <p:nvSpPr>
          <p:cNvPr id="25" name="Text 19"/>
          <p:cNvSpPr txBox="1"/>
          <p:nvPr/>
        </p:nvSpPr>
        <p:spPr>
          <a:xfrm>
            <a:off x="6885432" y="1828800"/>
            <a:ext cx="1554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chemeClr val="tx1"/>
                </a:solidFill>
              </a:rPr>
              <a:t>Доработайте</a:t>
            </a:r>
            <a:endParaRPr lang="en-US" sz="1500" dirty="0"/>
          </a:p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уточняйте запрос и повторяйте цикл</a:t>
            </a:r>
            <a:endParaRPr lang="en-US" sz="1500" dirty="0"/>
          </a:p>
        </p:txBody>
      </p:sp>
      <p:sp>
        <p:nvSpPr>
          <p:cNvPr id="26" name="Shape 20"/>
          <p:cNvSpPr/>
          <p:nvPr/>
        </p:nvSpPr>
        <p:spPr>
          <a:xfrm>
            <a:off x="548640" y="2788920"/>
            <a:ext cx="4663440" cy="1463040"/>
          </a:xfrm>
          <a:prstGeom prst="roundRect">
            <a:avLst>
              <a:gd name="adj" fmla="val 5000"/>
            </a:avLst>
          </a:prstGeom>
          <a:solidFill>
            <a:srgbClr val="1D1C21"/>
          </a:solidFill>
          <a:ln/>
        </p:spPr>
        <p:txBody>
          <a:bodyPr/>
          <a:p/>
        </p:txBody>
      </p:sp>
      <p:sp>
        <p:nvSpPr>
          <p:cNvPr id="27" name="Text 21"/>
          <p:cNvSpPr txBox="1"/>
          <p:nvPr/>
        </p:nvSpPr>
        <p:spPr>
          <a:xfrm>
            <a:off x="777240" y="2880360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chemeClr val="accent1"/>
                </a:solidFill>
              </a:rPr>
              <a:t>Пример запроса</a:t>
            </a:r>
            <a:endParaRPr lang="en-US" sz="1150" dirty="0"/>
          </a:p>
        </p:txBody>
      </p:sp>
      <p:sp>
        <p:nvSpPr>
          <p:cNvPr id="28" name="Text 22"/>
          <p:cNvSpPr txBox="1"/>
          <p:nvPr/>
        </p:nvSpPr>
        <p:spPr>
          <a:xfrm>
            <a:off x="777240" y="3154680"/>
            <a:ext cx="4251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«Сделай прототип мобильного приложения для заказа обеда в студенческой столовой: экран меню, корзина и выбор времени получения. Только оттенки серого, без логотипов и картинок»</a:t>
            </a:r>
            <a:endParaRPr lang="en-US" sz="1250" dirty="0"/>
          </a:p>
        </p:txBody>
      </p:sp>
      <p:sp>
        <p:nvSpPr>
          <p:cNvPr id="29" name="Text 23"/>
          <p:cNvSpPr txBox="1"/>
          <p:nvPr/>
        </p:nvSpPr>
        <p:spPr>
          <a:xfrm>
            <a:off x="5486400" y="278892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chemeClr val="tx2"/>
                </a:solidFill>
              </a:rPr>
              <a:t>Инструменты</a:t>
            </a:r>
            <a:endParaRPr lang="en-US" sz="1150" dirty="0"/>
          </a:p>
        </p:txBody>
      </p:sp>
      <p:sp>
        <p:nvSpPr>
          <p:cNvPr id="30" name="Text 24"/>
          <p:cNvSpPr txBox="1"/>
          <p:nvPr/>
        </p:nvSpPr>
        <p:spPr>
          <a:xfrm>
            <a:off x="5486400" y="310896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tx1"/>
                </a:solidFill>
              </a:rPr>
              <a:t>Figma Make – </a:t>
            </a:r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прототип по описанию в Figma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5486400" y="3392424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tx1"/>
                </a:solidFill>
              </a:rPr>
              <a:t>Google Stitch – </a:t>
            </a:r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экраны из текста или эскиза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5486400" y="3675888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tx1"/>
                </a:solidFill>
              </a:rPr>
              <a:t>Lovable, v0, Bolt – </a:t>
            </a:r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прототип с работающей логикой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5486400" y="3959352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chemeClr val="tx1"/>
                </a:solidFill>
              </a:rPr>
              <a:t>ИИ-ассистенты – </a:t>
            </a:r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сверстают экран в HTML</a:t>
            </a:r>
            <a:endParaRPr lang="en-US" sz="1050" dirty="0"/>
          </a:p>
        </p:txBody>
      </p:sp>
      <p:sp>
        <p:nvSpPr>
          <p:cNvPr id="34" name="Text 28"/>
          <p:cNvSpPr txBox="1"/>
          <p:nvPr/>
        </p:nvSpPr>
        <p:spPr>
          <a:xfrm>
            <a:off x="548640" y="438912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ИИ ускоряет черновик, но не заменяет проверку на живых людях. Часть сервисов может быть недоступна из России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49</a:t>
            </a:fld>
            <a:endParaRPr lang="en-US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Minimum viable product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Не MVP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880360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4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MVP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1920240" y="1554480"/>
            <a:ext cx="1325880" cy="1143000"/>
          </a:xfrm>
          <a:prstGeom prst="roundRect">
            <a:avLst>
              <a:gd name="adj" fmla="val 6400"/>
            </a:avLst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04288" y="1664208"/>
            <a:ext cx="548640" cy="54864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965960" y="2267712"/>
            <a:ext cx="1234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tx1"/>
                </a:solidFill>
              </a:rPr>
              <a:t>Колесо</a:t>
            </a:r>
            <a:endParaRPr lang="en-US" sz="115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0" y="1444752"/>
            <a:ext cx="347472" cy="347472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3291840" y="2121408"/>
            <a:ext cx="274320" cy="0"/>
          </a:xfrm>
          <a:prstGeom prst="line">
            <a:avLst/>
          </a:prstGeom>
          <a:noFill/>
          <a:ln w="19050">
            <a:solidFill>
              <a:srgbClr val="1D1C2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0" name="Shape 6"/>
          <p:cNvSpPr/>
          <p:nvPr/>
        </p:nvSpPr>
        <p:spPr>
          <a:xfrm>
            <a:off x="3611880" y="1554480"/>
            <a:ext cx="1325880" cy="1143000"/>
          </a:xfrm>
          <a:prstGeom prst="roundRect">
            <a:avLst>
              <a:gd name="adj" fmla="val 6400"/>
            </a:avLst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5928" y="1664208"/>
            <a:ext cx="548640" cy="54864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3657600" y="2267712"/>
            <a:ext cx="1234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tx1"/>
                </a:solidFill>
              </a:rPr>
              <a:t>Шасси</a:t>
            </a:r>
            <a:endParaRPr lang="en-US" sz="1150" dirty="0"/>
          </a:p>
        </p:txBody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3440" y="1444752"/>
            <a:ext cx="347472" cy="347472"/>
          </a:xfrm>
          <a:prstGeom prst="rect">
            <a:avLst/>
          </a:prstGeom>
        </p:spPr>
      </p:pic>
      <p:sp>
        <p:nvSpPr>
          <p:cNvPr id="14" name="Shape 8"/>
          <p:cNvSpPr/>
          <p:nvPr/>
        </p:nvSpPr>
        <p:spPr>
          <a:xfrm>
            <a:off x="4983480" y="2121408"/>
            <a:ext cx="274320" cy="0"/>
          </a:xfrm>
          <a:prstGeom prst="line">
            <a:avLst/>
          </a:prstGeom>
          <a:noFill/>
          <a:ln w="19050">
            <a:solidFill>
              <a:srgbClr val="1D1C2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5" name="Shape 9"/>
          <p:cNvSpPr/>
          <p:nvPr/>
        </p:nvSpPr>
        <p:spPr>
          <a:xfrm>
            <a:off x="5303520" y="1554480"/>
            <a:ext cx="1325880" cy="1143000"/>
          </a:xfrm>
          <a:prstGeom prst="roundRect">
            <a:avLst>
              <a:gd name="adj" fmla="val 6400"/>
            </a:avLst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1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7568" y="1664208"/>
            <a:ext cx="548640" cy="54864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5349240" y="2267712"/>
            <a:ext cx="1234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tx1"/>
                </a:solidFill>
              </a:rPr>
              <a:t>Кузов без колёс</a:t>
            </a:r>
            <a:endParaRPr lang="en-US" sz="1150" dirty="0"/>
          </a:p>
        </p:txBody>
      </p:sp>
      <p:pic>
        <p:nvPicPr>
          <p:cNvPr id="18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55080" y="1444752"/>
            <a:ext cx="347472" cy="347472"/>
          </a:xfrm>
          <a:prstGeom prst="rect">
            <a:avLst/>
          </a:prstGeom>
        </p:spPr>
      </p:pic>
      <p:sp>
        <p:nvSpPr>
          <p:cNvPr id="19" name="Shape 11"/>
          <p:cNvSpPr/>
          <p:nvPr/>
        </p:nvSpPr>
        <p:spPr>
          <a:xfrm>
            <a:off x="6675120" y="2121408"/>
            <a:ext cx="274320" cy="0"/>
          </a:xfrm>
          <a:prstGeom prst="line">
            <a:avLst/>
          </a:prstGeom>
          <a:noFill/>
          <a:ln w="19050">
            <a:solidFill>
              <a:srgbClr val="1D1C2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20" name="Shape 12"/>
          <p:cNvSpPr/>
          <p:nvPr/>
        </p:nvSpPr>
        <p:spPr>
          <a:xfrm>
            <a:off x="6995160" y="1554480"/>
            <a:ext cx="1325880" cy="1143000"/>
          </a:xfrm>
          <a:prstGeom prst="roundRect">
            <a:avLst>
              <a:gd name="adj" fmla="val 6400"/>
            </a:avLst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21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79208" y="1664208"/>
            <a:ext cx="548640" cy="548640"/>
          </a:xfrm>
          <a:prstGeom prst="rect">
            <a:avLst/>
          </a:prstGeom>
        </p:spPr>
      </p:pic>
      <p:sp>
        <p:nvSpPr>
          <p:cNvPr id="22" name="Text 13"/>
          <p:cNvSpPr txBox="1"/>
          <p:nvPr/>
        </p:nvSpPr>
        <p:spPr>
          <a:xfrm>
            <a:off x="7040880" y="2267712"/>
            <a:ext cx="1234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tx1"/>
                </a:solidFill>
              </a:rPr>
              <a:t>Машина</a:t>
            </a:r>
            <a:endParaRPr lang="en-US" sz="1150" dirty="0"/>
          </a:p>
        </p:txBody>
      </p:sp>
      <p:pic>
        <p:nvPicPr>
          <p:cNvPr id="23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46720" y="1444752"/>
            <a:ext cx="347472" cy="347472"/>
          </a:xfrm>
          <a:prstGeom prst="rect">
            <a:avLst/>
          </a:prstGeom>
        </p:spPr>
      </p:pic>
      <p:sp>
        <p:nvSpPr>
          <p:cNvPr id="24" name="Shape 14"/>
          <p:cNvSpPr/>
          <p:nvPr/>
        </p:nvSpPr>
        <p:spPr>
          <a:xfrm>
            <a:off x="1920240" y="3246120"/>
            <a:ext cx="1325880" cy="1143000"/>
          </a:xfrm>
          <a:prstGeom prst="roundRect">
            <a:avLst>
              <a:gd name="adj" fmla="val 6400"/>
            </a:avLst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25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04288" y="3355848"/>
            <a:ext cx="548640" cy="548640"/>
          </a:xfrm>
          <a:prstGeom prst="rect">
            <a:avLst/>
          </a:prstGeom>
        </p:spPr>
      </p:pic>
      <p:sp>
        <p:nvSpPr>
          <p:cNvPr id="26" name="Text 15"/>
          <p:cNvSpPr txBox="1"/>
          <p:nvPr/>
        </p:nvSpPr>
        <p:spPr>
          <a:xfrm>
            <a:off x="1965960" y="3959352"/>
            <a:ext cx="1234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tx1"/>
                </a:solidFill>
              </a:rPr>
              <a:t>Самокат</a:t>
            </a:r>
            <a:endParaRPr lang="en-US" sz="1150" dirty="0"/>
          </a:p>
        </p:txBody>
      </p:sp>
      <p:pic>
        <p:nvPicPr>
          <p:cNvPr id="27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71800" y="3136392"/>
            <a:ext cx="347472" cy="347472"/>
          </a:xfrm>
          <a:prstGeom prst="rect">
            <a:avLst/>
          </a:prstGeom>
        </p:spPr>
      </p:pic>
      <p:sp>
        <p:nvSpPr>
          <p:cNvPr id="28" name="Shape 16"/>
          <p:cNvSpPr/>
          <p:nvPr/>
        </p:nvSpPr>
        <p:spPr>
          <a:xfrm>
            <a:off x="3291840" y="3813048"/>
            <a:ext cx="274320" cy="0"/>
          </a:xfrm>
          <a:prstGeom prst="line">
            <a:avLst/>
          </a:prstGeom>
          <a:noFill/>
          <a:ln w="19050">
            <a:solidFill>
              <a:srgbClr val="1D1C2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29" name="Shape 17"/>
          <p:cNvSpPr/>
          <p:nvPr/>
        </p:nvSpPr>
        <p:spPr>
          <a:xfrm>
            <a:off x="3611880" y="3246120"/>
            <a:ext cx="1325880" cy="1143000"/>
          </a:xfrm>
          <a:prstGeom prst="roundRect">
            <a:avLst>
              <a:gd name="adj" fmla="val 6400"/>
            </a:avLst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30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95928" y="3355848"/>
            <a:ext cx="548640" cy="548640"/>
          </a:xfrm>
          <a:prstGeom prst="rect">
            <a:avLst/>
          </a:prstGeom>
        </p:spPr>
      </p:pic>
      <p:sp>
        <p:nvSpPr>
          <p:cNvPr id="31" name="Text 18"/>
          <p:cNvSpPr txBox="1"/>
          <p:nvPr/>
        </p:nvSpPr>
        <p:spPr>
          <a:xfrm>
            <a:off x="3657600" y="3959352"/>
            <a:ext cx="1234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tx1"/>
                </a:solidFill>
              </a:rPr>
              <a:t>Велосипед</a:t>
            </a:r>
            <a:endParaRPr lang="en-US" sz="1150" dirty="0"/>
          </a:p>
        </p:txBody>
      </p:sp>
      <p:pic>
        <p:nvPicPr>
          <p:cNvPr id="32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663440" y="3136392"/>
            <a:ext cx="347472" cy="347472"/>
          </a:xfrm>
          <a:prstGeom prst="rect">
            <a:avLst/>
          </a:prstGeom>
        </p:spPr>
      </p:pic>
      <p:sp>
        <p:nvSpPr>
          <p:cNvPr id="33" name="Shape 19"/>
          <p:cNvSpPr/>
          <p:nvPr/>
        </p:nvSpPr>
        <p:spPr>
          <a:xfrm>
            <a:off x="4983480" y="3813048"/>
            <a:ext cx="274320" cy="0"/>
          </a:xfrm>
          <a:prstGeom prst="line">
            <a:avLst/>
          </a:prstGeom>
          <a:noFill/>
          <a:ln w="19050">
            <a:solidFill>
              <a:srgbClr val="1D1C2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34" name="Shape 20"/>
          <p:cNvSpPr/>
          <p:nvPr/>
        </p:nvSpPr>
        <p:spPr>
          <a:xfrm>
            <a:off x="5303520" y="3246120"/>
            <a:ext cx="1325880" cy="1143000"/>
          </a:xfrm>
          <a:prstGeom prst="roundRect">
            <a:avLst>
              <a:gd name="adj" fmla="val 6400"/>
            </a:avLst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35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87568" y="3355848"/>
            <a:ext cx="548640" cy="548640"/>
          </a:xfrm>
          <a:prstGeom prst="rect">
            <a:avLst/>
          </a:prstGeom>
        </p:spPr>
      </p:pic>
      <p:sp>
        <p:nvSpPr>
          <p:cNvPr id="36" name="Text 21"/>
          <p:cNvSpPr txBox="1"/>
          <p:nvPr/>
        </p:nvSpPr>
        <p:spPr>
          <a:xfrm>
            <a:off x="5349240" y="3959352"/>
            <a:ext cx="1234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tx1"/>
                </a:solidFill>
              </a:rPr>
              <a:t>Мотоцикл</a:t>
            </a:r>
            <a:endParaRPr lang="en-US" sz="1150" dirty="0"/>
          </a:p>
        </p:txBody>
      </p:sp>
      <p:pic>
        <p:nvPicPr>
          <p:cNvPr id="37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355080" y="3136392"/>
            <a:ext cx="347472" cy="347472"/>
          </a:xfrm>
          <a:prstGeom prst="rect">
            <a:avLst/>
          </a:prstGeom>
        </p:spPr>
      </p:pic>
      <p:sp>
        <p:nvSpPr>
          <p:cNvPr id="38" name="Shape 22"/>
          <p:cNvSpPr/>
          <p:nvPr/>
        </p:nvSpPr>
        <p:spPr>
          <a:xfrm>
            <a:off x="6675120" y="3813048"/>
            <a:ext cx="274320" cy="0"/>
          </a:xfrm>
          <a:prstGeom prst="line">
            <a:avLst/>
          </a:prstGeom>
          <a:noFill/>
          <a:ln w="19050">
            <a:solidFill>
              <a:srgbClr val="1D1C2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39" name="Shape 23"/>
          <p:cNvSpPr/>
          <p:nvPr/>
        </p:nvSpPr>
        <p:spPr>
          <a:xfrm>
            <a:off x="6995160" y="3246120"/>
            <a:ext cx="1325880" cy="1143000"/>
          </a:xfrm>
          <a:prstGeom prst="roundRect">
            <a:avLst>
              <a:gd name="adj" fmla="val 6400"/>
            </a:avLst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40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379208" y="3355848"/>
            <a:ext cx="548640" cy="548640"/>
          </a:xfrm>
          <a:prstGeom prst="rect">
            <a:avLst/>
          </a:prstGeom>
        </p:spPr>
      </p:pic>
      <p:sp>
        <p:nvSpPr>
          <p:cNvPr id="41" name="Text 24"/>
          <p:cNvSpPr txBox="1"/>
          <p:nvPr/>
        </p:nvSpPr>
        <p:spPr>
          <a:xfrm>
            <a:off x="7040880" y="3959352"/>
            <a:ext cx="1234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tx1"/>
                </a:solidFill>
              </a:rPr>
              <a:t>Машина</a:t>
            </a:r>
            <a:endParaRPr lang="en-US" sz="1150" dirty="0"/>
          </a:p>
        </p:txBody>
      </p:sp>
      <p:pic>
        <p:nvPicPr>
          <p:cNvPr id="42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046720" y="3136392"/>
            <a:ext cx="347472" cy="347472"/>
          </a:xfrm>
          <a:prstGeom prst="rect">
            <a:avLst/>
          </a:prstGeom>
        </p:spPr>
      </p:pic>
      <p:sp>
        <p:nvSpPr>
          <p:cNvPr id="43" name="Text 25"/>
          <p:cNvSpPr txBox="1"/>
          <p:nvPr/>
        </p:nvSpPr>
        <p:spPr>
          <a:xfrm>
            <a:off x="548640" y="1600200"/>
            <a:ext cx="1280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пока машина не готова, ехать не на чем</a:t>
            </a:r>
            <a:endParaRPr lang="en-US" sz="1100" dirty="0"/>
          </a:p>
        </p:txBody>
      </p:sp>
      <p:sp>
        <p:nvSpPr>
          <p:cNvPr id="44" name="Text 26"/>
          <p:cNvSpPr txBox="1"/>
          <p:nvPr/>
        </p:nvSpPr>
        <p:spPr>
          <a:xfrm>
            <a:off x="548640" y="3291840"/>
            <a:ext cx="1280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ехать можно с первого шага, и продукт улучшается</a:t>
            </a:r>
            <a:endParaRPr lang="en-US" sz="1100" dirty="0"/>
          </a:p>
        </p:txBody>
      </p:sp>
      <p:sp>
        <p:nvSpPr>
          <p:cNvPr id="45" name="Text 27"/>
          <p:cNvSpPr txBox="1"/>
          <p:nvPr/>
        </p:nvSpPr>
        <p:spPr>
          <a:xfrm>
            <a:off x="4754880" y="4754880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По мотивам известной иллюстрации Хенрика Книберга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50</a:t>
            </a:fld>
            <a:endParaRPr lang="en-US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1463040"/>
            <a:ext cx="1463040" cy="146304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4829" y="1784909"/>
            <a:ext cx="819302" cy="81930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2743200" y="1554480"/>
            <a:ext cx="58521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В чём отличие MVP от прототипа?</a:t>
            </a:r>
            <a:endParaRPr lang="en-US" sz="3400" dirty="0"/>
          </a:p>
        </p:txBody>
      </p:sp>
      <p:sp>
        <p:nvSpPr>
          <p:cNvPr id="5" name="Text 0"/>
          <p:cNvSpPr/>
          <p:nvPr>
            <p:ph idx="100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51</a:t>
            </a:fld>
            <a:endParaRPr lang="en-US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Прототип vs MVP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3703320" cy="3291840"/>
          </a:xfrm>
          <a:prstGeom prst="roundRect">
            <a:avLst>
              <a:gd name="adj" fmla="val 2778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77240" y="1463040"/>
            <a:ext cx="548640" cy="54864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7941" y="1583741"/>
            <a:ext cx="307238" cy="307238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463040" y="1463040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Прототип</a:t>
            </a:r>
            <a:endParaRPr lang="en-US" sz="22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2240280"/>
            <a:ext cx="32004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Иллюстрирует, как может выглядеть продукт</a:t>
            </a:r>
            <a:endParaRPr lang="en-US" sz="1500" dirty="0"/>
          </a:p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Имитирует некоторые свойства продукта, но скорее всего не выполняет никаких функций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892040" y="1234440"/>
            <a:ext cx="3703320" cy="3291840"/>
          </a:xfrm>
          <a:prstGeom prst="roundRect">
            <a:avLst>
              <a:gd name="adj" fmla="val 2778"/>
            </a:avLst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9" name="Shape 6"/>
          <p:cNvSpPr/>
          <p:nvPr/>
        </p:nvSpPr>
        <p:spPr>
          <a:xfrm>
            <a:off x="5120640" y="1463040"/>
            <a:ext cx="548640" cy="548640"/>
          </a:xfrm>
          <a:prstGeom prst="ellipse">
            <a:avLst/>
          </a:prstGeom>
          <a:solidFill>
            <a:srgbClr val="1D1C21"/>
          </a:solidFill>
          <a:ln/>
        </p:spPr>
        <p:txBody>
          <a:bodyPr/>
          <a:p/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1341" y="1583741"/>
            <a:ext cx="307238" cy="307238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5806440" y="1463040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MVP</a:t>
            </a:r>
            <a:endParaRPr lang="en-US" sz="2200" dirty="0"/>
          </a:p>
        </p:txBody>
      </p:sp>
      <p:sp>
        <p:nvSpPr>
          <p:cNvPr id="12" name="Text 8"/>
          <p:cNvSpPr txBox="1"/>
          <p:nvPr/>
        </p:nvSpPr>
        <p:spPr>
          <a:xfrm>
            <a:off x="5166360" y="2240280"/>
            <a:ext cx="32004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Выполняет функции и имеет практическую ценность для пользователей</a:t>
            </a:r>
            <a:endParaRPr lang="en-US" sz="1500" dirty="0"/>
          </a:p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Позволяет проверить гипотезу: до какого-то предела создаёт иллюзию, что продукт уже готов</a:t>
            </a:r>
            <a:endParaRPr lang="en-US" sz="1500" dirty="0"/>
          </a:p>
        </p:txBody>
      </p:sp>
      <p:sp>
        <p:nvSpPr>
          <p:cNvPr id="13" name="Shape 9"/>
          <p:cNvSpPr/>
          <p:nvPr/>
        </p:nvSpPr>
        <p:spPr>
          <a:xfrm>
            <a:off x="4315968" y="2880360"/>
            <a:ext cx="512064" cy="0"/>
          </a:xfrm>
          <a:prstGeom prst="line">
            <a:avLst/>
          </a:prstGeom>
          <a:noFill/>
          <a:ln w="19050">
            <a:solidFill>
              <a:srgbClr val="1D1C2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52</a:t>
            </a:fld>
            <a:endParaRPr lang="en-US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Проверим себя: прототип или MVP?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731520" y="1188720"/>
            <a:ext cx="5257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1.  Кликабельный макет в Figma, который показывают на интервью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6035040" y="1280160"/>
            <a:ext cx="11430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6126480" y="133502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6355080" y="1280160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Прототип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7315200" y="1280160"/>
            <a:ext cx="11430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406640" y="133502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635240" y="1280160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MVP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548640" y="173736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731520" y="1737360"/>
            <a:ext cx="5257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2.  Telegram-бот принимает заказы, а выполняет их команда вручную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6035040" y="1828800"/>
            <a:ext cx="11430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6126480" y="188366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6355080" y="1828800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Прототип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7315200" y="1828800"/>
            <a:ext cx="11430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7406640" y="188366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7635240" y="1828800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MVP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548640" y="228600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731520" y="2286000"/>
            <a:ext cx="5257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3.  Рисунок экрана приложения на салфетке</a:t>
            </a:r>
            <a:endParaRPr lang="en-US" sz="1350" dirty="0"/>
          </a:p>
        </p:txBody>
      </p:sp>
      <p:sp>
        <p:nvSpPr>
          <p:cNvPr id="21" name="Shape 19"/>
          <p:cNvSpPr/>
          <p:nvPr/>
        </p:nvSpPr>
        <p:spPr>
          <a:xfrm>
            <a:off x="6035040" y="2377440"/>
            <a:ext cx="11430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22" name="Shape 20"/>
          <p:cNvSpPr/>
          <p:nvPr/>
        </p:nvSpPr>
        <p:spPr>
          <a:xfrm>
            <a:off x="6126480" y="243230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23" name="Text 21"/>
          <p:cNvSpPr txBox="1"/>
          <p:nvPr/>
        </p:nvSpPr>
        <p:spPr>
          <a:xfrm>
            <a:off x="6355080" y="2377440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Прототип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7315200" y="2377440"/>
            <a:ext cx="11430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25" name="Shape 23"/>
          <p:cNvSpPr/>
          <p:nvPr/>
        </p:nvSpPr>
        <p:spPr>
          <a:xfrm>
            <a:off x="7406640" y="243230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26" name="Text 24"/>
          <p:cNvSpPr txBox="1"/>
          <p:nvPr/>
        </p:nvSpPr>
        <p:spPr>
          <a:xfrm>
            <a:off x="7635240" y="2377440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MVP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548640" y="283464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28" name="Text 26"/>
          <p:cNvSpPr txBox="1"/>
          <p:nvPr/>
        </p:nvSpPr>
        <p:spPr>
          <a:xfrm>
            <a:off x="731520" y="2834640"/>
            <a:ext cx="5257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4.  Лендинг с реальной оплатой предзаказа</a:t>
            </a:r>
            <a:endParaRPr lang="en-US" sz="1350" dirty="0"/>
          </a:p>
        </p:txBody>
      </p:sp>
      <p:sp>
        <p:nvSpPr>
          <p:cNvPr id="29" name="Shape 27"/>
          <p:cNvSpPr/>
          <p:nvPr/>
        </p:nvSpPr>
        <p:spPr>
          <a:xfrm>
            <a:off x="6035040" y="2926080"/>
            <a:ext cx="11430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30" name="Shape 28"/>
          <p:cNvSpPr/>
          <p:nvPr/>
        </p:nvSpPr>
        <p:spPr>
          <a:xfrm>
            <a:off x="6126480" y="298094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31" name="Text 29"/>
          <p:cNvSpPr txBox="1"/>
          <p:nvPr/>
        </p:nvSpPr>
        <p:spPr>
          <a:xfrm>
            <a:off x="6355080" y="2926080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Прототип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7315200" y="2926080"/>
            <a:ext cx="11430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33" name="Shape 31"/>
          <p:cNvSpPr/>
          <p:nvPr/>
        </p:nvSpPr>
        <p:spPr>
          <a:xfrm>
            <a:off x="7406640" y="298094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34" name="Text 32"/>
          <p:cNvSpPr txBox="1"/>
          <p:nvPr/>
        </p:nvSpPr>
        <p:spPr>
          <a:xfrm>
            <a:off x="7635240" y="2926080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MVP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548640" y="338328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36" name="Text 34"/>
          <p:cNvSpPr txBox="1"/>
          <p:nvPr/>
        </p:nvSpPr>
        <p:spPr>
          <a:xfrm>
            <a:off x="731520" y="3383280"/>
            <a:ext cx="5257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5.  Макет приложения в оттенках серого</a:t>
            </a:r>
            <a:endParaRPr lang="en-US" sz="1350" dirty="0"/>
          </a:p>
        </p:txBody>
      </p:sp>
      <p:sp>
        <p:nvSpPr>
          <p:cNvPr id="37" name="Shape 35"/>
          <p:cNvSpPr/>
          <p:nvPr/>
        </p:nvSpPr>
        <p:spPr>
          <a:xfrm>
            <a:off x="6035040" y="3474720"/>
            <a:ext cx="11430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38" name="Shape 36"/>
          <p:cNvSpPr/>
          <p:nvPr/>
        </p:nvSpPr>
        <p:spPr>
          <a:xfrm>
            <a:off x="6126480" y="352958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39" name="Text 37"/>
          <p:cNvSpPr txBox="1"/>
          <p:nvPr/>
        </p:nvSpPr>
        <p:spPr>
          <a:xfrm>
            <a:off x="6355080" y="3474720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Прототип</a:t>
            </a:r>
            <a:endParaRPr lang="en-US" sz="1100" dirty="0"/>
          </a:p>
        </p:txBody>
      </p:sp>
      <p:sp>
        <p:nvSpPr>
          <p:cNvPr id="40" name="Shape 38"/>
          <p:cNvSpPr/>
          <p:nvPr/>
        </p:nvSpPr>
        <p:spPr>
          <a:xfrm>
            <a:off x="7315200" y="3474720"/>
            <a:ext cx="11430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41" name="Shape 39"/>
          <p:cNvSpPr/>
          <p:nvPr/>
        </p:nvSpPr>
        <p:spPr>
          <a:xfrm>
            <a:off x="7406640" y="352958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42" name="Text 40"/>
          <p:cNvSpPr txBox="1"/>
          <p:nvPr/>
        </p:nvSpPr>
        <p:spPr>
          <a:xfrm>
            <a:off x="7635240" y="3474720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MVP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548640" y="393192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44" name="Text 42"/>
          <p:cNvSpPr txBox="1"/>
          <p:nvPr/>
        </p:nvSpPr>
        <p:spPr>
          <a:xfrm>
            <a:off x="731520" y="3931920"/>
            <a:ext cx="5257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6.  Google-таблица с заказами, а доставка – своими силами</a:t>
            </a:r>
            <a:endParaRPr lang="en-US" sz="1350" dirty="0"/>
          </a:p>
        </p:txBody>
      </p:sp>
      <p:sp>
        <p:nvSpPr>
          <p:cNvPr id="45" name="Shape 43"/>
          <p:cNvSpPr/>
          <p:nvPr/>
        </p:nvSpPr>
        <p:spPr>
          <a:xfrm>
            <a:off x="6035040" y="4023360"/>
            <a:ext cx="11430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46" name="Shape 44"/>
          <p:cNvSpPr/>
          <p:nvPr/>
        </p:nvSpPr>
        <p:spPr>
          <a:xfrm>
            <a:off x="6126480" y="407822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47" name="Text 45"/>
          <p:cNvSpPr txBox="1"/>
          <p:nvPr/>
        </p:nvSpPr>
        <p:spPr>
          <a:xfrm>
            <a:off x="6355080" y="4023360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Прототип</a:t>
            </a:r>
            <a:endParaRPr lang="en-US" sz="1100" dirty="0"/>
          </a:p>
        </p:txBody>
      </p:sp>
      <p:sp>
        <p:nvSpPr>
          <p:cNvPr id="48" name="Shape 46"/>
          <p:cNvSpPr/>
          <p:nvPr/>
        </p:nvSpPr>
        <p:spPr>
          <a:xfrm>
            <a:off x="7315200" y="4023360"/>
            <a:ext cx="11430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49" name="Shape 47"/>
          <p:cNvSpPr/>
          <p:nvPr/>
        </p:nvSpPr>
        <p:spPr>
          <a:xfrm>
            <a:off x="7406640" y="407822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50" name="Text 48"/>
          <p:cNvSpPr txBox="1"/>
          <p:nvPr/>
        </p:nvSpPr>
        <p:spPr>
          <a:xfrm>
            <a:off x="7635240" y="4023360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MVP</a:t>
            </a:r>
            <a:endParaRPr lang="en-US" sz="1100" dirty="0"/>
          </a:p>
        </p:txBody>
      </p:sp>
      <p:sp>
        <p:nvSpPr>
          <p:cNvPr id="51" name="Text 49"/>
          <p:cNvSpPr txBox="1"/>
          <p:nvPr/>
        </p:nvSpPr>
        <p:spPr>
          <a:xfrm>
            <a:off x="548640" y="4526280"/>
            <a:ext cx="8046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Подсказка: MVP даёт пользователю реальную ценность, прототип только показывает, как она будет выглядеть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53</a:t>
            </a:fld>
            <a:endParaRPr lang="en-US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Как сформировать MVP без MVP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34440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MVP всегда строится от гипотезы, которую он должен проверить:</a:t>
            </a:r>
            <a:endParaRPr lang="en-US" sz="1700" dirty="0"/>
          </a:p>
        </p:txBody>
      </p:sp>
      <p:sp>
        <p:nvSpPr>
          <p:cNvPr id="4" name="Shape 2"/>
          <p:cNvSpPr/>
          <p:nvPr/>
        </p:nvSpPr>
        <p:spPr>
          <a:xfrm>
            <a:off x="548640" y="1874520"/>
            <a:ext cx="3657600" cy="731520"/>
          </a:xfrm>
          <a:prstGeom prst="roundRect">
            <a:avLst>
              <a:gd name="adj" fmla="val 10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31520" y="187452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Можете ли вы привлекать клиентов?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297680" y="2240280"/>
            <a:ext cx="457200" cy="0"/>
          </a:xfrm>
          <a:prstGeom prst="line">
            <a:avLst/>
          </a:prstGeom>
          <a:noFill/>
          <a:ln w="19050">
            <a:solidFill>
              <a:srgbClr val="1D1C2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4846320" y="1874520"/>
            <a:ext cx="3749040" cy="731520"/>
          </a:xfrm>
          <a:prstGeom prst="roundRect">
            <a:avLst>
              <a:gd name="adj" fmla="val 10000"/>
            </a:avLst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5029200" y="187452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Сделайте лендинг с описанием ценности продукта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48640" y="2743200"/>
            <a:ext cx="3657600" cy="731520"/>
          </a:xfrm>
          <a:prstGeom prst="roundRect">
            <a:avLst>
              <a:gd name="adj" fmla="val 10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31520" y="274320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Востребован ли продукт?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4297680" y="3108960"/>
            <a:ext cx="457200" cy="0"/>
          </a:xfrm>
          <a:prstGeom prst="line">
            <a:avLst/>
          </a:prstGeom>
          <a:noFill/>
          <a:ln w="19050">
            <a:solidFill>
              <a:srgbClr val="1D1C2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4846320" y="2743200"/>
            <a:ext cx="3749040" cy="731520"/>
          </a:xfrm>
          <a:prstGeom prst="roundRect">
            <a:avLst>
              <a:gd name="adj" fmla="val 10000"/>
            </a:avLst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5029200" y="274320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Сделайте ключевую функцию без регистрации и СМС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548640" y="3611880"/>
            <a:ext cx="3657600" cy="731520"/>
          </a:xfrm>
          <a:prstGeom prst="roundRect">
            <a:avLst>
              <a:gd name="adj" fmla="val 10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731520" y="3611880"/>
            <a:ext cx="3383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Нужна ли фича X?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4297680" y="3977640"/>
            <a:ext cx="457200" cy="0"/>
          </a:xfrm>
          <a:prstGeom prst="line">
            <a:avLst/>
          </a:prstGeom>
          <a:noFill/>
          <a:ln w="19050">
            <a:solidFill>
              <a:srgbClr val="1D1C2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4846320" y="3611880"/>
            <a:ext cx="3749040" cy="731520"/>
          </a:xfrm>
          <a:prstGeom prst="roundRect">
            <a:avLst>
              <a:gd name="adj" fmla="val 10000"/>
            </a:avLst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5029200" y="361188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Сделайте кнопку «Фича X» и посчитайте клики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54</a:t>
            </a:fld>
            <a:endParaRPr lang="en-US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Виды MVP: что проверяет каждый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3931920" cy="1357884"/>
          </a:xfrm>
          <a:prstGeom prst="roundRect">
            <a:avLst>
              <a:gd name="adj" fmla="val 5387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31520" y="1399032"/>
            <a:ext cx="420624" cy="420624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4057" y="1491569"/>
            <a:ext cx="235549" cy="235549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280160" y="132588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Лендинг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1280160" y="1892808"/>
            <a:ext cx="3063240" cy="644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Проверяет интерес и готовность оставить контакт. Не проверяет, будут ли пользоваться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4663440" y="1234440"/>
            <a:ext cx="3931920" cy="1357884"/>
          </a:xfrm>
          <a:prstGeom prst="roundRect">
            <a:avLst>
              <a:gd name="adj" fmla="val 5387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9" name="Shape 6"/>
          <p:cNvSpPr/>
          <p:nvPr/>
        </p:nvSpPr>
        <p:spPr>
          <a:xfrm>
            <a:off x="4846320" y="1399032"/>
            <a:ext cx="420624" cy="420624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8857" y="1491569"/>
            <a:ext cx="235549" cy="235549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5394960" y="132588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Fake door</a:t>
            </a:r>
            <a:endParaRPr lang="en-US" sz="1400" dirty="0"/>
          </a:p>
        </p:txBody>
      </p:sp>
      <p:sp>
        <p:nvSpPr>
          <p:cNvPr id="12" name="Text 8"/>
          <p:cNvSpPr txBox="1"/>
          <p:nvPr/>
        </p:nvSpPr>
        <p:spPr>
          <a:xfrm>
            <a:off x="5394960" y="1892808"/>
            <a:ext cx="3063240" cy="644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Кнопка функции, которой ещё нет. Проверяет спрос на функцию: сколько людей нажмут</a:t>
            </a:r>
            <a:endParaRPr lang="en-US" sz="1200" dirty="0"/>
          </a:p>
        </p:txBody>
      </p:sp>
      <p:sp>
        <p:nvSpPr>
          <p:cNvPr id="13" name="Shape 9"/>
          <p:cNvSpPr/>
          <p:nvPr/>
        </p:nvSpPr>
        <p:spPr>
          <a:xfrm>
            <a:off x="548640" y="2756916"/>
            <a:ext cx="3931920" cy="1357884"/>
          </a:xfrm>
          <a:prstGeom prst="roundRect">
            <a:avLst>
              <a:gd name="adj" fmla="val 5387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4" name="Shape 10"/>
          <p:cNvSpPr/>
          <p:nvPr/>
        </p:nvSpPr>
        <p:spPr>
          <a:xfrm>
            <a:off x="731520" y="2921508"/>
            <a:ext cx="420624" cy="420624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057" y="3014045"/>
            <a:ext cx="235549" cy="235549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1280160" y="2848356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Консьерж</a:t>
            </a:r>
            <a:endParaRPr lang="en-US" sz="1400" dirty="0"/>
          </a:p>
        </p:txBody>
      </p:sp>
      <p:sp>
        <p:nvSpPr>
          <p:cNvPr id="17" name="Text 12"/>
          <p:cNvSpPr txBox="1"/>
          <p:nvPr/>
        </p:nvSpPr>
        <p:spPr>
          <a:xfrm>
            <a:off x="1280160" y="3415284"/>
            <a:ext cx="3063240" cy="644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Услугу оказываете вручную, клиент это знает. Проверяет ценность и сценарий</a:t>
            </a:r>
            <a:endParaRPr lang="en-US" sz="1200" dirty="0"/>
          </a:p>
        </p:txBody>
      </p:sp>
      <p:sp>
        <p:nvSpPr>
          <p:cNvPr id="18" name="Shape 13"/>
          <p:cNvSpPr/>
          <p:nvPr/>
        </p:nvSpPr>
        <p:spPr>
          <a:xfrm>
            <a:off x="4663440" y="2756916"/>
            <a:ext cx="3931920" cy="1357884"/>
          </a:xfrm>
          <a:prstGeom prst="roundRect">
            <a:avLst>
              <a:gd name="adj" fmla="val 5387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9" name="Shape 14"/>
          <p:cNvSpPr/>
          <p:nvPr/>
        </p:nvSpPr>
        <p:spPr>
          <a:xfrm>
            <a:off x="4846320" y="2921508"/>
            <a:ext cx="420624" cy="420624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8857" y="3014045"/>
            <a:ext cx="235549" cy="235549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5394960" y="2848356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«Волшебник страны Оз»</a:t>
            </a:r>
            <a:endParaRPr lang="en-US" sz="1400" dirty="0"/>
          </a:p>
        </p:txBody>
      </p:sp>
      <p:sp>
        <p:nvSpPr>
          <p:cNvPr id="22" name="Text 16"/>
          <p:cNvSpPr txBox="1"/>
          <p:nvPr/>
        </p:nvSpPr>
        <p:spPr>
          <a:xfrm>
            <a:off x="5394960" y="3415284"/>
            <a:ext cx="3063240" cy="644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Снаружи выглядит автоматическим, внутри работают люди. Проверяет, будут ли пользоваться</a:t>
            </a:r>
            <a:endParaRPr lang="en-US" sz="1200" dirty="0"/>
          </a:p>
        </p:txBody>
      </p:sp>
      <p:sp>
        <p:nvSpPr>
          <p:cNvPr id="23" name="Text 17"/>
          <p:cNvSpPr txBox="1"/>
          <p:nvPr/>
        </p:nvSpPr>
        <p:spPr>
          <a:xfrm>
            <a:off x="548640" y="42519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Тип MVP выбирают под гипотезу: сначала – что проверяем, потом – как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55</a:t>
            </a:fld>
            <a:endParaRPr lang="en-US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Кейс Skyeng: школа на Skype и Google Docs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2148840" cy="3291840"/>
          </a:xfrm>
          <a:prstGeom prst="roundRect">
            <a:avLst>
              <a:gd name="adj" fmla="val 4255"/>
            </a:avLst>
          </a:prstGeom>
          <a:solidFill>
            <a:schemeClr val="tx1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777240" y="1417320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5"/>
                </a:solidFill>
              </a:rPr>
              <a:t>Skyeng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1828800"/>
            <a:ext cx="1783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≈10</a:t>
            </a:r>
            <a:endParaRPr lang="en-US" sz="36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2606040"/>
            <a:ext cx="1783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1"/>
                </a:solidFill>
              </a:rPr>
              <a:t>преподавателей и несколько Google-документов – весь бизнес в начале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3977640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Онлайн-образование  ·  2012</a:t>
            </a:r>
            <a:endParaRPr lang="en-US" sz="1100" dirty="0"/>
          </a:p>
        </p:txBody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1800" y="1261872"/>
            <a:ext cx="219456" cy="219456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3246120" y="125272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Ситуация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4206240" y="1234440"/>
            <a:ext cx="4389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Идея: уроки английского онлайн с преподавателями из регионов дешевле, чем у московских репетиторов. Было неясно, будут ли люди за это платить.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2971800" y="1965960"/>
            <a:ext cx="5623560" cy="0"/>
          </a:xfrm>
          <a:prstGeom prst="line">
            <a:avLst/>
          </a:prstGeom>
          <a:noFill/>
          <a:ln w="15875">
            <a:solidFill>
              <a:srgbClr val="F3F2EE"/>
            </a:solidFill>
            <a:prstDash val="solid"/>
          </a:ln>
        </p:spPr>
        <p:txBody>
          <a:bodyPr/>
          <a:p/>
        </p:txBody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0" y="2048256"/>
            <a:ext cx="219456" cy="219456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246120" y="203911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Что сделали</a:t>
            </a:r>
            <a:endParaRPr lang="en-US" sz="1200" dirty="0"/>
          </a:p>
        </p:txBody>
      </p:sp>
      <p:sp>
        <p:nvSpPr>
          <p:cNvPr id="14" name="Text 10"/>
          <p:cNvSpPr txBox="1"/>
          <p:nvPr/>
        </p:nvSpPr>
        <p:spPr>
          <a:xfrm>
            <a:off x="4206240" y="2020824"/>
            <a:ext cx="4389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В 2012 году четверо основателей запустили школу без своего продукта: уроки шли в Skype, учёт – в Google Docs. Отсюда и название: sky + eng.</a:t>
            </a:r>
            <a:endParaRPr lang="en-US" sz="1300" dirty="0"/>
          </a:p>
        </p:txBody>
      </p:sp>
      <p:sp>
        <p:nvSpPr>
          <p:cNvPr id="15" name="Shape 11"/>
          <p:cNvSpPr/>
          <p:nvPr/>
        </p:nvSpPr>
        <p:spPr>
          <a:xfrm>
            <a:off x="2971800" y="2752344"/>
            <a:ext cx="5623560" cy="0"/>
          </a:xfrm>
          <a:prstGeom prst="line">
            <a:avLst/>
          </a:prstGeom>
          <a:noFill/>
          <a:ln w="15875">
            <a:solidFill>
              <a:srgbClr val="F3F2EE"/>
            </a:solidFill>
            <a:prstDash val="solid"/>
          </a:ln>
        </p:spPr>
        <p:txBody>
          <a:bodyPr/>
          <a:p/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800" y="2834640"/>
            <a:ext cx="219456" cy="219456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3246120" y="2825496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Результат</a:t>
            </a:r>
            <a:endParaRPr lang="en-US" sz="1200" dirty="0"/>
          </a:p>
        </p:txBody>
      </p:sp>
      <p:sp>
        <p:nvSpPr>
          <p:cNvPr id="18" name="Text 13"/>
          <p:cNvSpPr txBox="1"/>
          <p:nvPr/>
        </p:nvSpPr>
        <p:spPr>
          <a:xfrm>
            <a:off x="4206240" y="2807208"/>
            <a:ext cx="4389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Спрос подтвердился. В 2014 году команда сделала свою платформу Vimbox, чтобы стандартизировать уроки и контролировать их качество.</a:t>
            </a:r>
            <a:endParaRPr lang="en-US" sz="1300" dirty="0"/>
          </a:p>
        </p:txBody>
      </p:sp>
      <p:sp>
        <p:nvSpPr>
          <p:cNvPr id="19" name="Shape 14"/>
          <p:cNvSpPr/>
          <p:nvPr/>
        </p:nvSpPr>
        <p:spPr>
          <a:xfrm>
            <a:off x="2971800" y="3657600"/>
            <a:ext cx="5623560" cy="868680"/>
          </a:xfrm>
          <a:prstGeom prst="rect">
            <a:avLst/>
          </a:prstGeom>
          <a:solidFill>
            <a:schemeClr val="accent1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20" name="Text 15"/>
          <p:cNvSpPr txBox="1"/>
          <p:nvPr/>
        </p:nvSpPr>
        <p:spPr>
          <a:xfrm>
            <a:off x="3154680" y="3657600"/>
            <a:ext cx="5303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Вывод для нас  </a:t>
            </a:r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MVP без разработки: сначала проверяем спрос на готовых инструментах, а свою платформу строим, когда гипотеза подтвердилась.</a:t>
            </a:r>
            <a:endParaRPr lang="en-US" sz="1500" dirty="0"/>
          </a:p>
        </p:txBody>
      </p:sp>
      <p:sp>
        <p:nvSpPr>
          <p:cNvPr id="21" name="Text 16"/>
          <p:cNvSpPr txBox="1"/>
          <p:nvPr/>
        </p:nvSpPr>
        <p:spPr>
          <a:xfrm>
            <a:off x="4937760" y="4754880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Источник: Журнал Skyeng, история компании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56</a:t>
            </a:fld>
            <a:endParaRPr lang="en-US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Полноценный MVP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80160"/>
            <a:ext cx="1828800" cy="2743200"/>
          </a:xfrm>
          <a:prstGeom prst="roundRect">
            <a:avLst>
              <a:gd name="adj" fmla="val 5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49808" y="1508760"/>
            <a:ext cx="548640" cy="54864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0509" y="1629461"/>
            <a:ext cx="307238" cy="307238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49808" y="2194560"/>
            <a:ext cx="1508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Даём ценность</a:t>
            </a:r>
            <a:endParaRPr lang="en-US" sz="1450" dirty="0"/>
          </a:p>
        </p:txBody>
      </p:sp>
      <p:sp>
        <p:nvSpPr>
          <p:cNvPr id="7" name="Text 4"/>
          <p:cNvSpPr txBox="1"/>
          <p:nvPr/>
        </p:nvSpPr>
        <p:spPr>
          <a:xfrm>
            <a:off x="749808" y="3154680"/>
            <a:ext cx="1508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2"/>
                </a:solidFill>
              </a:rPr>
              <a:t>конечному пользователю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2423160" y="2103120"/>
            <a:ext cx="182880" cy="0"/>
          </a:xfrm>
          <a:prstGeom prst="line">
            <a:avLst/>
          </a:prstGeom>
          <a:noFill/>
          <a:ln w="15875">
            <a:solidFill>
              <a:srgbClr val="1D1C2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9" name="Shape 6"/>
          <p:cNvSpPr/>
          <p:nvPr/>
        </p:nvSpPr>
        <p:spPr>
          <a:xfrm>
            <a:off x="2606040" y="1280160"/>
            <a:ext cx="1828800" cy="2743200"/>
          </a:xfrm>
          <a:prstGeom prst="roundRect">
            <a:avLst>
              <a:gd name="adj" fmla="val 5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0" name="Shape 7"/>
          <p:cNvSpPr/>
          <p:nvPr/>
        </p:nvSpPr>
        <p:spPr>
          <a:xfrm>
            <a:off x="2807208" y="1508760"/>
            <a:ext cx="548640" cy="54864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p/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7909" y="1629461"/>
            <a:ext cx="307238" cy="307238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2807208" y="2194560"/>
            <a:ext cx="1508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Убираем всё «хотелось бы»</a:t>
            </a:r>
            <a:endParaRPr lang="en-US" sz="1450" dirty="0"/>
          </a:p>
        </p:txBody>
      </p:sp>
      <p:sp>
        <p:nvSpPr>
          <p:cNvPr id="13" name="Text 9"/>
          <p:cNvSpPr txBox="1"/>
          <p:nvPr/>
        </p:nvSpPr>
        <p:spPr>
          <a:xfrm>
            <a:off x="2807208" y="3154680"/>
            <a:ext cx="1508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2"/>
                </a:solidFill>
              </a:rPr>
              <a:t>делаем только то, что нужно пользователю</a:t>
            </a:r>
            <a:endParaRPr lang="en-US" sz="1250" dirty="0"/>
          </a:p>
        </p:txBody>
      </p:sp>
      <p:sp>
        <p:nvSpPr>
          <p:cNvPr id="14" name="Shape 10"/>
          <p:cNvSpPr/>
          <p:nvPr/>
        </p:nvSpPr>
        <p:spPr>
          <a:xfrm>
            <a:off x="4480560" y="2103120"/>
            <a:ext cx="182880" cy="0"/>
          </a:xfrm>
          <a:prstGeom prst="line">
            <a:avLst/>
          </a:prstGeom>
          <a:noFill/>
          <a:ln w="15875">
            <a:solidFill>
              <a:srgbClr val="1D1C2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5" name="Shape 11"/>
          <p:cNvSpPr/>
          <p:nvPr/>
        </p:nvSpPr>
        <p:spPr>
          <a:xfrm>
            <a:off x="4663440" y="1280160"/>
            <a:ext cx="1828800" cy="2743200"/>
          </a:xfrm>
          <a:prstGeom prst="roundRect">
            <a:avLst>
              <a:gd name="adj" fmla="val 5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6" name="Shape 12"/>
          <p:cNvSpPr/>
          <p:nvPr/>
        </p:nvSpPr>
        <p:spPr>
          <a:xfrm>
            <a:off x="4864608" y="1508760"/>
            <a:ext cx="548640" cy="54864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p/>
        </p:txBody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5309" y="1629461"/>
            <a:ext cx="307238" cy="307238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4864608" y="2194560"/>
            <a:ext cx="1508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Выводим MVP на рынок</a:t>
            </a:r>
            <a:endParaRPr lang="en-US" sz="1450" dirty="0"/>
          </a:p>
        </p:txBody>
      </p:sp>
      <p:sp>
        <p:nvSpPr>
          <p:cNvPr id="19" name="Text 14"/>
          <p:cNvSpPr txBox="1"/>
          <p:nvPr/>
        </p:nvSpPr>
        <p:spPr>
          <a:xfrm>
            <a:off x="4864608" y="3154680"/>
            <a:ext cx="1508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2"/>
                </a:solidFill>
              </a:rPr>
              <a:t>друзья не в счёт</a:t>
            </a:r>
            <a:endParaRPr lang="en-US" sz="1250" dirty="0"/>
          </a:p>
        </p:txBody>
      </p:sp>
      <p:sp>
        <p:nvSpPr>
          <p:cNvPr id="20" name="Shape 15"/>
          <p:cNvSpPr/>
          <p:nvPr/>
        </p:nvSpPr>
        <p:spPr>
          <a:xfrm>
            <a:off x="6537960" y="2103120"/>
            <a:ext cx="182880" cy="0"/>
          </a:xfrm>
          <a:prstGeom prst="line">
            <a:avLst/>
          </a:prstGeom>
          <a:noFill/>
          <a:ln w="15875">
            <a:solidFill>
              <a:srgbClr val="1D1C2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21" name="Shape 16"/>
          <p:cNvSpPr/>
          <p:nvPr/>
        </p:nvSpPr>
        <p:spPr>
          <a:xfrm>
            <a:off x="6720840" y="1280160"/>
            <a:ext cx="1828800" cy="2743200"/>
          </a:xfrm>
          <a:prstGeom prst="roundRect">
            <a:avLst>
              <a:gd name="adj" fmla="val 5000"/>
            </a:avLst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22" name="Shape 17"/>
          <p:cNvSpPr/>
          <p:nvPr/>
        </p:nvSpPr>
        <p:spPr>
          <a:xfrm>
            <a:off x="6922008" y="1508760"/>
            <a:ext cx="548640" cy="548640"/>
          </a:xfrm>
          <a:prstGeom prst="ellipse">
            <a:avLst/>
          </a:prstGeom>
          <a:solidFill>
            <a:srgbClr val="1D1C21"/>
          </a:solidFill>
          <a:ln/>
        </p:spPr>
        <p:txBody>
          <a:bodyPr/>
          <a:p/>
        </p:txBody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2709" y="1629461"/>
            <a:ext cx="307238" cy="307238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6922008" y="2194560"/>
            <a:ext cx="1508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Итерируем</a:t>
            </a:r>
            <a:endParaRPr lang="en-US" sz="1450" dirty="0"/>
          </a:p>
        </p:txBody>
      </p:sp>
      <p:sp>
        <p:nvSpPr>
          <p:cNvPr id="25" name="Text 19"/>
          <p:cNvSpPr txBox="1"/>
          <p:nvPr/>
        </p:nvSpPr>
        <p:spPr>
          <a:xfrm>
            <a:off x="6922008" y="3154680"/>
            <a:ext cx="1508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2"/>
                </a:solidFill>
              </a:rPr>
              <a:t>собираем аналитику и общаемся с пользователями</a:t>
            </a:r>
            <a:endParaRPr lang="en-US" sz="1250" dirty="0"/>
          </a:p>
        </p:txBody>
      </p:sp>
      <p:sp>
        <p:nvSpPr>
          <p:cNvPr id="26" name="Text 20"/>
          <p:cNvSpPr txBox="1"/>
          <p:nvPr/>
        </p:nvSpPr>
        <p:spPr>
          <a:xfrm>
            <a:off x="548640" y="420624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Цикл не заканчивается: после запуска MVP начинается работа с обратной связью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57</a:t>
            </a:fld>
            <a:endParaRPr lang="en-US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Критерий успеха записываем до запуска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640080" y="1280160"/>
            <a:ext cx="2286000" cy="914400"/>
          </a:xfrm>
          <a:prstGeom prst="roundRect">
            <a:avLst>
              <a:gd name="adj" fmla="val 10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822960" y="1280160"/>
            <a:ext cx="2011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Метрика</a:t>
            </a:r>
            <a:endParaRPr lang="en-US" sz="1500" dirty="0"/>
          </a:p>
          <a:p>
            <a:pPr indent="0" marL="0">
              <a:buNone/>
            </a:pPr>
            <a:r>
              <a:rPr lang="en-US" sz="1200" dirty="0">
                <a:solidFill>
                  <a:srgbClr val="5B5A62"/>
                </a:solidFill>
              </a:rPr>
              <a:t>что считаем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3017520" y="1325880"/>
            <a:ext cx="365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+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3383280" y="1280160"/>
            <a:ext cx="2286000" cy="914400"/>
          </a:xfrm>
          <a:prstGeom prst="roundRect">
            <a:avLst>
              <a:gd name="adj" fmla="val 10000"/>
            </a:avLst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3566160" y="1280160"/>
            <a:ext cx="2011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Порог</a:t>
            </a:r>
            <a:endParaRPr lang="en-US" sz="1500" dirty="0"/>
          </a:p>
          <a:p>
            <a:pPr indent="0" marL="0">
              <a:buNone/>
            </a:pPr>
            <a:r>
              <a:rPr lang="en-US" sz="1200" dirty="0">
                <a:solidFill>
                  <a:srgbClr val="5B5A62"/>
                </a:solidFill>
              </a:rPr>
              <a:t>какое значение – успех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5760720" y="1325880"/>
            <a:ext cx="365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+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6126480" y="1280160"/>
            <a:ext cx="2286000" cy="914400"/>
          </a:xfrm>
          <a:prstGeom prst="roundRect">
            <a:avLst>
              <a:gd name="adj" fmla="val 10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6309360" y="1280160"/>
            <a:ext cx="2011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Срок</a:t>
            </a:r>
            <a:endParaRPr lang="en-US" sz="1500" dirty="0"/>
          </a:p>
          <a:p>
            <a:pPr indent="0" marL="0">
              <a:buNone/>
            </a:pPr>
            <a:r>
              <a:rPr lang="en-US" sz="1200" dirty="0">
                <a:solidFill>
                  <a:srgbClr val="5B5A62"/>
                </a:solidFill>
              </a:rPr>
              <a:t>за какое время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548640" y="2468880"/>
            <a:ext cx="8046720" cy="1097280"/>
          </a:xfrm>
          <a:prstGeom prst="roundRect">
            <a:avLst>
              <a:gd name="adj" fmla="val 8333"/>
            </a:avLst>
          </a:prstGeom>
          <a:solidFill>
            <a:srgbClr val="1D1C21"/>
          </a:solidFill>
          <a:ln/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777240" y="2468880"/>
            <a:ext cx="7589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«Если за 4 недели не менее 5% посетителей лендинга оставят почту – продолжаем. Если меньше 2% – меняем гипотезу. Между – уточняем сообщение и повторяем»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388620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Если записать критерий после запуска, любой результат покажется «неплохим». Это ловушка, которую мы уже видели в меме про A/B-тест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58</a:t>
            </a:fld>
            <a:endParaRPr lang="en-US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MVP по версии заказчика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Что просит заказчик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554480"/>
            <a:ext cx="1028700" cy="310896"/>
          </a:xfrm>
          <a:prstGeom prst="roundRect">
            <a:avLst>
              <a:gd name="adj" fmla="val 44118"/>
            </a:avLst>
          </a:prstGeom>
          <a:solidFill>
            <a:srgbClr val="F3F2E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D1C21"/>
                </a:solidFill>
              </a:rPr>
              <a:t>Регистрация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1668780" y="1554480"/>
            <a:ext cx="754380" cy="310896"/>
          </a:xfrm>
          <a:prstGeom prst="roundRect">
            <a:avLst>
              <a:gd name="adj" fmla="val 44118"/>
            </a:avLst>
          </a:prstGeom>
          <a:solidFill>
            <a:srgbClr val="F3F2E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D1C21"/>
                </a:solidFill>
              </a:rPr>
              <a:t>Каталог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2514600" y="1554480"/>
            <a:ext cx="685800" cy="310896"/>
          </a:xfrm>
          <a:prstGeom prst="roundRect">
            <a:avLst>
              <a:gd name="adj" fmla="val 44118"/>
            </a:avLst>
          </a:prstGeom>
          <a:solidFill>
            <a:srgbClr val="F3F2E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D1C21"/>
                </a:solidFill>
              </a:rPr>
              <a:t>Оплата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291840" y="1554480"/>
            <a:ext cx="1165860" cy="310896"/>
          </a:xfrm>
          <a:prstGeom prst="roundRect">
            <a:avLst>
              <a:gd name="adj" fmla="val 44118"/>
            </a:avLst>
          </a:prstGeom>
          <a:solidFill>
            <a:srgbClr val="F3F2E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D1C21"/>
                </a:solidFill>
              </a:rPr>
              <a:t>Чат поддержки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548640" y="1965960"/>
            <a:ext cx="1028700" cy="310896"/>
          </a:xfrm>
          <a:prstGeom prst="roundRect">
            <a:avLst>
              <a:gd name="adj" fmla="val 44118"/>
            </a:avLst>
          </a:prstGeom>
          <a:solidFill>
            <a:srgbClr val="F3F2E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D1C21"/>
                </a:solidFill>
              </a:rPr>
              <a:t>Тёмная тема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668780" y="1965960"/>
            <a:ext cx="1645920" cy="310896"/>
          </a:xfrm>
          <a:prstGeom prst="roundRect">
            <a:avLst>
              <a:gd name="adj" fmla="val 44118"/>
            </a:avLst>
          </a:prstGeom>
          <a:solidFill>
            <a:srgbClr val="F3F2E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D1C21"/>
                </a:solidFill>
              </a:rPr>
              <a:t>Программа лояльности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3406140" y="1965960"/>
            <a:ext cx="685800" cy="310896"/>
          </a:xfrm>
          <a:prstGeom prst="roundRect">
            <a:avLst>
              <a:gd name="adj" fmla="val 44118"/>
            </a:avLst>
          </a:prstGeom>
          <a:solidFill>
            <a:srgbClr val="F3F2E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D1C21"/>
                </a:solidFill>
              </a:rPr>
              <a:t>Отзывы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183380" y="1965960"/>
            <a:ext cx="1303020" cy="310896"/>
          </a:xfrm>
          <a:prstGeom prst="roundRect">
            <a:avLst>
              <a:gd name="adj" fmla="val 44118"/>
            </a:avLst>
          </a:prstGeom>
          <a:solidFill>
            <a:srgbClr val="F3F2E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D1C21"/>
                </a:solidFill>
              </a:rPr>
              <a:t>Интеграция с ИИ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548640" y="2377440"/>
            <a:ext cx="1371600" cy="310896"/>
          </a:xfrm>
          <a:prstGeom prst="roundRect">
            <a:avLst>
              <a:gd name="adj" fmla="val 44118"/>
            </a:avLst>
          </a:prstGeom>
          <a:solidFill>
            <a:srgbClr val="F3F2E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D1C21"/>
                </a:solidFill>
              </a:rPr>
              <a:t>Версия для часов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2011680" y="2377440"/>
            <a:ext cx="1097280" cy="310896"/>
          </a:xfrm>
          <a:prstGeom prst="roundRect">
            <a:avLst>
              <a:gd name="adj" fmla="val 44118"/>
            </a:avLst>
          </a:prstGeom>
          <a:solidFill>
            <a:srgbClr val="F3F2E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D1C21"/>
                </a:solidFill>
              </a:rPr>
              <a:t>Геймификация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3200400" y="2377440"/>
            <a:ext cx="685800" cy="310896"/>
          </a:xfrm>
          <a:prstGeom prst="roundRect">
            <a:avLst>
              <a:gd name="adj" fmla="val 44118"/>
            </a:avLst>
          </a:prstGeom>
          <a:solidFill>
            <a:srgbClr val="F3F2E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D1C21"/>
                </a:solidFill>
              </a:rPr>
              <a:t>Сторис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548640" y="2788920"/>
            <a:ext cx="1714500" cy="310896"/>
          </a:xfrm>
          <a:prstGeom prst="roundRect">
            <a:avLst>
              <a:gd name="adj" fmla="val 44118"/>
            </a:avLst>
          </a:prstGeom>
          <a:solidFill>
            <a:srgbClr val="F3F2E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D1C21"/>
                </a:solidFill>
              </a:rPr>
              <a:t>Реферальная программа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2354580" y="2788920"/>
            <a:ext cx="1303020" cy="310896"/>
          </a:xfrm>
          <a:prstGeom prst="roundRect">
            <a:avLst>
              <a:gd name="adj" fmla="val 44118"/>
            </a:avLst>
          </a:prstGeom>
          <a:solidFill>
            <a:srgbClr val="F3F2E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D1C21"/>
                </a:solidFill>
              </a:rPr>
              <a:t>Свой мессенджер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749040" y="2788920"/>
            <a:ext cx="1508760" cy="310896"/>
          </a:xfrm>
          <a:prstGeom prst="roundRect">
            <a:avLst>
              <a:gd name="adj" fmla="val 44118"/>
            </a:avLst>
          </a:prstGeom>
          <a:solidFill>
            <a:srgbClr val="F3F2E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D1C21"/>
                </a:solidFill>
              </a:rPr>
              <a:t>Голосовой помощник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548640" y="3200400"/>
            <a:ext cx="1440180" cy="310896"/>
          </a:xfrm>
          <a:prstGeom prst="roundRect">
            <a:avLst>
              <a:gd name="adj" fmla="val 44118"/>
            </a:avLst>
          </a:prstGeom>
          <a:solidFill>
            <a:srgbClr val="F3F2E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1D1C21"/>
                </a:solidFill>
              </a:rPr>
              <a:t>…и ещё 33 функции</a:t>
            </a:r>
            <a:endParaRPr lang="en-US" sz="1100" dirty="0"/>
          </a:p>
        </p:txBody>
      </p:sp>
      <p:sp>
        <p:nvSpPr>
          <p:cNvPr id="19" name="Text 17"/>
          <p:cNvSpPr txBox="1"/>
          <p:nvPr/>
        </p:nvSpPr>
        <p:spPr>
          <a:xfrm>
            <a:off x="548640" y="370332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accent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«Это же минимальный набор!»</a:t>
            </a:r>
            <a:endParaRPr lang="en-US" sz="1700" dirty="0"/>
          </a:p>
        </p:txBody>
      </p:sp>
      <p:sp>
        <p:nvSpPr>
          <p:cNvPr id="20" name="Shape 18"/>
          <p:cNvSpPr/>
          <p:nvPr/>
        </p:nvSpPr>
        <p:spPr>
          <a:xfrm>
            <a:off x="5852160" y="1188720"/>
            <a:ext cx="2743200" cy="2926080"/>
          </a:xfrm>
          <a:prstGeom prst="roundRect">
            <a:avLst>
              <a:gd name="adj" fmla="val 3333"/>
            </a:avLst>
          </a:prstGeom>
          <a:solidFill>
            <a:srgbClr val="F2C230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6035040" y="132588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chemeClr val="tx1"/>
                </a:solidFill>
              </a:rPr>
              <a:t>Что нужно, чтобы проверить гипотезу</a:t>
            </a:r>
            <a:endParaRPr lang="en-US" sz="1250" dirty="0"/>
          </a:p>
        </p:txBody>
      </p:sp>
      <p:pic>
        <p:nvPicPr>
          <p:cNvPr id="2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35040" y="2057400"/>
            <a:ext cx="292608" cy="292608"/>
          </a:xfrm>
          <a:prstGeom prst="rect">
            <a:avLst/>
          </a:prstGeom>
        </p:spPr>
      </p:pic>
      <p:sp>
        <p:nvSpPr>
          <p:cNvPr id="23" name="Text 20"/>
          <p:cNvSpPr txBox="1"/>
          <p:nvPr/>
        </p:nvSpPr>
        <p:spPr>
          <a:xfrm>
            <a:off x="6446520" y="2011680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Каталог</a:t>
            </a:r>
            <a:endParaRPr lang="en-US" sz="1800" dirty="0"/>
          </a:p>
        </p:txBody>
      </p:sp>
      <p:pic>
        <p:nvPicPr>
          <p:cNvPr id="2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5040" y="2606040"/>
            <a:ext cx="292608" cy="292608"/>
          </a:xfrm>
          <a:prstGeom prst="rect">
            <a:avLst/>
          </a:prstGeom>
        </p:spPr>
      </p:pic>
      <p:sp>
        <p:nvSpPr>
          <p:cNvPr id="25" name="Text 21"/>
          <p:cNvSpPr txBox="1"/>
          <p:nvPr/>
        </p:nvSpPr>
        <p:spPr>
          <a:xfrm>
            <a:off x="6446520" y="2560320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Оплата</a:t>
            </a:r>
            <a:endParaRPr lang="en-US" sz="1800" dirty="0"/>
          </a:p>
        </p:txBody>
      </p:sp>
      <p:pic>
        <p:nvPicPr>
          <p:cNvPr id="2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5040" y="3154680"/>
            <a:ext cx="292608" cy="292608"/>
          </a:xfrm>
          <a:prstGeom prst="rect">
            <a:avLst/>
          </a:prstGeom>
        </p:spPr>
      </p:pic>
      <p:sp>
        <p:nvSpPr>
          <p:cNvPr id="27" name="Text 22"/>
          <p:cNvSpPr txBox="1"/>
          <p:nvPr/>
        </p:nvSpPr>
        <p:spPr>
          <a:xfrm>
            <a:off x="6446520" y="3108960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Доставка</a:t>
            </a:r>
            <a:endParaRPr lang="en-US" sz="1800" dirty="0"/>
          </a:p>
        </p:txBody>
      </p:sp>
      <p:sp>
        <p:nvSpPr>
          <p:cNvPr id="28" name="Text 23"/>
          <p:cNvSpPr txBox="1"/>
          <p:nvPr/>
        </p:nvSpPr>
        <p:spPr>
          <a:xfrm>
            <a:off x="548640" y="429768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Задача продакта – защищать слово «минимальный»: всё «хотелось бы» подождёт следующих итераций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59</a:t>
            </a:fld>
            <a:endParaRPr lang="en-US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Пример MVP: лендинг с листом ожидания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4846320" cy="3383280"/>
          </a:xfrm>
          <a:prstGeom prst="roundRect">
            <a:avLst>
              <a:gd name="adj" fmla="val 1622"/>
            </a:avLst>
          </a:prstGeom>
          <a:solidFill>
            <a:srgbClr val="FFFFFF"/>
          </a:solidFill>
          <a:ln w="15875">
            <a:solidFill>
              <a:srgbClr val="1D1C21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548640" y="1188720"/>
            <a:ext cx="4846320" cy="219456"/>
          </a:xfrm>
          <a:prstGeom prst="roundRect">
            <a:avLst>
              <a:gd name="adj" fmla="val 16667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640080" y="1252728"/>
            <a:ext cx="82296" cy="82296"/>
          </a:xfrm>
          <a:prstGeom prst="ellipse">
            <a:avLst/>
          </a:prstGeom>
          <a:solidFill>
            <a:srgbClr val="E0684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758952" y="1252728"/>
            <a:ext cx="82296" cy="82296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877824" y="1252728"/>
            <a:ext cx="82296" cy="82296"/>
          </a:xfrm>
          <a:prstGeom prst="ellipse">
            <a:avLst/>
          </a:prstGeom>
          <a:solidFill>
            <a:srgbClr val="2F8F83"/>
          </a:solidFill>
          <a:ln/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1051560" y="1234440"/>
            <a:ext cx="4160520" cy="128016"/>
          </a:xfrm>
          <a:prstGeom prst="roundRect">
            <a:avLst>
              <a:gd name="adj" fmla="val 35714"/>
            </a:avLst>
          </a:prstGeom>
          <a:solidFill>
            <a:srgbClr val="FFFFFF"/>
          </a:solidFill>
          <a:ln/>
        </p:spPr>
        <p:txBody>
          <a:bodyPr/>
          <a:p/>
        </p:txBody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8368" y="1517904"/>
            <a:ext cx="201168" cy="201168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32688" y="1499616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Обед без очереди</a:t>
            </a:r>
            <a:endParaRPr lang="en-US" sz="1000" dirty="0"/>
          </a:p>
        </p:txBody>
      </p:sp>
      <p:sp>
        <p:nvSpPr>
          <p:cNvPr id="11" name="Text 8"/>
          <p:cNvSpPr txBox="1"/>
          <p:nvPr/>
        </p:nvSpPr>
        <p:spPr>
          <a:xfrm>
            <a:off x="3401568" y="1499616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chemeClr val="tx2"/>
                </a:solidFill>
              </a:rPr>
              <a:t>Как это работает</a:t>
            </a:r>
            <a:endParaRPr lang="en-US" sz="750" dirty="0"/>
          </a:p>
        </p:txBody>
      </p:sp>
      <p:sp>
        <p:nvSpPr>
          <p:cNvPr id="12" name="Text 9"/>
          <p:cNvSpPr txBox="1"/>
          <p:nvPr/>
        </p:nvSpPr>
        <p:spPr>
          <a:xfrm>
            <a:off x="4361688" y="1499616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chemeClr val="tx2"/>
                </a:solidFill>
              </a:rPr>
              <a:t>Вопросы</a:t>
            </a:r>
            <a:endParaRPr lang="en-US" sz="750" dirty="0"/>
          </a:p>
        </p:txBody>
      </p:sp>
      <p:sp>
        <p:nvSpPr>
          <p:cNvPr id="13" name="Text 10"/>
          <p:cNvSpPr txBox="1"/>
          <p:nvPr/>
        </p:nvSpPr>
        <p:spPr>
          <a:xfrm>
            <a:off x="658368" y="1911096"/>
            <a:ext cx="2743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Закажите обед в столовой заранее и заберите без очереди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658368" y="2779776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chemeClr val="tx2"/>
                </a:solidFill>
              </a:rPr>
              <a:t>Выберите блюда в телефоне до конца пары – к перемене заказ будет ждать на отдельной стойке.</a:t>
            </a:r>
            <a:endParaRPr lang="en-US" sz="850" dirty="0"/>
          </a:p>
        </p:txBody>
      </p:sp>
      <p:sp>
        <p:nvSpPr>
          <p:cNvPr id="15" name="Shape 12"/>
          <p:cNvSpPr/>
          <p:nvPr/>
        </p:nvSpPr>
        <p:spPr>
          <a:xfrm>
            <a:off x="658368" y="3374136"/>
            <a:ext cx="1691640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B9B6AD"/>
            </a:solidFill>
            <a:prstDash val="solid"/>
          </a:ln>
        </p:spPr>
        <p:txBody>
          <a:bodyPr/>
          <a:p/>
        </p:txBody>
      </p:sp>
      <p:sp>
        <p:nvSpPr>
          <p:cNvPr id="16" name="Text 13"/>
          <p:cNvSpPr txBox="1"/>
          <p:nvPr/>
        </p:nvSpPr>
        <p:spPr>
          <a:xfrm>
            <a:off x="749808" y="3374136"/>
            <a:ext cx="1371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E8B84"/>
                </a:solidFill>
              </a:rPr>
              <a:t>Ваша почта</a:t>
            </a:r>
            <a:endParaRPr lang="en-US" sz="800" dirty="0"/>
          </a:p>
        </p:txBody>
      </p:sp>
      <p:sp>
        <p:nvSpPr>
          <p:cNvPr id="17" name="Text 14"/>
          <p:cNvSpPr/>
          <p:nvPr/>
        </p:nvSpPr>
        <p:spPr>
          <a:xfrm>
            <a:off x="2441448" y="3374136"/>
            <a:ext cx="1051560" cy="292608"/>
          </a:xfrm>
          <a:prstGeom prst="roundRect">
            <a:avLst>
              <a:gd name="adj" fmla="val 15625"/>
            </a:avLst>
          </a:prstGeom>
          <a:solidFill>
            <a:srgbClr val="1D1C2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</a:rPr>
              <a:t>Хочу попробовать</a:t>
            </a:r>
            <a:endParaRPr lang="en-US" sz="800" dirty="0"/>
          </a:p>
        </p:txBody>
      </p:sp>
      <p:sp>
        <p:nvSpPr>
          <p:cNvPr id="18" name="Text 15"/>
          <p:cNvSpPr txBox="1"/>
          <p:nvPr/>
        </p:nvSpPr>
        <p:spPr>
          <a:xfrm>
            <a:off x="658368" y="3739896"/>
            <a:ext cx="2743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chemeClr val="tx2"/>
                </a:solidFill>
              </a:rPr>
              <a:t>Запускаемся в вашем вузе этой осенью</a:t>
            </a:r>
            <a:endParaRPr lang="en-US" sz="750" dirty="0"/>
          </a:p>
        </p:txBody>
      </p:sp>
      <p:sp>
        <p:nvSpPr>
          <p:cNvPr id="19" name="Shape 16"/>
          <p:cNvSpPr/>
          <p:nvPr/>
        </p:nvSpPr>
        <p:spPr>
          <a:xfrm>
            <a:off x="3721608" y="1865376"/>
            <a:ext cx="1280160" cy="242316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9050">
            <a:solidFill>
              <a:srgbClr val="1D1C21"/>
            </a:solidFill>
            <a:prstDash val="solid"/>
          </a:ln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20" name="Shape 17"/>
          <p:cNvSpPr/>
          <p:nvPr/>
        </p:nvSpPr>
        <p:spPr>
          <a:xfrm>
            <a:off x="4197096" y="1929384"/>
            <a:ext cx="329184" cy="45720"/>
          </a:xfrm>
          <a:prstGeom prst="roundRect">
            <a:avLst>
              <a:gd name="adj" fmla="val 40000"/>
            </a:avLst>
          </a:prstGeom>
          <a:solidFill>
            <a:srgbClr val="1D1C21"/>
          </a:solidFill>
          <a:ln/>
        </p:spPr>
        <p:txBody>
          <a:bodyPr/>
          <a:p/>
        </p:txBody>
      </p:sp>
      <p:sp>
        <p:nvSpPr>
          <p:cNvPr id="21" name="Text 18"/>
          <p:cNvSpPr txBox="1"/>
          <p:nvPr/>
        </p:nvSpPr>
        <p:spPr>
          <a:xfrm>
            <a:off x="3867912" y="2048256"/>
            <a:ext cx="914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chemeClr val="tx1"/>
                </a:solidFill>
              </a:rPr>
              <a:t>Ваш заказ</a:t>
            </a:r>
            <a:endParaRPr lang="en-US" sz="750" dirty="0"/>
          </a:p>
        </p:txBody>
      </p:sp>
      <p:sp>
        <p:nvSpPr>
          <p:cNvPr id="22" name="Shape 19"/>
          <p:cNvSpPr/>
          <p:nvPr/>
        </p:nvSpPr>
        <p:spPr>
          <a:xfrm>
            <a:off x="3867912" y="2304288"/>
            <a:ext cx="987552" cy="310896"/>
          </a:xfrm>
          <a:prstGeom prst="roundRect">
            <a:avLst>
              <a:gd name="adj" fmla="val 11765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23" name="Shape 20"/>
          <p:cNvSpPr/>
          <p:nvPr/>
        </p:nvSpPr>
        <p:spPr>
          <a:xfrm>
            <a:off x="3931920" y="2377440"/>
            <a:ext cx="640080" cy="41148"/>
          </a:xfrm>
          <a:prstGeom prst="rect">
            <a:avLst/>
          </a:prstGeom>
          <a:solidFill>
            <a:srgbClr val="B9B6AD"/>
          </a:solidFill>
          <a:ln/>
        </p:spPr>
        <p:txBody>
          <a:bodyPr/>
          <a:p/>
        </p:txBody>
      </p:sp>
      <p:sp>
        <p:nvSpPr>
          <p:cNvPr id="24" name="Shape 21"/>
          <p:cNvSpPr/>
          <p:nvPr/>
        </p:nvSpPr>
        <p:spPr>
          <a:xfrm>
            <a:off x="3931920" y="2468880"/>
            <a:ext cx="384048" cy="41148"/>
          </a:xfrm>
          <a:prstGeom prst="rect">
            <a:avLst/>
          </a:prstGeom>
          <a:solidFill>
            <a:srgbClr val="B9B6AD"/>
          </a:solidFill>
          <a:ln/>
        </p:spPr>
        <p:txBody>
          <a:bodyPr/>
          <a:p/>
        </p:txBody>
      </p:sp>
      <p:sp>
        <p:nvSpPr>
          <p:cNvPr id="25" name="Shape 22"/>
          <p:cNvSpPr/>
          <p:nvPr/>
        </p:nvSpPr>
        <p:spPr>
          <a:xfrm>
            <a:off x="3867912" y="2688336"/>
            <a:ext cx="987552" cy="310896"/>
          </a:xfrm>
          <a:prstGeom prst="roundRect">
            <a:avLst>
              <a:gd name="adj" fmla="val 11765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26" name="Shape 23"/>
          <p:cNvSpPr/>
          <p:nvPr/>
        </p:nvSpPr>
        <p:spPr>
          <a:xfrm>
            <a:off x="3931920" y="2761488"/>
            <a:ext cx="640080" cy="41148"/>
          </a:xfrm>
          <a:prstGeom prst="rect">
            <a:avLst/>
          </a:prstGeom>
          <a:solidFill>
            <a:srgbClr val="B9B6AD"/>
          </a:solidFill>
          <a:ln/>
        </p:spPr>
        <p:txBody>
          <a:bodyPr/>
          <a:p/>
        </p:txBody>
      </p:sp>
      <p:sp>
        <p:nvSpPr>
          <p:cNvPr id="27" name="Shape 24"/>
          <p:cNvSpPr/>
          <p:nvPr/>
        </p:nvSpPr>
        <p:spPr>
          <a:xfrm>
            <a:off x="3931920" y="2852928"/>
            <a:ext cx="384048" cy="41148"/>
          </a:xfrm>
          <a:prstGeom prst="rect">
            <a:avLst/>
          </a:prstGeom>
          <a:solidFill>
            <a:srgbClr val="B9B6AD"/>
          </a:solidFill>
          <a:ln/>
        </p:spPr>
        <p:txBody>
          <a:bodyPr/>
          <a:p/>
        </p:txBody>
      </p:sp>
      <p:sp>
        <p:nvSpPr>
          <p:cNvPr id="28" name="Shape 25"/>
          <p:cNvSpPr/>
          <p:nvPr/>
        </p:nvSpPr>
        <p:spPr>
          <a:xfrm>
            <a:off x="3867912" y="3072384"/>
            <a:ext cx="987552" cy="310896"/>
          </a:xfrm>
          <a:prstGeom prst="roundRect">
            <a:avLst>
              <a:gd name="adj" fmla="val 11765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29" name="Shape 26"/>
          <p:cNvSpPr/>
          <p:nvPr/>
        </p:nvSpPr>
        <p:spPr>
          <a:xfrm>
            <a:off x="3931920" y="3145536"/>
            <a:ext cx="640080" cy="41148"/>
          </a:xfrm>
          <a:prstGeom prst="rect">
            <a:avLst/>
          </a:prstGeom>
          <a:solidFill>
            <a:srgbClr val="B9B6AD"/>
          </a:solidFill>
          <a:ln/>
        </p:spPr>
        <p:txBody>
          <a:bodyPr/>
          <a:p/>
        </p:txBody>
      </p:sp>
      <p:sp>
        <p:nvSpPr>
          <p:cNvPr id="30" name="Shape 27"/>
          <p:cNvSpPr/>
          <p:nvPr/>
        </p:nvSpPr>
        <p:spPr>
          <a:xfrm>
            <a:off x="3931920" y="3236976"/>
            <a:ext cx="384048" cy="41148"/>
          </a:xfrm>
          <a:prstGeom prst="rect">
            <a:avLst/>
          </a:prstGeom>
          <a:solidFill>
            <a:srgbClr val="B9B6AD"/>
          </a:solidFill>
          <a:ln/>
        </p:spPr>
        <p:txBody>
          <a:bodyPr/>
          <a:p/>
        </p:txBody>
      </p:sp>
      <p:sp>
        <p:nvSpPr>
          <p:cNvPr id="31" name="Text 28"/>
          <p:cNvSpPr/>
          <p:nvPr/>
        </p:nvSpPr>
        <p:spPr>
          <a:xfrm>
            <a:off x="3867912" y="3538728"/>
            <a:ext cx="987552" cy="237744"/>
          </a:xfrm>
          <a:prstGeom prst="roundRect">
            <a:avLst>
              <a:gd name="adj" fmla="val 19231"/>
            </a:avLst>
          </a:prstGeom>
          <a:solidFill>
            <a:srgbClr val="F2C23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1D1C21"/>
                </a:solidFill>
              </a:rPr>
              <a:t>Забрать в 12:40</a:t>
            </a:r>
            <a:endParaRPr lang="en-US" sz="700" dirty="0"/>
          </a:p>
        </p:txBody>
      </p:sp>
      <p:sp>
        <p:nvSpPr>
          <p:cNvPr id="32" name="Shape 29"/>
          <p:cNvSpPr/>
          <p:nvPr/>
        </p:nvSpPr>
        <p:spPr>
          <a:xfrm>
            <a:off x="5669280" y="1188720"/>
            <a:ext cx="2926080" cy="914400"/>
          </a:xfrm>
          <a:prstGeom prst="roundRect">
            <a:avLst>
              <a:gd name="adj" fmla="val 8000"/>
            </a:avLst>
          </a:prstGeom>
          <a:solidFill>
            <a:srgbClr val="2F8F83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pic>
        <p:nvPicPr>
          <p:cNvPr id="3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3872" y="1325880"/>
            <a:ext cx="292608" cy="292608"/>
          </a:xfrm>
          <a:prstGeom prst="rect">
            <a:avLst/>
          </a:prstGeom>
        </p:spPr>
      </p:pic>
      <p:sp>
        <p:nvSpPr>
          <p:cNvPr id="34" name="Text 30"/>
          <p:cNvSpPr txBox="1"/>
          <p:nvPr/>
        </p:nvSpPr>
        <p:spPr>
          <a:xfrm>
            <a:off x="6217920" y="1234440"/>
            <a:ext cx="2286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chemeClr val="bg1"/>
                </a:solidFill>
              </a:rPr>
              <a:t>Вы в листе ожидания!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chemeClr val="bg1"/>
                </a:solidFill>
              </a:rPr>
              <a:t>Напишем, как только запустимся в вашем вузе.</a:t>
            </a:r>
            <a:endParaRPr lang="en-US" sz="1150" dirty="0"/>
          </a:p>
        </p:txBody>
      </p:sp>
      <p:sp>
        <p:nvSpPr>
          <p:cNvPr id="35" name="Text 31"/>
          <p:cNvSpPr txBox="1"/>
          <p:nvPr/>
        </p:nvSpPr>
        <p:spPr>
          <a:xfrm>
            <a:off x="5669280" y="251460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Что проверяем</a:t>
            </a:r>
            <a:endParaRPr lang="en-US" sz="1200" dirty="0"/>
          </a:p>
        </p:txBody>
      </p:sp>
      <p:sp>
        <p:nvSpPr>
          <p:cNvPr id="36" name="Text 32"/>
          <p:cNvSpPr txBox="1"/>
          <p:nvPr/>
        </p:nvSpPr>
        <p:spPr>
          <a:xfrm>
            <a:off x="5669280" y="2788920"/>
            <a:ext cx="2926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Нужен ли студентам заказ обеда заранее – до того, как написана хоть строчка кода приложения.</a:t>
            </a:r>
            <a:endParaRPr lang="en-US" sz="1250" dirty="0"/>
          </a:p>
        </p:txBody>
      </p:sp>
      <p:sp>
        <p:nvSpPr>
          <p:cNvPr id="37" name="Text 33"/>
          <p:cNvSpPr txBox="1"/>
          <p:nvPr/>
        </p:nvSpPr>
        <p:spPr>
          <a:xfrm>
            <a:off x="5669280" y="352044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Метрика</a:t>
            </a:r>
            <a:endParaRPr lang="en-US" sz="1200" dirty="0"/>
          </a:p>
        </p:txBody>
      </p:sp>
      <p:sp>
        <p:nvSpPr>
          <p:cNvPr id="38" name="Text 34"/>
          <p:cNvSpPr txBox="1"/>
          <p:nvPr/>
        </p:nvSpPr>
        <p:spPr>
          <a:xfrm>
            <a:off x="5669280" y="3794760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Доля посетителей страницы, которые оставили почту.</a:t>
            </a:r>
            <a:endParaRPr lang="en-US" sz="1250" dirty="0"/>
          </a:p>
        </p:txBody>
      </p:sp>
      <p:sp>
        <p:nvSpPr>
          <p:cNvPr id="39" name="Text 35"/>
          <p:cNvSpPr txBox="1"/>
          <p:nvPr/>
        </p:nvSpPr>
        <p:spPr>
          <a:xfrm>
            <a:off x="5669280" y="4343400"/>
            <a:ext cx="2926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i="1" dirty="0">
                <a:solidFill>
                  <a:schemeClr val="tx2"/>
                </a:solidFill>
              </a:rPr>
              <a:t>Пример условный: сервис придуман для иллюстрации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60</a:t>
            </a:fld>
            <a:endParaRPr lang="en-US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Кейс Wildberries: MVP из квартиры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2148840" cy="3291840"/>
          </a:xfrm>
          <a:prstGeom prst="roundRect">
            <a:avLst>
              <a:gd name="adj" fmla="val 4255"/>
            </a:avLst>
          </a:prstGeom>
          <a:solidFill>
            <a:schemeClr val="tx1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777240" y="1417320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5"/>
                </a:solidFill>
              </a:rPr>
              <a:t>Wildberries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1828800"/>
            <a:ext cx="1783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6,1 трлн ₽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2606040"/>
            <a:ext cx="1783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1"/>
                </a:solidFill>
              </a:rPr>
              <a:t>оборот Wildberries &amp; Russ в 2025 году. А начиналось всё в квартире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3977640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Маркетплейс  ·  с 2004 года</a:t>
            </a:r>
            <a:endParaRPr lang="en-US" sz="1100" dirty="0"/>
          </a:p>
        </p:txBody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1800" y="1261872"/>
            <a:ext cx="219456" cy="219456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3246120" y="125272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Ситуация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4206240" y="1234440"/>
            <a:ext cx="4389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В 2004 году преподаватель английского Татьяна Бакальчук и её муж решили проверить, будут ли люди покупать одежду через интернет.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2971800" y="1965960"/>
            <a:ext cx="5623560" cy="0"/>
          </a:xfrm>
          <a:prstGeom prst="line">
            <a:avLst/>
          </a:prstGeom>
          <a:noFill/>
          <a:ln w="15875">
            <a:solidFill>
              <a:srgbClr val="F3F2EE"/>
            </a:solidFill>
            <a:prstDash val="solid"/>
          </a:ln>
        </p:spPr>
        <p:txBody>
          <a:bodyPr/>
          <a:p/>
        </p:txBody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0" y="2048256"/>
            <a:ext cx="219456" cy="219456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246120" y="203911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Что сделали</a:t>
            </a:r>
            <a:endParaRPr lang="en-US" sz="1200" dirty="0"/>
          </a:p>
        </p:txBody>
      </p:sp>
      <p:sp>
        <p:nvSpPr>
          <p:cNvPr id="14" name="Text 10"/>
          <p:cNvSpPr txBox="1"/>
          <p:nvPr/>
        </p:nvSpPr>
        <p:spPr>
          <a:xfrm>
            <a:off x="4206240" y="2020824"/>
            <a:ext cx="4389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Без своего склада и товаров: продавали одежду из каталогов Otto и Quelle как агенты за комиссию, а заказы сначала сами возили покупателям.</a:t>
            </a:r>
            <a:endParaRPr lang="en-US" sz="1300" dirty="0"/>
          </a:p>
        </p:txBody>
      </p:sp>
      <p:sp>
        <p:nvSpPr>
          <p:cNvPr id="15" name="Shape 11"/>
          <p:cNvSpPr/>
          <p:nvPr/>
        </p:nvSpPr>
        <p:spPr>
          <a:xfrm>
            <a:off x="2971800" y="2752344"/>
            <a:ext cx="5623560" cy="0"/>
          </a:xfrm>
          <a:prstGeom prst="line">
            <a:avLst/>
          </a:prstGeom>
          <a:noFill/>
          <a:ln w="15875">
            <a:solidFill>
              <a:srgbClr val="F3F2EE"/>
            </a:solidFill>
            <a:prstDash val="solid"/>
          </a:ln>
        </p:spPr>
        <p:txBody>
          <a:bodyPr/>
          <a:p/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800" y="2834640"/>
            <a:ext cx="219456" cy="219456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3246120" y="2825496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Результат</a:t>
            </a:r>
            <a:endParaRPr lang="en-US" sz="1200" dirty="0"/>
          </a:p>
        </p:txBody>
      </p:sp>
      <p:sp>
        <p:nvSpPr>
          <p:cNvPr id="18" name="Text 13"/>
          <p:cNvSpPr txBox="1"/>
          <p:nvPr/>
        </p:nvSpPr>
        <p:spPr>
          <a:xfrm>
            <a:off x="4206240" y="2807208"/>
            <a:ext cx="4389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Спрос подтвердился: в 2008 году – рекорд 1000 заказов в день, а в 2025 году оборот группы превысил 6,1 трлн рублей.</a:t>
            </a:r>
            <a:endParaRPr lang="en-US" sz="1300" dirty="0"/>
          </a:p>
        </p:txBody>
      </p:sp>
      <p:sp>
        <p:nvSpPr>
          <p:cNvPr id="19" name="Shape 14"/>
          <p:cNvSpPr/>
          <p:nvPr/>
        </p:nvSpPr>
        <p:spPr>
          <a:xfrm>
            <a:off x="2971800" y="3657600"/>
            <a:ext cx="5623560" cy="868680"/>
          </a:xfrm>
          <a:prstGeom prst="rect">
            <a:avLst/>
          </a:prstGeom>
          <a:solidFill>
            <a:schemeClr val="accent1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20" name="Text 15"/>
          <p:cNvSpPr txBox="1"/>
          <p:nvPr/>
        </p:nvSpPr>
        <p:spPr>
          <a:xfrm>
            <a:off x="3154680" y="3657600"/>
            <a:ext cx="5303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Вывод для нас  </a:t>
            </a:r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Полноценный MVP даёт клиенту реальную ценность при минимальных вложениях: без склада, без своих товаров, своими руками.</a:t>
            </a:r>
            <a:endParaRPr lang="en-US" sz="1500" dirty="0"/>
          </a:p>
        </p:txBody>
      </p:sp>
      <p:sp>
        <p:nvSpPr>
          <p:cNvPr id="21" name="Text 16"/>
          <p:cNvSpPr txBox="1"/>
          <p:nvPr/>
        </p:nvSpPr>
        <p:spPr>
          <a:xfrm>
            <a:off x="4937760" y="4754880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Источник: Forbes Kazakhstan; New Retail, 2026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61</a:t>
            </a:fld>
            <a:endParaRPr lang="en-US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bg1"/>
                </a:solidFill>
              </a:rPr>
              <a:t>Что мы узнали сегодня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34440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1051560" y="1261872"/>
            <a:ext cx="3429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Проект и продукт</a:t>
            </a:r>
            <a:endParaRPr lang="en-US" sz="1500" dirty="0"/>
          </a:p>
          <a:p>
            <a:pPr indent="0" marL="0">
              <a:buNone/>
            </a:pPr>
            <a:r>
              <a:rPr lang="en-US" sz="1250" dirty="0">
                <a:solidFill>
                  <a:schemeClr val="accent5"/>
                </a:solidFill>
              </a:rPr>
              <a:t>проект заканчивается, а продукт живёт и развивается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4663440" y="1234440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3000" dirty="0"/>
          </a:p>
        </p:txBody>
      </p:sp>
      <p:sp>
        <p:nvSpPr>
          <p:cNvPr id="6" name="Text 4"/>
          <p:cNvSpPr txBox="1"/>
          <p:nvPr/>
        </p:nvSpPr>
        <p:spPr>
          <a:xfrm>
            <a:off x="5166360" y="1261872"/>
            <a:ext cx="3429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Гипотеза</a:t>
            </a:r>
            <a:endParaRPr lang="en-US" sz="1500" dirty="0"/>
          </a:p>
          <a:p>
            <a:pPr indent="0" marL="0">
              <a:buNone/>
            </a:pPr>
            <a:r>
              <a:rPr lang="en-US" sz="1250" dirty="0">
                <a:solidFill>
                  <a:schemeClr val="accent5"/>
                </a:solidFill>
              </a:rPr>
              <a:t>проверяемое утверждение; большинство идей не подтверждается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331720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3000" dirty="0"/>
          </a:p>
        </p:txBody>
      </p:sp>
      <p:sp>
        <p:nvSpPr>
          <p:cNvPr id="8" name="Text 6"/>
          <p:cNvSpPr txBox="1"/>
          <p:nvPr/>
        </p:nvSpPr>
        <p:spPr>
          <a:xfrm>
            <a:off x="1051560" y="2359152"/>
            <a:ext cx="3429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HADI</a:t>
            </a:r>
            <a:endParaRPr lang="en-US" sz="1500" dirty="0"/>
          </a:p>
          <a:p>
            <a:pPr indent="0" marL="0">
              <a:buNone/>
            </a:pPr>
            <a:r>
              <a:rPr lang="en-US" sz="1250" dirty="0">
                <a:solidFill>
                  <a:schemeClr val="accent5"/>
                </a:solidFill>
              </a:rPr>
              <a:t>гипотеза, действие, данные, инсайт – и снова по кругу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4663440" y="2331720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3000" dirty="0"/>
          </a:p>
        </p:txBody>
      </p:sp>
      <p:sp>
        <p:nvSpPr>
          <p:cNvPr id="10" name="Text 8"/>
          <p:cNvSpPr txBox="1"/>
          <p:nvPr/>
        </p:nvSpPr>
        <p:spPr>
          <a:xfrm>
            <a:off x="5166360" y="2359152"/>
            <a:ext cx="3429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CustDev</a:t>
            </a:r>
            <a:endParaRPr lang="en-US" sz="1500" dirty="0"/>
          </a:p>
          <a:p>
            <a:pPr indent="0" marL="0">
              <a:buNone/>
            </a:pPr>
            <a:r>
              <a:rPr lang="en-US" sz="1250" dirty="0">
                <a:solidFill>
                  <a:schemeClr val="accent5"/>
                </a:solidFill>
              </a:rPr>
              <a:t>спрашиваем о фактах из прошлого, а не о будущем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3429000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3000" dirty="0"/>
          </a:p>
        </p:txBody>
      </p:sp>
      <p:sp>
        <p:nvSpPr>
          <p:cNvPr id="12" name="Text 10"/>
          <p:cNvSpPr txBox="1"/>
          <p:nvPr/>
        </p:nvSpPr>
        <p:spPr>
          <a:xfrm>
            <a:off x="1051560" y="3456432"/>
            <a:ext cx="3429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Прототип</a:t>
            </a:r>
            <a:endParaRPr lang="en-US" sz="1500" dirty="0"/>
          </a:p>
          <a:p>
            <a:pPr indent="0" marL="0">
              <a:buNone/>
            </a:pPr>
            <a:r>
              <a:rPr lang="en-US" sz="1250" dirty="0">
                <a:solidFill>
                  <a:schemeClr val="accent5"/>
                </a:solidFill>
              </a:rPr>
              <a:t>показывает, как будет выглядеть продукт, и проверяет понимание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663440" y="3429000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</a:t>
            </a:r>
            <a:endParaRPr lang="en-US" sz="3000" dirty="0"/>
          </a:p>
        </p:txBody>
      </p:sp>
      <p:sp>
        <p:nvSpPr>
          <p:cNvPr id="14" name="Text 12"/>
          <p:cNvSpPr txBox="1"/>
          <p:nvPr/>
        </p:nvSpPr>
        <p:spPr>
          <a:xfrm>
            <a:off x="5166360" y="3456432"/>
            <a:ext cx="3429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MVP</a:t>
            </a:r>
            <a:endParaRPr lang="en-US" sz="1500" dirty="0"/>
          </a:p>
          <a:p>
            <a:pPr indent="0" marL="0">
              <a:buNone/>
            </a:pPr>
            <a:r>
              <a:rPr lang="en-US" sz="1250" dirty="0">
                <a:solidFill>
                  <a:schemeClr val="accent5"/>
                </a:solidFill>
              </a:rPr>
              <a:t>минимальный продукт с реальной ценностью для проверки гипотезы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63</a:t>
            </a:fld>
            <a:endParaRPr lang="en-US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Словарик лекции</a:t>
            </a:r>
            <a:endParaRPr lang="en-US" sz="2600" dirty="0"/>
          </a:p>
        </p:txBody>
      </p:sp>
      <p:graphicFrame>
        <p:nvGraphicFramePr>
          <p:cNvPr id="6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234440"/>
          <a:ext cx="8046720" cy="914400"/>
        </p:xfrm>
        <a:graphic>
          <a:graphicData uri="http://schemas.openxmlformats.org/drawingml/2006/table">
            <a:tbl>
              <a:tblPr/>
              <a:tblGrid>
                <a:gridCol w="1554480"/>
                <a:gridCol w="2468880"/>
                <a:gridCol w="1554480"/>
                <a:gridCol w="2468880"/>
              </a:tblGrid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Гипотеза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утверждение, которое можно проверить фактами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Прототип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модель продукта, показывающая его свойства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HADI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цикл: гипотеза, действие, данные, инсайт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Customer journey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путь пользователя к его цели в продукте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User Research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исследование пользователей и их задач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UI-фреймворк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набор правил и компонентов интерфейса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CustDev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интервью с клиентами для проверки гипотез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MVP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минимальный продукт с реальной ценностью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Pivot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смена гипотезы или направления продукта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A/B-тест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сравнение двух версий на разных группах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Принцип замещения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новый продукт заменяет текущий способ решения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Конверсия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доля пользователей, совершивших целевое действие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64</a:t>
            </a:fld>
            <a:endParaRPr lang="en-US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Кейс «Проверьте идею до разработки»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07008"/>
            <a:ext cx="4846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Проверьте на реальных людях главную гипотезу сервиса, который вы выбрали в кейсе 1: есть ли у них эта проблема и как они решают её сейчас.</a:t>
            </a:r>
            <a:endParaRPr lang="en-US" sz="155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377440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Продукт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2697480"/>
            <a:ext cx="4754880" cy="914400"/>
          </a:xfrm>
          <a:prstGeom prst="roundRect">
            <a:avLst>
              <a:gd name="adj" fmla="val 8000"/>
            </a:avLst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2880360"/>
            <a:ext cx="365760" cy="36576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280160" y="2697480"/>
            <a:ext cx="3886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Сервис из кейса 1. Если гипотеза не подтвердилась – смените сегмент или проблему и объясните почему</a:t>
            </a:r>
            <a:endParaRPr lang="en-US" sz="1350" dirty="0"/>
          </a:p>
        </p:txBody>
      </p:sp>
      <p:sp>
        <p:nvSpPr>
          <p:cNvPr id="8" name="Shape 5"/>
          <p:cNvSpPr/>
          <p:nvPr/>
        </p:nvSpPr>
        <p:spPr>
          <a:xfrm rot="120000">
            <a:off x="5760720" y="1417320"/>
            <a:ext cx="2743200" cy="2286000"/>
          </a:xfrm>
          <a:prstGeom prst="rect">
            <a:avLst/>
          </a:prstGeom>
          <a:solidFill>
            <a:schemeClr val="accent1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9" name="Text 6"/>
          <p:cNvSpPr txBox="1"/>
          <p:nvPr/>
        </p:nvSpPr>
        <p:spPr>
          <a:xfrm rot="120000">
            <a:off x="6035040" y="1691640"/>
            <a:ext cx="2240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Помните</a:t>
            </a:r>
            <a:endParaRPr lang="en-US" sz="1500" dirty="0"/>
          </a:p>
          <a:p>
            <a:pPr indent="0" marL="0">
              <a:buNone/>
            </a:pPr>
            <a:r>
              <a:rPr lang="en-US" sz="600" dirty="0">
                <a:solidFill>
                  <a:schemeClr val="tx1"/>
                </a:solidFill>
              </a:rPr>
              <a:t> </a:t>
            </a:r>
            <a:endParaRPr lang="en-US" sz="1500" dirty="0"/>
          </a:p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Внутри вашей команды нет ответов на вопросы. Здесь только ваши фантазии.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65</a:t>
            </a:fld>
            <a:endParaRPr lang="en-US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Что должна подготовить команда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508760"/>
            <a:ext cx="6583680" cy="0"/>
          </a:xfrm>
          <a:prstGeom prst="line">
            <a:avLst/>
          </a:prstGeom>
          <a:noFill/>
          <a:ln w="15875">
            <a:solidFill>
              <a:srgbClr val="B9B6AD"/>
            </a:solidFill>
            <a:prstDash val="dash"/>
          </a:ln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548640" y="1234440"/>
            <a:ext cx="548640" cy="54864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9341" y="1355141"/>
            <a:ext cx="307238" cy="307238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234440" y="1280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2200" dirty="0"/>
          </a:p>
        </p:txBody>
      </p:sp>
      <p:sp>
        <p:nvSpPr>
          <p:cNvPr id="7" name="Shape 4"/>
          <p:cNvSpPr/>
          <p:nvPr/>
        </p:nvSpPr>
        <p:spPr>
          <a:xfrm>
            <a:off x="548640" y="1965960"/>
            <a:ext cx="1463040" cy="2606040"/>
          </a:xfrm>
          <a:prstGeom prst="roundRect">
            <a:avLst>
              <a:gd name="adj" fmla="val 5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8" name="Text 5"/>
          <p:cNvSpPr txBox="1"/>
          <p:nvPr/>
        </p:nvSpPr>
        <p:spPr>
          <a:xfrm>
            <a:off x="685800" y="2103120"/>
            <a:ext cx="1234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Гипотезы</a:t>
            </a:r>
            <a:endParaRPr lang="en-US" sz="1300" dirty="0"/>
          </a:p>
        </p:txBody>
      </p:sp>
      <p:sp>
        <p:nvSpPr>
          <p:cNvPr id="9" name="Text 6"/>
          <p:cNvSpPr txBox="1"/>
          <p:nvPr/>
        </p:nvSpPr>
        <p:spPr>
          <a:xfrm>
            <a:off x="685800" y="2651760"/>
            <a:ext cx="1188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Три проверяемые гипотезы о проблеме</a:t>
            </a:r>
            <a:endParaRPr lang="en-US" sz="1250" dirty="0"/>
          </a:p>
        </p:txBody>
      </p:sp>
      <p:sp>
        <p:nvSpPr>
          <p:cNvPr id="10" name="Text 7"/>
          <p:cNvSpPr txBox="1"/>
          <p:nvPr/>
        </p:nvSpPr>
        <p:spPr>
          <a:xfrm>
            <a:off x="685800" y="4023360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050" b="1" dirty="0">
                <a:solidFill>
                  <a:schemeClr val="tx2"/>
                </a:solidFill>
              </a:rPr>
              <a:t>Опора: </a:t>
            </a:r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Гипотезы и HADI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2194560" y="1234440"/>
            <a:ext cx="548640" cy="54864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5261" y="1355141"/>
            <a:ext cx="307238" cy="307238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2880360" y="1280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2200" dirty="0"/>
          </a:p>
        </p:txBody>
      </p:sp>
      <p:sp>
        <p:nvSpPr>
          <p:cNvPr id="14" name="Shape 10"/>
          <p:cNvSpPr/>
          <p:nvPr/>
        </p:nvSpPr>
        <p:spPr>
          <a:xfrm>
            <a:off x="2194560" y="1965960"/>
            <a:ext cx="1463040" cy="2606040"/>
          </a:xfrm>
          <a:prstGeom prst="roundRect">
            <a:avLst>
              <a:gd name="adj" fmla="val 5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5" name="Text 11"/>
          <p:cNvSpPr txBox="1"/>
          <p:nvPr/>
        </p:nvSpPr>
        <p:spPr>
          <a:xfrm>
            <a:off x="2331720" y="2103120"/>
            <a:ext cx="1234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Сценарий интервью</a:t>
            </a:r>
            <a:endParaRPr lang="en-US" sz="1300" dirty="0"/>
          </a:p>
        </p:txBody>
      </p:sp>
      <p:sp>
        <p:nvSpPr>
          <p:cNvPr id="16" name="Text 12"/>
          <p:cNvSpPr txBox="1"/>
          <p:nvPr/>
        </p:nvSpPr>
        <p:spPr>
          <a:xfrm>
            <a:off x="2331720" y="2651760"/>
            <a:ext cx="1188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8–10 вопросов только о фактах из прошлого</a:t>
            </a:r>
            <a:endParaRPr lang="en-US" sz="1250" dirty="0"/>
          </a:p>
        </p:txBody>
      </p:sp>
      <p:sp>
        <p:nvSpPr>
          <p:cNvPr id="17" name="Text 13"/>
          <p:cNvSpPr txBox="1"/>
          <p:nvPr/>
        </p:nvSpPr>
        <p:spPr>
          <a:xfrm>
            <a:off x="2331720" y="4023360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050" b="1" dirty="0">
                <a:solidFill>
                  <a:schemeClr val="tx2"/>
                </a:solidFill>
              </a:rPr>
              <a:t>Опора: </a:t>
            </a:r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Заповеди CustDev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3840480" y="1234440"/>
            <a:ext cx="548640" cy="54864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1181" y="1355141"/>
            <a:ext cx="307238" cy="307238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4526280" y="1280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2200" dirty="0"/>
          </a:p>
        </p:txBody>
      </p:sp>
      <p:sp>
        <p:nvSpPr>
          <p:cNvPr id="21" name="Shape 16"/>
          <p:cNvSpPr/>
          <p:nvPr/>
        </p:nvSpPr>
        <p:spPr>
          <a:xfrm>
            <a:off x="3840480" y="1965960"/>
            <a:ext cx="1463040" cy="2606040"/>
          </a:xfrm>
          <a:prstGeom prst="roundRect">
            <a:avLst>
              <a:gd name="adj" fmla="val 5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22" name="Text 17"/>
          <p:cNvSpPr txBox="1"/>
          <p:nvPr/>
        </p:nvSpPr>
        <p:spPr>
          <a:xfrm>
            <a:off x="3977640" y="2103120"/>
            <a:ext cx="1234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Результаты</a:t>
            </a:r>
            <a:endParaRPr lang="en-US" sz="1300" dirty="0"/>
          </a:p>
        </p:txBody>
      </p:sp>
      <p:sp>
        <p:nvSpPr>
          <p:cNvPr id="23" name="Text 18"/>
          <p:cNvSpPr txBox="1"/>
          <p:nvPr/>
        </p:nvSpPr>
        <p:spPr>
          <a:xfrm>
            <a:off x="3977640" y="2651760"/>
            <a:ext cx="1188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Минимум 5 интервью: таблица фактов, цитаты, выводы по гипотезам</a:t>
            </a:r>
            <a:endParaRPr lang="en-US" sz="1250" dirty="0"/>
          </a:p>
        </p:txBody>
      </p:sp>
      <p:sp>
        <p:nvSpPr>
          <p:cNvPr id="24" name="Text 19"/>
          <p:cNvSpPr txBox="1"/>
          <p:nvPr/>
        </p:nvSpPr>
        <p:spPr>
          <a:xfrm>
            <a:off x="3977640" y="4023360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050" b="1" dirty="0">
                <a:solidFill>
                  <a:schemeClr val="tx2"/>
                </a:solidFill>
              </a:rPr>
              <a:t>Опора: </a:t>
            </a:r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User Research</a:t>
            </a:r>
            <a:endParaRPr lang="en-US" sz="1050" dirty="0"/>
          </a:p>
        </p:txBody>
      </p:sp>
      <p:sp>
        <p:nvSpPr>
          <p:cNvPr id="25" name="Shape 20"/>
          <p:cNvSpPr/>
          <p:nvPr/>
        </p:nvSpPr>
        <p:spPr>
          <a:xfrm>
            <a:off x="5486400" y="1234440"/>
            <a:ext cx="548640" cy="54864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7101" y="1355141"/>
            <a:ext cx="307238" cy="307238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172200" y="1280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2200" dirty="0"/>
          </a:p>
        </p:txBody>
      </p:sp>
      <p:sp>
        <p:nvSpPr>
          <p:cNvPr id="28" name="Shape 22"/>
          <p:cNvSpPr/>
          <p:nvPr/>
        </p:nvSpPr>
        <p:spPr>
          <a:xfrm>
            <a:off x="5486400" y="1965960"/>
            <a:ext cx="1463040" cy="2606040"/>
          </a:xfrm>
          <a:prstGeom prst="roundRect">
            <a:avLst>
              <a:gd name="adj" fmla="val 5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29" name="Text 23"/>
          <p:cNvSpPr txBox="1"/>
          <p:nvPr/>
        </p:nvSpPr>
        <p:spPr>
          <a:xfrm>
            <a:off x="5623560" y="2103120"/>
            <a:ext cx="1234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Прототип</a:t>
            </a:r>
            <a:endParaRPr lang="en-US" sz="1300" dirty="0"/>
          </a:p>
        </p:txBody>
      </p:sp>
      <p:sp>
        <p:nvSpPr>
          <p:cNvPr id="30" name="Text 24"/>
          <p:cNvSpPr txBox="1"/>
          <p:nvPr/>
        </p:nvSpPr>
        <p:spPr>
          <a:xfrm>
            <a:off x="5623560" y="2651760"/>
            <a:ext cx="1188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Ключевой экран в оттенках серого, можно с помощью ИИ</a:t>
            </a:r>
            <a:endParaRPr lang="en-US" sz="1250" dirty="0"/>
          </a:p>
        </p:txBody>
      </p:sp>
      <p:sp>
        <p:nvSpPr>
          <p:cNvPr id="31" name="Text 25"/>
          <p:cNvSpPr txBox="1"/>
          <p:nvPr/>
        </p:nvSpPr>
        <p:spPr>
          <a:xfrm>
            <a:off x="5623560" y="4023360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050" b="1" dirty="0">
                <a:solidFill>
                  <a:schemeClr val="tx2"/>
                </a:solidFill>
              </a:rPr>
              <a:t>Опора: </a:t>
            </a:r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Прототипирование</a:t>
            </a:r>
            <a:endParaRPr lang="en-US" sz="1050" dirty="0"/>
          </a:p>
        </p:txBody>
      </p:sp>
      <p:sp>
        <p:nvSpPr>
          <p:cNvPr id="32" name="Shape 26"/>
          <p:cNvSpPr/>
          <p:nvPr/>
        </p:nvSpPr>
        <p:spPr>
          <a:xfrm>
            <a:off x="7132320" y="1234440"/>
            <a:ext cx="548640" cy="54864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3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53021" y="1355141"/>
            <a:ext cx="307238" cy="307238"/>
          </a:xfrm>
          <a:prstGeom prst="rect">
            <a:avLst/>
          </a:prstGeom>
        </p:spPr>
      </p:pic>
      <p:sp>
        <p:nvSpPr>
          <p:cNvPr id="34" name="Text 27"/>
          <p:cNvSpPr txBox="1"/>
          <p:nvPr/>
        </p:nvSpPr>
        <p:spPr>
          <a:xfrm>
            <a:off x="7818120" y="1280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2200" dirty="0"/>
          </a:p>
        </p:txBody>
      </p:sp>
      <p:sp>
        <p:nvSpPr>
          <p:cNvPr id="35" name="Shape 28"/>
          <p:cNvSpPr/>
          <p:nvPr/>
        </p:nvSpPr>
        <p:spPr>
          <a:xfrm>
            <a:off x="7132320" y="1965960"/>
            <a:ext cx="1463040" cy="2606040"/>
          </a:xfrm>
          <a:prstGeom prst="roundRect">
            <a:avLst>
              <a:gd name="adj" fmla="val 5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36" name="Text 29"/>
          <p:cNvSpPr txBox="1"/>
          <p:nvPr/>
        </p:nvSpPr>
        <p:spPr>
          <a:xfrm>
            <a:off x="7269480" y="2103120"/>
            <a:ext cx="1234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MVP</a:t>
            </a:r>
            <a:endParaRPr lang="en-US" sz="1300" dirty="0"/>
          </a:p>
        </p:txBody>
      </p:sp>
      <p:sp>
        <p:nvSpPr>
          <p:cNvPr id="37" name="Text 30"/>
          <p:cNvSpPr txBox="1"/>
          <p:nvPr/>
        </p:nvSpPr>
        <p:spPr>
          <a:xfrm>
            <a:off x="7269480" y="2651760"/>
            <a:ext cx="1188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Как дёшево проверить спрос, метрика и порог успеха</a:t>
            </a:r>
            <a:endParaRPr lang="en-US" sz="1250" dirty="0"/>
          </a:p>
        </p:txBody>
      </p:sp>
      <p:sp>
        <p:nvSpPr>
          <p:cNvPr id="38" name="Text 31"/>
          <p:cNvSpPr txBox="1"/>
          <p:nvPr/>
        </p:nvSpPr>
        <p:spPr>
          <a:xfrm>
            <a:off x="7269480" y="4023360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050" b="1" dirty="0">
                <a:solidFill>
                  <a:schemeClr val="tx2"/>
                </a:solidFill>
              </a:rPr>
              <a:t>Опора: </a:t>
            </a:r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MVP без MVP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66</a:t>
            </a:fld>
            <a:endParaRPr lang="en-US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Как работаем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463040"/>
            <a:ext cx="2560320" cy="2377440"/>
          </a:xfrm>
          <a:prstGeom prst="roundRect">
            <a:avLst>
              <a:gd name="adj" fmla="val 3846"/>
            </a:avLst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9808" y="1645920"/>
            <a:ext cx="347472" cy="34747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207008" y="1600200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Уточните проблему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749808" y="2240280"/>
            <a:ext cx="2194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Та же команда и тот же сервис. Сформулируйте гипотезы о проблеме пользователей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3090672" y="1737360"/>
            <a:ext cx="402336" cy="0"/>
          </a:xfrm>
          <a:prstGeom prst="line">
            <a:avLst/>
          </a:prstGeom>
          <a:noFill/>
          <a:ln w="15875">
            <a:solidFill>
              <a:srgbClr val="1D1C2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8" name="Shape 5"/>
          <p:cNvSpPr/>
          <p:nvPr/>
        </p:nvSpPr>
        <p:spPr>
          <a:xfrm>
            <a:off x="3291840" y="1463040"/>
            <a:ext cx="2560320" cy="2377440"/>
          </a:xfrm>
          <a:prstGeom prst="roundRect">
            <a:avLst>
              <a:gd name="adj" fmla="val 3846"/>
            </a:avLst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3008" y="1645920"/>
            <a:ext cx="347472" cy="347472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3950208" y="1600200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Проведите интервью</a:t>
            </a:r>
            <a:endParaRPr lang="en-US" sz="1400" dirty="0"/>
          </a:p>
        </p:txBody>
      </p:sp>
      <p:sp>
        <p:nvSpPr>
          <p:cNvPr id="11" name="Text 7"/>
          <p:cNvSpPr txBox="1"/>
          <p:nvPr/>
        </p:nvSpPr>
        <p:spPr>
          <a:xfrm>
            <a:off x="3493008" y="2240280"/>
            <a:ext cx="2194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Минимум 5 человек вне команды. Каждый участник проводит хотя бы одно интервью</a:t>
            </a:r>
            <a:endParaRPr lang="en-US" sz="1400" dirty="0"/>
          </a:p>
        </p:txBody>
      </p:sp>
      <p:sp>
        <p:nvSpPr>
          <p:cNvPr id="12" name="Shape 8"/>
          <p:cNvSpPr/>
          <p:nvPr/>
        </p:nvSpPr>
        <p:spPr>
          <a:xfrm>
            <a:off x="5833872" y="1737360"/>
            <a:ext cx="402336" cy="0"/>
          </a:xfrm>
          <a:prstGeom prst="line">
            <a:avLst/>
          </a:prstGeom>
          <a:noFill/>
          <a:ln w="15875">
            <a:solidFill>
              <a:srgbClr val="1D1C2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3" name="Shape 9"/>
          <p:cNvSpPr/>
          <p:nvPr/>
        </p:nvSpPr>
        <p:spPr>
          <a:xfrm>
            <a:off x="6035040" y="1463040"/>
            <a:ext cx="2560320" cy="2377440"/>
          </a:xfrm>
          <a:prstGeom prst="roundRect">
            <a:avLst>
              <a:gd name="adj" fmla="val 3846"/>
            </a:avLst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6208" y="1645920"/>
            <a:ext cx="347472" cy="347472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6693408" y="1600200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Сдача</a:t>
            </a:r>
            <a:endParaRPr lang="en-US" sz="1400" dirty="0"/>
          </a:p>
        </p:txBody>
      </p:sp>
      <p:sp>
        <p:nvSpPr>
          <p:cNvPr id="16" name="Text 11"/>
          <p:cNvSpPr txBox="1"/>
          <p:nvPr/>
        </p:nvSpPr>
        <p:spPr>
          <a:xfrm>
            <a:off x="6236208" y="2240280"/>
            <a:ext cx="2194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Загрузите презентацию до 10 слайдов до дедлайна. На следующем занятии разберём 2–3 лучшие работы</a:t>
            </a:r>
            <a:endParaRPr lang="en-US" sz="1400" dirty="0"/>
          </a:p>
        </p:txBody>
      </p:sp>
      <p:sp>
        <p:nvSpPr>
          <p:cNvPr id="17" name="Text 12"/>
          <p:cNvSpPr txBox="1"/>
          <p:nvPr/>
        </p:nvSpPr>
        <p:spPr>
          <a:xfrm>
            <a:off x="548640" y="406908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Друзья считаются, только если у них действительно есть эта проблема. Опровергнутая гипотеза – тоже хороший результат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67</a:t>
            </a:fld>
            <a:endParaRPr lang="en-US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bg1"/>
                </a:solidFill>
              </a:rPr>
              <a:t>Как будем оценивать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548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1143000" y="1399032"/>
            <a:ext cx="1965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Гипотезы проверяемы</a:t>
            </a:r>
            <a:endParaRPr lang="en-US" sz="1500" dirty="0"/>
          </a:p>
          <a:p>
            <a:pPr indent="0" marL="0">
              <a:buNone/>
            </a:pPr>
            <a:r>
              <a:rPr lang="en-US" sz="1250" dirty="0">
                <a:solidFill>
                  <a:schemeClr val="accent5"/>
                </a:solidFill>
              </a:rPr>
              <a:t>можно подтвердить или опровергнуть фактами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3291840" y="1325880"/>
            <a:ext cx="548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000" dirty="0"/>
          </a:p>
        </p:txBody>
      </p:sp>
      <p:sp>
        <p:nvSpPr>
          <p:cNvPr id="6" name="Text 4"/>
          <p:cNvSpPr txBox="1"/>
          <p:nvPr/>
        </p:nvSpPr>
        <p:spPr>
          <a:xfrm>
            <a:off x="3886200" y="1399032"/>
            <a:ext cx="1965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Вопросы о фактах</a:t>
            </a:r>
            <a:endParaRPr lang="en-US" sz="1500" dirty="0"/>
          </a:p>
          <a:p>
            <a:pPr indent="0" marL="0">
              <a:buNone/>
            </a:pPr>
            <a:r>
              <a:rPr lang="en-US" sz="1250" dirty="0">
                <a:solidFill>
                  <a:schemeClr val="accent5"/>
                </a:solidFill>
              </a:rPr>
              <a:t>нет гипотетических «купили бы вы?»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6035040" y="1325880"/>
            <a:ext cx="548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000" dirty="0"/>
          </a:p>
        </p:txBody>
      </p:sp>
      <p:sp>
        <p:nvSpPr>
          <p:cNvPr id="8" name="Text 6"/>
          <p:cNvSpPr txBox="1"/>
          <p:nvPr/>
        </p:nvSpPr>
        <p:spPr>
          <a:xfrm>
            <a:off x="6629400" y="1399032"/>
            <a:ext cx="1965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Интервью проведены</a:t>
            </a:r>
            <a:endParaRPr lang="en-US" sz="1500" dirty="0"/>
          </a:p>
          <a:p>
            <a:pPr indent="0" marL="0">
              <a:buNone/>
            </a:pPr>
            <a:r>
              <a:rPr lang="en-US" sz="1250" dirty="0">
                <a:solidFill>
                  <a:schemeClr val="accent5"/>
                </a:solidFill>
              </a:rPr>
              <a:t>минимум 5 человек вне команды, выводы честные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2926080"/>
            <a:ext cx="548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4000" dirty="0"/>
          </a:p>
        </p:txBody>
      </p:sp>
      <p:sp>
        <p:nvSpPr>
          <p:cNvPr id="10" name="Text 8"/>
          <p:cNvSpPr txBox="1"/>
          <p:nvPr/>
        </p:nvSpPr>
        <p:spPr>
          <a:xfrm>
            <a:off x="1143000" y="2999232"/>
            <a:ext cx="1965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Прототип понятен</a:t>
            </a:r>
            <a:endParaRPr lang="en-US" sz="1500" dirty="0"/>
          </a:p>
          <a:p>
            <a:pPr indent="0" marL="0">
              <a:buNone/>
            </a:pPr>
            <a:r>
              <a:rPr lang="en-US" sz="1250" dirty="0">
                <a:solidFill>
                  <a:schemeClr val="accent5"/>
                </a:solidFill>
              </a:rPr>
              <a:t>показывает ключевой сценарий пользователя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3291840" y="2926080"/>
            <a:ext cx="548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000" dirty="0"/>
          </a:p>
        </p:txBody>
      </p:sp>
      <p:sp>
        <p:nvSpPr>
          <p:cNvPr id="12" name="Text 10"/>
          <p:cNvSpPr txBox="1"/>
          <p:nvPr/>
        </p:nvSpPr>
        <p:spPr>
          <a:xfrm>
            <a:off x="3886200" y="2999232"/>
            <a:ext cx="1965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MVP измерим</a:t>
            </a:r>
            <a:endParaRPr lang="en-US" sz="1500" dirty="0"/>
          </a:p>
          <a:p>
            <a:pPr indent="0" marL="0">
              <a:buNone/>
            </a:pPr>
            <a:r>
              <a:rPr lang="en-US" sz="1250" dirty="0">
                <a:solidFill>
                  <a:schemeClr val="accent5"/>
                </a:solidFill>
              </a:rPr>
              <a:t>проверяет главную гипотезу, есть порог успеха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68</a:t>
            </a:fld>
            <a:endParaRPr lang="en-US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097280"/>
            <a:ext cx="51206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800" b="1" dirty="0">
                <a:solidFill>
                  <a:schemeClr val="bg1"/>
                </a:solidFill>
              </a:rPr>
              <a:t>Есть вопросы?</a:t>
            </a:r>
            <a:endParaRPr lang="en-US" sz="4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3154680"/>
            <a:ext cx="4572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Понуров Роман</a:t>
            </a:r>
            <a:endParaRPr lang="en-US" sz="2000" dirty="0"/>
          </a:p>
          <a:p>
            <a:pPr algn="l" indent="0" marL="0">
              <a:buNone/>
            </a:pPr>
            <a:r>
              <a:rPr lang="en-US" sz="1400" dirty="0">
                <a:solidFill>
                  <a:schemeClr val="accent1"/>
                </a:solidFill>
              </a:rPr>
              <a:t>ponurov.roman@yandex.ru</a:t>
            </a:r>
            <a:endParaRPr lang="en-US" sz="2000" dirty="0"/>
          </a:p>
          <a:p>
            <a:pPr algn="l" indent="0" marL="0">
              <a:buNone/>
            </a:pPr>
            <a:r>
              <a:rPr lang="en-US" sz="1400" dirty="0">
                <a:solidFill>
                  <a:schemeClr val="accent1"/>
                </a:solidFill>
              </a:rPr>
              <a:t>Telegram: @astro090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 rot="-240000">
            <a:off x="6126480" y="640080"/>
            <a:ext cx="1828800" cy="1417320"/>
          </a:xfrm>
          <a:prstGeom prst="rect">
            <a:avLst/>
          </a:prstGeom>
          <a:solidFill>
            <a:schemeClr val="accent1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?</a:t>
            </a:r>
            <a:endParaRPr lang="en-US" sz="5400" dirty="0"/>
          </a:p>
        </p:txBody>
      </p:sp>
      <p:sp>
        <p:nvSpPr>
          <p:cNvPr id="5" name="Text 3"/>
          <p:cNvSpPr/>
          <p:nvPr/>
        </p:nvSpPr>
        <p:spPr>
          <a:xfrm rot="180000">
            <a:off x="6903720" y="1691640"/>
            <a:ext cx="1828800" cy="1417320"/>
          </a:xfrm>
          <a:prstGeom prst="rect">
            <a:avLst/>
          </a:prstGeom>
          <a:solidFill>
            <a:schemeClr val="accent2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?</a:t>
            </a:r>
            <a:endParaRPr lang="en-US" sz="5400" dirty="0"/>
          </a:p>
        </p:txBody>
      </p:sp>
      <p:sp>
        <p:nvSpPr>
          <p:cNvPr id="6" name="Text 4"/>
          <p:cNvSpPr/>
          <p:nvPr/>
        </p:nvSpPr>
        <p:spPr>
          <a:xfrm rot="-120000">
            <a:off x="6035040" y="2697480"/>
            <a:ext cx="1828800" cy="1417320"/>
          </a:xfrm>
          <a:prstGeom prst="rect">
            <a:avLst/>
          </a:prstGeom>
          <a:solidFill>
            <a:schemeClr val="accent3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?</a:t>
            </a:r>
            <a:endParaRPr lang="en-US" sz="5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IT Management">
  <a:themeElements>
    <a:clrScheme name="IT Management">
      <a:dk1>
        <a:srgbClr val="1D1C21"/>
      </a:dk1>
      <a:lt1>
        <a:srgbClr val="FFFFFF"/>
      </a:lt1>
      <a:dk2>
        <a:srgbClr val="5B5A62"/>
      </a:dk2>
      <a:lt2>
        <a:srgbClr val="F3F2EE"/>
      </a:lt2>
      <a:accent1>
        <a:srgbClr val="F2C230"/>
      </a:accent1>
      <a:accent2>
        <a:srgbClr val="E0684B"/>
      </a:accent2>
      <a:accent3>
        <a:srgbClr val="4C7BB8"/>
      </a:accent3>
      <a:accent4>
        <a:srgbClr val="2F8F83"/>
      </a:accent4>
      <a:accent5>
        <a:srgbClr val="B9B6AD"/>
      </a:accent5>
      <a:accent6>
        <a:srgbClr val="8C5BA8"/>
      </a:accent6>
      <a:hlink>
        <a:srgbClr val="4C7BB8"/>
      </a:hlink>
      <a:folHlink>
        <a:srgbClr val="8C5BA8"/>
      </a:folHlink>
    </a:clrScheme>
    <a:fontScheme name="IT Management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69</Slides>
  <Notes>69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69</vt:i4>
      </vt:variant>
    </vt:vector>
  </HeadingPairs>
  <TitlesOfParts>
    <vt:vector size="7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ИТ-менеджмент. Лекция 2</dc:title>
  <dc:subject>PptxGenJS Presentation</dc:subject>
  <dc:creator>Понуров Роман</dc:creator>
  <cp:lastModifiedBy>Понуров Роман</cp:lastModifiedBy>
  <cp:revision>1</cp:revision>
  <dcterms:created xsi:type="dcterms:W3CDTF">2026-10-12T12:32:24Z</dcterms:created>
  <dcterms:modified xsi:type="dcterms:W3CDTF">2026-10-12T12:32:24Z</dcterms:modified>
</cp:coreProperties>
</file>