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jpg" ContentType="image/jpeg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</p:sldIdLst>
  <p:notesMasterIdLst>
    <p:notesMasterId r:id="rId6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ступление" id="{80acd9d7-a4a3-de0a-a489-89a2d7aafb27}">
          <p14:sldIdLst>
            <p14:sldId id="256"/>
            <p14:sldId id="257"/>
            <p14:sldId id="258"/>
            <p14:sldId id="259"/>
            <p14:sldId id="260"/>
          </p14:sldIdLst>
        </p14:section>
        <p14:section name="Waterfall и Agile" id="{e8a3e10b-a105-b94c-fbb5-dc08b5709e16}">
          <p14:sldIdLst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  <p14:section name="Scrum" id="{28847f73-174f-3fc2-2c97-7a9395412d46}">
          <p14:sldIdLst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</p14:sldIdLst>
        </p14:section>
        <p14:section name="Kanban" id="{a746cac1-8641-e6c3-5577-f52e03abd4da}">
          <p14:sldIdLst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</p14:sldIdLst>
        </p14:section>
        <p14:section name="Бэклог и задачи" id="{e1bd8708-5ffa-ed95-6427-19b24eae973d}">
          <p14:sldIdLst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</p14:sldIdLst>
        </p14:section>
        <p14:section name="Цели и SMART" id="{a9493815-9af0-6d1f-0c83-a72984117e5d}">
          <p14:sldIdLst>
            <p14:sldId id="307"/>
            <p14:sldId id="308"/>
            <p14:sldId id="309"/>
            <p14:sldId id="310"/>
            <p14:sldId id="311"/>
            <p14:sldId id="312"/>
            <p14:sldId id="313"/>
          </p14:sldIdLst>
        </p14:section>
        <p14:section name="Практика" id="{6ed380a9-719a-6f04-5625-c9d598c08a34}">
          <p14:sldIdLst>
            <p14:sldId id="314"/>
            <p14:sldId id="315"/>
            <p14:sldId id="316"/>
            <p14:sldId id="317"/>
            <p14:sldId id="31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notesMaster" Target="notesMasters/notesMaster1.xml"/><Relationship Id="rId66" Type="http://schemas.openxmlformats.org/officeDocument/2006/relationships/presProps" Target="presProps.xml"/><Relationship Id="rId67" Type="http://schemas.openxmlformats.org/officeDocument/2006/relationships/viewProps" Target="viewProps.xml"/><Relationship Id="rId68" Type="http://schemas.openxmlformats.org/officeDocument/2006/relationships/theme" Target="theme/theme1.xml"/><Relationship Id="rId69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Приветствие (1 мин). Напомните прошлую лекцию: гипотезы, CustDev, прототип и MVP. Идея проверена – сегодня разбираемся, как команда организует разработку.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Программа курса (1 мин). Сегодня третья лекция. Напомните: после лекций 1–6 – командные кейсы, после 7-й – итоговый проект.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Лекция 3. Тема – Agile, Scrum и Kanban. Пауза перед стартом.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Цели (1 мин). Пробегитесь по шести целям. Скажите, что в конце вернёмся к ним на слайде «Что мы узнали сегодня».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Раздел про Waterfall и Agile. Три вопроса на слайде – план блока.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Два подхода (2–3 мин). Waterfall: этапы идут по очереди, результат в конце. Agile: короткие циклы по 1–4 недели, после каждого есть работающая версия. Спросите: что будет, если в Waterfall ошибку в требованиях нашли на этапе проверки?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Цифры (2 мин). По данным CHAOS 2020, успешных Agile-проектов втрое больше. Оговорка: отчёт платный, цифры взяты из вторичных публикаций; Agile чаще применяют к небольшим проектам, это тоже влияет на статистику.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Манифест (2–3 мин). 2001 год, 17 разработчиков. Подчеркните фразу внизу: правая часть тоже важна, просто левая важнее. Это частая ошибка понимания Agile.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Мем (1 мин). Зачитайте диалог по ролям. Вывод на стикере: Agile – не отказ от планов, а частая сверка плана с реальностью.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Сравнение (2 мин). Пройдитесь по строкам. Главное – вывод внизу: подход выбирают под задачу.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Проверка (3 мин). Голосование. ОТВЕТЫ: 1 – Waterfall; 2 – Agile; 3 – Agile; 4 – Waterfall (требования жёсткие, цена ошибки высокая); 5 – Agile; 6 – Waterfall (требования и срок заданы заранее). Обсудите спорные случаи: на практике часто бывают гибриды.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Раздел про Scrum. Три вопроса – план блока.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Что такое Scrum (2 мин). Три опоры: прозрачность, проверка, адаптация. 63% Agile-команд используют Scrum (State of Agile 2023).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Спринт (3 мин). Пройдите по схеме слева направо: бэклог продукта, планирование, бэклог спринта, сам спринт с ежедневным daily, инкремент, обзор и ретроспектива, затем следующий спринт.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Роли (3 мин). Product Owner – один человек, отвечает за ценность. Скрам-мастер – не начальник, а помощник команды. Разработчики – все, кто делает продукт, включая дизайнера и тестировщика.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События (2–3 мин). Таймбоксы по Scrum Guide 2020 для месячного спринта. Для двухнедельного спринта планирование обычно до 4 часов.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Артефакты (2 мин). У каждого артефакта есть обязательство: цель продукта, цель спринта, Definition of Done.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Кейс Альфа-Банка (3 мин). Около 30 команд по 7–10 человек, спринты 1–2 недели. Обратите внимание на прозрачность: графики всех команд на общем экране.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Кейс Райффайзенбанка (3 мин). LeSS – Scrum для нескольких команд над одним продуктом. Покажите, что роли из предыдущих слайдов реально появились в банке.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Мем (1 мин). Спросите, кто был на «пятнадцатиминутке», которая шла час. Задача скрам-мастера – держать таймбокс.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Проверка (3 мин). Голосование. ОТВЕТЫ: 1 – PO; 2 – SM; 3 – Команда; 4 – SM; 5 – Команда; 6 – PO.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Раздел про Kanban. Три вопроса – план блока.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Kanban (2 мин). Три правила: визуализировать, ограничивать WIP, измерять поток. Расскажите про Toyota и карточки.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Kanban-доска (2–3 мин). Покажите WIP-лимиты в заголовках колонок. Тестирование заполнено – это узкое место: команде лучше помочь тестировщикам, чем брать новые задачи.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Многозадачность (2 мин). Оценка Джеральда Вайнберга: при каждой новой параллельной задаче растут потери на переключение. Это оценка автора, а не точное измерение, но эффект знаком всем.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Закон Литтла (2–3 мин). Время цикла = WIP / пропускная способность. Разберите пример: команда не стала работать быстрее, но задачи готовы вдвое раньше, потому что их меньше в работе одновременно.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Мем (1 мин). 16 задач в работе и ни одной готовой. Девиз Kanban: хватит начинать – начинайте заканчивать.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Scrum и Kanban (2–3 мин). Пройдитесь по строкам. Scrum – для разработки нового продукта, Kanban – для потока заявок и поддержки. Scrumban – частый гибрид.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Инструменты (1–2 мин). После ухода Atlassian компании переехали на российские трекеры. Принципы одинаковые – умение работать с доской и бэклогом переносится между сервисами.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Модель Spotify (2 мин). Частая ошибка – копировать названия: сквады и трайбы. Статья 2012 года описывает состояние компании, а не методологию. Переносить стоит принципы.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Раздел про бэклог. Три вопроса – план блока.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Бэклог (2 мин). Верх бэклога – мелкие и проработанные задачи, низ – крупные и размытые. Перечислите типы задач.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Иерархия (2 мин). Тема → эпик → стори → подзадача на примере приложения для студентов. Стори выкатывается только целиком.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Параметры (1–2 мин). Не зачитывайте всё: покажите, что у задачи есть тип, размер, приоритет и связи.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Story points (2–3 мин). Оцениваем сложность относительно других задач, а не часы. Если есть время, проведите мини-покер: попросите оценить в чате «сделать экран входа».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Refinement (2 мин). Это подготовка будущей работы, а не планирование спринта. Главное – шаг 4: разобрать верх бэклога.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Кейс Додо Пиццы (3 мин). Девять команд с одним бэклогом – долгое планирование. Решение – разделить бэклог на области со своими владельцами продукта.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Ценность и трудоёмкость (2 мин). Матрица 2×2: быстрые победы делаем первыми, ловушки не делаем. Спросите пример ловушки из жизни.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RICE (3 мин). Разберите расчёт первой строки: 3000 × 2 × 0,8 / 2 = 2400. Пример условный. Метод предложили в Intercom.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MoSCoW и Кано (3 мин). MoSCoW помогает зафиксировать объём релиза, модель Кано – понять, какая функция обязательна, а какая вызовет восторг. Спросите пример функции «восторга» в любимом приложении.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Трекер (2 мин). Нарисованный пример: сверху спринт с целью и задачами в статусах, ниже – бэклог. Сумма story points – объём спринта.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User story (3 мин). Формат «Как …, я хочу …, чтобы …», критерии приёмки и INVEST. Definition of Done – общие правила для всех задач.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Given – When – Then (2 мин). Критерии приёмки в таком формате легко превратить в тест. Разберите пример с уведомлением о переносе.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Карта историй (2 мин). Сверху – действия пользователя, под ними – истории. Первая строка над пунктиром – MVP.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Проверка (3 мин). Голосование. ОТВЕТЫ: 1 – хорошая; 2 – плохая (нет пользователя и ценности); 3 – плохая (нельзя проверить); 4 – хорошая; 5 – плохая (не маленькая); 6 – хорошая.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PRD (2 мин). Документ требований: цель, метрики, допущения, требования, рамки, сроки. Как выбрать метрики успеха – разберём в лекции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Нефункциональные требования (2–3 мин). Покажите «запахи»: «быстро», «удобно». У каждого требования должен быть порог, по которому его можно проверить.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Реальность разработки (2 мин). Задачи зависят друг от друга, ресурсы неоднородны, приоритеты меняются. Поэтому в план закладывают запас.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Жизненный цикл задачи (2 мин). 11 статусов в трёх зонах: продукт, разработка, релиз. После анализа появляются новые идеи.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Раздел про цели и SMART. Три вопроса – план блока.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Без плана (1–2 мин). Пять последствий. Agile не отменяет планы – он делает их короче.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Планирование (2 мин). Покажите связку шаг → результат. Это классическое планирование проекта. В продуктовой работе его дополняют дорожная карта и OKR – их разберём в лекции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SMART (2 мин). Пройдитесь по буквам и вопросам под ними. Методику предложил Джордж Доран в 1981 году.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Пример (2 мин). Сравните плохую и хорошую цель. Разберите хорошую по буквам справа.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Итоги (2 мин). Пройдитесь по шести пунктам и сверьтесь с целями со слайда 4. Спросите, что запомнилось больше всего.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Словарик (1 мин). Не зачитывайте – скажите, что слайд для повторения.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Кейс (2 мин). Продолжение кейсов 1 и 2: тот же сервис, идея проверена – пора организовать команду и спланировать первый спринт с учётом выводов интервью.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Что подготовить (2 мин). Пять пунктов, под каждым – на что опираться из лекции.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Как работаем (2 мин). Та же команда. Planning poker онлайн с участием всех. Назовите дедлайн и куда загружать презентацию.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Критерии (1–2 мин). Пройдитесь по пяти критериям. Ответьте на вопросы по заданию.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Вопросы (5 мин). Ответьте на вопросы студентов. Напомните тему следующей лекции: метрики и аналитика продукта. Завершение лекции.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ложка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097280"/>
            <a:ext cx="5120640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3154680"/>
            <a:ext cx="45720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3108960" y="1737360"/>
            <a:ext cx="54864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 с планом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3108960" y="548640"/>
            <a:ext cx="548640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нтент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ИТ-менеджмент  ·  Лекция 3</a:t>
            </a:r>
            <a:endParaRPr lang="en-US" sz="9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нтент с панелью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ИТ-менеджмент  ·  Лекция 3</a:t>
            </a:r>
            <a:endParaRPr lang="en-US" sz="9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347472"/>
            <a:ext cx="43891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ёмный контент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5.xml"/><Relationship Id="rId7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36-2.png"/><Relationship Id="rId3" Type="http://schemas.openxmlformats.org/officeDocument/2006/relationships/image" Target="../media/image-36-3.png"/><Relationship Id="rId4" Type="http://schemas.openxmlformats.org/officeDocument/2006/relationships/image" Target="../media/image-36-4.png"/><Relationship Id="rId5" Type="http://schemas.openxmlformats.org/officeDocument/2006/relationships/image" Target="../media/image-36-5.png"/><Relationship Id="rId6" Type="http://schemas.openxmlformats.org/officeDocument/2006/relationships/slideLayout" Target="../slideLayouts/slideLayout5.xml"/><Relationship Id="rId7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png"/><Relationship Id="rId3" Type="http://schemas.openxmlformats.org/officeDocument/2006/relationships/image" Target="../media/image-38-3.png"/><Relationship Id="rId4" Type="http://schemas.openxmlformats.org/officeDocument/2006/relationships/image" Target="../media/image-38-4.png"/><Relationship Id="rId5" Type="http://schemas.openxmlformats.org/officeDocument/2006/relationships/image" Target="../media/image-38-5.png"/><Relationship Id="rId6" Type="http://schemas.openxmlformats.org/officeDocument/2006/relationships/slideLayout" Target="../slideLayouts/slideLayout5.xml"/><Relationship Id="rId7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png"/><Relationship Id="rId3" Type="http://schemas.openxmlformats.org/officeDocument/2006/relationships/image" Target="../media/image-39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png"/><Relationship Id="rId3" Type="http://schemas.openxmlformats.org/officeDocument/2006/relationships/image" Target="../media/image-44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image" Target="../media/image-48-2.png"/><Relationship Id="rId3" Type="http://schemas.openxmlformats.org/officeDocument/2006/relationships/image" Target="../media/image-48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image" Target="../media/image-50-1.png"/><Relationship Id="rId2" Type="http://schemas.openxmlformats.org/officeDocument/2006/relationships/image" Target="../media/image-50-2.png"/><Relationship Id="rId3" Type="http://schemas.openxmlformats.org/officeDocument/2006/relationships/image" Target="../media/image-50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image" Target="../media/image-52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image" Target="../media/image-53-1.png"/><Relationship Id="rId2" Type="http://schemas.openxmlformats.org/officeDocument/2006/relationships/image" Target="../media/image-53-2.png"/><Relationship Id="rId3" Type="http://schemas.openxmlformats.org/officeDocument/2006/relationships/image" Target="../media/image-53-3.png"/><Relationship Id="rId4" Type="http://schemas.openxmlformats.org/officeDocument/2006/relationships/image" Target="../media/image-53-4.png"/><Relationship Id="rId5" Type="http://schemas.openxmlformats.org/officeDocument/2006/relationships/image" Target="../media/image-53-5.png"/><Relationship Id="rId6" Type="http://schemas.openxmlformats.org/officeDocument/2006/relationships/slideLayout" Target="../slideLayouts/slideLayout5.xml"/><Relationship Id="rId7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image" Target="../media/image-56-1.png"/><Relationship Id="rId2" Type="http://schemas.openxmlformats.org/officeDocument/2006/relationships/image" Target="../media/image-56-2.png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image" Target="../media/image-59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image" Target="../media/image-60-1.png"/><Relationship Id="rId2" Type="http://schemas.openxmlformats.org/officeDocument/2006/relationships/image" Target="../media/image-60-2.png"/><Relationship Id="rId3" Type="http://schemas.openxmlformats.org/officeDocument/2006/relationships/image" Target="../media/image-60-3.png"/><Relationship Id="rId4" Type="http://schemas.openxmlformats.org/officeDocument/2006/relationships/image" Target="../media/image-60-4.png"/><Relationship Id="rId5" Type="http://schemas.openxmlformats.org/officeDocument/2006/relationships/image" Target="../media/image-60-5.png"/><Relationship Id="rId6" Type="http://schemas.openxmlformats.org/officeDocument/2006/relationships/slideLayout" Target="../slideLayouts/slideLayout5.xml"/><Relationship Id="rId7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image" Target="../media/image-61-1.png"/><Relationship Id="rId2" Type="http://schemas.openxmlformats.org/officeDocument/2006/relationships/image" Target="../media/image-61-2.png"/><Relationship Id="rId3" Type="http://schemas.openxmlformats.org/officeDocument/2006/relationships/image" Target="../media/image-61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097280"/>
            <a:ext cx="5120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800" b="1" dirty="0">
                <a:solidFill>
                  <a:schemeClr val="bg1"/>
                </a:solidFill>
              </a:rPr>
              <a:t>ИТ-менеджмент</a:t>
            </a:r>
            <a:endParaRPr lang="en-US" sz="4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315468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Понуров Роман</a:t>
            </a:r>
            <a:endParaRPr lang="en-US" sz="2000" dirty="0"/>
          </a:p>
          <a:p>
            <a:pPr algn="l" indent="0" marL="0">
              <a:buNone/>
            </a:pPr>
            <a:r>
              <a:rPr lang="en-US" sz="1400" dirty="0">
                <a:solidFill>
                  <a:schemeClr val="accent1"/>
                </a:solidFill>
              </a:rPr>
              <a:t>Старший менеджер продукта в Газпромбанке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 rot="-240000">
            <a:off x="6126480" y="640080"/>
            <a:ext cx="1828800" cy="141732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152400" tIns="177800" rIns="12700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Agile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rot="180000">
            <a:off x="6903720" y="1691640"/>
            <a:ext cx="1828800" cy="1417320"/>
          </a:xfrm>
          <a:prstGeom prst="rect">
            <a:avLst/>
          </a:prstGeom>
          <a:solidFill>
            <a:schemeClr val="accent2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152400" tIns="177800" rIns="12700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Scrum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rot="-120000">
            <a:off x="6035040" y="2697480"/>
            <a:ext cx="1828800" cy="1417320"/>
          </a:xfrm>
          <a:prstGeom prst="rect">
            <a:avLst/>
          </a:prstGeom>
          <a:solidFill>
            <a:schemeClr val="accent3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152400" tIns="177800" rIns="12700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Kanban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Программа курса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663440" y="3611880"/>
            <a:ext cx="3931920" cy="868680"/>
          </a:xfrm>
          <a:prstGeom prst="roundRect">
            <a:avLst>
              <a:gd name="adj" fmla="val 8421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4846320" y="3611880"/>
            <a:ext cx="1508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 лекций</a:t>
            </a:r>
            <a:endParaRPr lang="en-US" sz="1500" dirty="0"/>
          </a:p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вторники, 13.10–24.11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0" y="3767328"/>
            <a:ext cx="0" cy="54864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6537960" y="3611880"/>
            <a:ext cx="2011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 кейсов + проект</a:t>
            </a:r>
            <a:endParaRPr lang="en-US" sz="1500" dirty="0"/>
          </a:p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работа в командах по 5–6 человек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1207008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548640" y="126187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62763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13.10</a:t>
            </a:r>
            <a:endParaRPr lang="en-US" sz="950" dirty="0"/>
          </a:p>
        </p:txBody>
      </p:sp>
      <p:sp>
        <p:nvSpPr>
          <p:cNvPr id="10" name="Text 8"/>
          <p:cNvSpPr txBox="1"/>
          <p:nvPr/>
        </p:nvSpPr>
        <p:spPr>
          <a:xfrm>
            <a:off x="1051560" y="1280160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Введение в ИТ-менеджмент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роли, жизненный цикл, продакт-менеджер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2011680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548640" y="206654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2432304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20.10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2084832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ИТ-продукт, идея и MVP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от гипотезы к первой версии продукта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38912" y="2816352"/>
            <a:ext cx="3886200" cy="713232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548640" y="2871216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3236976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27.10</a:t>
            </a:r>
            <a:endParaRPr lang="en-US" sz="950" dirty="0"/>
          </a:p>
        </p:txBody>
      </p:sp>
      <p:sp>
        <p:nvSpPr>
          <p:cNvPr id="18" name="Text 16"/>
          <p:cNvSpPr txBox="1"/>
          <p:nvPr/>
        </p:nvSpPr>
        <p:spPr>
          <a:xfrm>
            <a:off x="1051560" y="2889504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Agile, Scrum и Kanban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гибкие подходы к управлению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548640" y="3621024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548640" y="367588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404164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03.11</a:t>
            </a:r>
            <a:endParaRPr lang="en-US" sz="950" dirty="0"/>
          </a:p>
        </p:txBody>
      </p:sp>
      <p:sp>
        <p:nvSpPr>
          <p:cNvPr id="22" name="Text 20"/>
          <p:cNvSpPr txBox="1"/>
          <p:nvPr/>
        </p:nvSpPr>
        <p:spPr>
          <a:xfrm>
            <a:off x="1051560" y="3694176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Метрики и аналитика продукта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как понять, что продукт работает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4663440" y="1207008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4663440" y="126187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4663440" y="162763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10.11</a:t>
            </a:r>
            <a:endParaRPr lang="en-US" sz="950" dirty="0"/>
          </a:p>
        </p:txBody>
      </p:sp>
      <p:sp>
        <p:nvSpPr>
          <p:cNvPr id="26" name="Text 24"/>
          <p:cNvSpPr txBox="1"/>
          <p:nvPr/>
        </p:nvSpPr>
        <p:spPr>
          <a:xfrm>
            <a:off x="5166360" y="1280160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Эксперименты и экономика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A/B-тесты и юнит-экономика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4663440" y="2011680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4663440" y="206654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2000" dirty="0"/>
          </a:p>
        </p:txBody>
      </p:sp>
      <p:sp>
        <p:nvSpPr>
          <p:cNvPr id="29" name="Text 27"/>
          <p:cNvSpPr txBox="1"/>
          <p:nvPr/>
        </p:nvSpPr>
        <p:spPr>
          <a:xfrm>
            <a:off x="4663440" y="2432304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17.11</a:t>
            </a:r>
            <a:endParaRPr lang="en-US" sz="950" dirty="0"/>
          </a:p>
        </p:txBody>
      </p:sp>
      <p:sp>
        <p:nvSpPr>
          <p:cNvPr id="30" name="Text 28"/>
          <p:cNvSpPr txBox="1"/>
          <p:nvPr/>
        </p:nvSpPr>
        <p:spPr>
          <a:xfrm>
            <a:off x="5166360" y="2084832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Запуск и рост продукта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маркетинг, релиз и риски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4663440" y="2816352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4663440" y="2871216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2000" dirty="0"/>
          </a:p>
        </p:txBody>
      </p:sp>
      <p:sp>
        <p:nvSpPr>
          <p:cNvPr id="33" name="Text 31"/>
          <p:cNvSpPr txBox="1"/>
          <p:nvPr/>
        </p:nvSpPr>
        <p:spPr>
          <a:xfrm>
            <a:off x="4663440" y="3236976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24.11</a:t>
            </a:r>
            <a:endParaRPr lang="en-US" sz="950" dirty="0"/>
          </a:p>
        </p:txBody>
      </p:sp>
      <p:sp>
        <p:nvSpPr>
          <p:cNvPr id="34" name="Text 32"/>
          <p:cNvSpPr txBox="1"/>
          <p:nvPr/>
        </p:nvSpPr>
        <p:spPr>
          <a:xfrm>
            <a:off x="5166360" y="2889504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Стратегия и развитие продукта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видение, OKR и дорожная карта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237744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28000" dirty="0"/>
          </a:p>
        </p:txBody>
      </p:sp>
      <p:sp>
        <p:nvSpPr>
          <p:cNvPr id="3" name="Text 1"/>
          <p:cNvSpPr txBox="1"/>
          <p:nvPr/>
        </p:nvSpPr>
        <p:spPr>
          <a:xfrm>
            <a:off x="3108960" y="1325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Лекция</a:t>
            </a:r>
            <a:endParaRPr lang="en-US" sz="18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3108960" y="1737360"/>
            <a:ext cx="5486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Agile, Scrum и Kanban</a:t>
            </a:r>
            <a:endParaRPr lang="en-US" sz="3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Цели лекции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77240" y="1453896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3917" y="1570573"/>
            <a:ext cx="296997" cy="296997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08760" y="1344168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</a:rPr>
              <a:t>Понять, почему появился Agile и чем он отличается от Waterfall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4663440" y="1234440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4892040" y="1453896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8717" y="1570573"/>
            <a:ext cx="296997" cy="296997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623560" y="1344168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</a:rPr>
              <a:t>Разобрать роли, события и артефакты Scrum</a:t>
            </a:r>
            <a:endParaRPr lang="en-US" sz="1450" dirty="0"/>
          </a:p>
        </p:txBody>
      </p:sp>
      <p:sp>
        <p:nvSpPr>
          <p:cNvPr id="11" name="Shape 7"/>
          <p:cNvSpPr/>
          <p:nvPr/>
        </p:nvSpPr>
        <p:spPr>
          <a:xfrm>
            <a:off x="548640" y="2350008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77240" y="2569464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17" y="2686141"/>
            <a:ext cx="296997" cy="296997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508760" y="2459736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</a:rPr>
              <a:t>Научиться строить Kanban-доску и ограничивать незавершённую работу</a:t>
            </a:r>
            <a:endParaRPr lang="en-US" sz="1450" dirty="0"/>
          </a:p>
        </p:txBody>
      </p:sp>
      <p:sp>
        <p:nvSpPr>
          <p:cNvPr id="15" name="Shape 10"/>
          <p:cNvSpPr/>
          <p:nvPr/>
        </p:nvSpPr>
        <p:spPr>
          <a:xfrm>
            <a:off x="4663440" y="2350008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4892040" y="2569464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8717" y="2686141"/>
            <a:ext cx="296997" cy="296997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623560" y="2459736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</a:rPr>
              <a:t>Разобраться, как устроен бэклог и как писать user story</a:t>
            </a:r>
            <a:endParaRPr lang="en-US" sz="1450" dirty="0"/>
          </a:p>
        </p:txBody>
      </p:sp>
      <p:sp>
        <p:nvSpPr>
          <p:cNvPr id="19" name="Shape 13"/>
          <p:cNvSpPr/>
          <p:nvPr/>
        </p:nvSpPr>
        <p:spPr>
          <a:xfrm>
            <a:off x="548640" y="3465576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0" name="Shape 14"/>
          <p:cNvSpPr/>
          <p:nvPr/>
        </p:nvSpPr>
        <p:spPr>
          <a:xfrm>
            <a:off x="777240" y="3685032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917" y="3801709"/>
            <a:ext cx="296997" cy="296997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508760" y="3575304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</a:rPr>
              <a:t>Освоить приоритизацию задач: Value/Effort и RICE</a:t>
            </a:r>
            <a:endParaRPr lang="en-US" sz="1450" dirty="0"/>
          </a:p>
        </p:txBody>
      </p:sp>
      <p:sp>
        <p:nvSpPr>
          <p:cNvPr id="23" name="Shape 16"/>
          <p:cNvSpPr/>
          <p:nvPr/>
        </p:nvSpPr>
        <p:spPr>
          <a:xfrm>
            <a:off x="4663440" y="3465576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4" name="Shape 17"/>
          <p:cNvSpPr/>
          <p:nvPr/>
        </p:nvSpPr>
        <p:spPr>
          <a:xfrm>
            <a:off x="4892040" y="3685032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8717" y="3801709"/>
            <a:ext cx="296997" cy="296997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5623560" y="3575304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</a:rPr>
              <a:t>Научиться формулировать цель спринта по SMART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417320"/>
            <a:ext cx="1463040" cy="14630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6269" y="1739189"/>
            <a:ext cx="819302" cy="819302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0" type="title" hasCustomPrompt="1"/>
          </p:nvPr>
        </p:nvSpPr>
        <p:spPr>
          <a:xfrm>
            <a:off x="3108960" y="548640"/>
            <a:ext cx="54864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Почему появился Agile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3108960" y="253288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3108960" y="260604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Два подхода к разработке: Waterfall и Agile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3108960" y="308152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3108960" y="315468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Манифест Agile: 4 ценности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3108960" y="363016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3108960" y="370332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Когда какой подход выбирать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Два подхода к разработке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Waterfall – каскад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737360" cy="310896"/>
          </a:xfrm>
          <a:prstGeom prst="roundRect">
            <a:avLst>
              <a:gd name="adj" fmla="val 14706"/>
            </a:avLst>
          </a:prstGeom>
          <a:solidFill>
            <a:srgbClr val="F3F2EE"/>
          </a:solidFill>
          <a:ln/>
        </p:spPr>
        <p:txBody>
          <a:bodyPr wrap="square" lIns="0" tIns="10160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Требования</a:t>
            </a:r>
            <a:endParaRPr lang="en-US" sz="1150" dirty="0"/>
          </a:p>
        </p:txBody>
      </p:sp>
      <p:sp>
        <p:nvSpPr>
          <p:cNvPr id="5" name="Text 3"/>
          <p:cNvSpPr txBox="1"/>
          <p:nvPr/>
        </p:nvSpPr>
        <p:spPr>
          <a:xfrm>
            <a:off x="1965960" y="1645920"/>
            <a:ext cx="274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chemeClr val="accent5"/>
                </a:solidFill>
              </a:rPr>
              <a:t>1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2377440" y="1801368"/>
            <a:ext cx="228600" cy="0"/>
          </a:xfrm>
          <a:prstGeom prst="line">
            <a:avLst/>
          </a:prstGeom>
          <a:noFill/>
          <a:ln w="12700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2606040" y="1801368"/>
            <a:ext cx="0" cy="228600"/>
          </a:xfrm>
          <a:prstGeom prst="line">
            <a:avLst/>
          </a:prstGeom>
          <a:noFill/>
          <a:ln w="12700">
            <a:solidFill>
              <a:srgbClr val="5B5A62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960120" y="2029968"/>
            <a:ext cx="1737360" cy="310896"/>
          </a:xfrm>
          <a:prstGeom prst="roundRect">
            <a:avLst>
              <a:gd name="adj" fmla="val 14706"/>
            </a:avLst>
          </a:prstGeom>
          <a:solidFill>
            <a:srgbClr val="F3F2EE"/>
          </a:solidFill>
          <a:ln/>
        </p:spPr>
        <p:txBody>
          <a:bodyPr wrap="square" lIns="0" tIns="10160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Дизайн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2377440" y="2029968"/>
            <a:ext cx="274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chemeClr val="accent5"/>
                </a:solidFill>
              </a:rPr>
              <a:t>2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788920" y="2185416"/>
            <a:ext cx="228600" cy="0"/>
          </a:xfrm>
          <a:prstGeom prst="line">
            <a:avLst/>
          </a:prstGeom>
          <a:noFill/>
          <a:ln w="12700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3017520" y="2185416"/>
            <a:ext cx="0" cy="228600"/>
          </a:xfrm>
          <a:prstGeom prst="line">
            <a:avLst/>
          </a:prstGeom>
          <a:noFill/>
          <a:ln w="12700">
            <a:solidFill>
              <a:srgbClr val="5B5A62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1371600" y="2414016"/>
            <a:ext cx="1737360" cy="310896"/>
          </a:xfrm>
          <a:prstGeom prst="roundRect">
            <a:avLst>
              <a:gd name="adj" fmla="val 14706"/>
            </a:avLst>
          </a:prstGeom>
          <a:solidFill>
            <a:srgbClr val="F3F2EE"/>
          </a:solidFill>
          <a:ln/>
        </p:spPr>
        <p:txBody>
          <a:bodyPr wrap="square" lIns="0" tIns="10160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Реализация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2788920" y="2414016"/>
            <a:ext cx="274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chemeClr val="accent5"/>
                </a:solidFill>
              </a:rPr>
              <a:t>3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200400" y="2569464"/>
            <a:ext cx="228600" cy="0"/>
          </a:xfrm>
          <a:prstGeom prst="line">
            <a:avLst/>
          </a:prstGeom>
          <a:noFill/>
          <a:ln w="12700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3429000" y="2569464"/>
            <a:ext cx="0" cy="228600"/>
          </a:xfrm>
          <a:prstGeom prst="line">
            <a:avLst/>
          </a:prstGeom>
          <a:noFill/>
          <a:ln w="12700">
            <a:solidFill>
              <a:srgbClr val="5B5A62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1783080" y="2798064"/>
            <a:ext cx="1737360" cy="310896"/>
          </a:xfrm>
          <a:prstGeom prst="roundRect">
            <a:avLst>
              <a:gd name="adj" fmla="val 14706"/>
            </a:avLst>
          </a:prstGeom>
          <a:solidFill>
            <a:srgbClr val="F3F2EE"/>
          </a:solidFill>
          <a:ln/>
        </p:spPr>
        <p:txBody>
          <a:bodyPr wrap="square" lIns="0" tIns="10160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Проверка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3200400" y="2798064"/>
            <a:ext cx="274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chemeClr val="accent5"/>
                </a:solidFill>
              </a:rPr>
              <a:t>4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3611880" y="2953512"/>
            <a:ext cx="228600" cy="0"/>
          </a:xfrm>
          <a:prstGeom prst="line">
            <a:avLst/>
          </a:prstGeom>
          <a:noFill/>
          <a:ln w="12700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3840480" y="2953512"/>
            <a:ext cx="0" cy="228600"/>
          </a:xfrm>
          <a:prstGeom prst="line">
            <a:avLst/>
          </a:prstGeom>
          <a:noFill/>
          <a:ln w="12700">
            <a:solidFill>
              <a:srgbClr val="5B5A62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2194560" y="3182112"/>
            <a:ext cx="1737360" cy="310896"/>
          </a:xfrm>
          <a:prstGeom prst="roundRect">
            <a:avLst>
              <a:gd name="adj" fmla="val 14706"/>
            </a:avLst>
          </a:prstGeom>
          <a:solidFill>
            <a:srgbClr val="F3F2EE"/>
          </a:solidFill>
          <a:ln/>
        </p:spPr>
        <p:txBody>
          <a:bodyPr wrap="square" lIns="0" tIns="10160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Поддержка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3611880" y="3182112"/>
            <a:ext cx="274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chemeClr val="accent5"/>
                </a:solidFill>
              </a:rPr>
              <a:t>5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548640" y="365760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Каждый этап начинается, когда закончен предыдущий. Результат – в самом конце.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4846320" y="118872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Agile – короткие циклы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760720" y="1645920"/>
            <a:ext cx="1920240" cy="1920240"/>
          </a:xfrm>
          <a:prstGeom prst="ellipse">
            <a:avLst/>
          </a:prstGeom>
          <a:ln w="38100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6153912" y="1508760"/>
            <a:ext cx="1133856" cy="274320"/>
          </a:xfrm>
          <a:prstGeom prst="roundRect">
            <a:avLst>
              <a:gd name="adj" fmla="val 50000"/>
            </a:avLst>
          </a:prstGeom>
          <a:solidFill>
            <a:srgbClr val="F2C230"/>
          </a:solidFill>
          <a:ln w="19050">
            <a:solidFill>
              <a:srgbClr val="FFFFFF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D1C21"/>
                </a:solidFill>
              </a:rPr>
              <a:t>Требования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6985400" y="1988820"/>
            <a:ext cx="1133856" cy="274320"/>
          </a:xfrm>
          <a:prstGeom prst="roundRect">
            <a:avLst>
              <a:gd name="adj" fmla="val 50000"/>
            </a:avLst>
          </a:prstGeom>
          <a:solidFill>
            <a:srgbClr val="F3F2EE"/>
          </a:solidFill>
          <a:ln w="19050">
            <a:solidFill>
              <a:srgbClr val="FFFFFF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D1C21"/>
                </a:solidFill>
              </a:rPr>
              <a:t>План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85400" y="2948940"/>
            <a:ext cx="1133856" cy="274320"/>
          </a:xfrm>
          <a:prstGeom prst="roundRect">
            <a:avLst>
              <a:gd name="adj" fmla="val 50000"/>
            </a:avLst>
          </a:prstGeom>
          <a:solidFill>
            <a:srgbClr val="F3F2EE"/>
          </a:solidFill>
          <a:ln w="19050">
            <a:solidFill>
              <a:srgbClr val="FFFFFF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D1C21"/>
                </a:solidFill>
              </a:rPr>
              <a:t>Дизайн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6153912" y="3429000"/>
            <a:ext cx="1133856" cy="274320"/>
          </a:xfrm>
          <a:prstGeom prst="roundRect">
            <a:avLst>
              <a:gd name="adj" fmla="val 50000"/>
            </a:avLst>
          </a:prstGeom>
          <a:solidFill>
            <a:srgbClr val="F3F2EE"/>
          </a:solidFill>
          <a:ln w="19050">
            <a:solidFill>
              <a:srgbClr val="FFFFFF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D1C21"/>
                </a:solidFill>
              </a:rPr>
              <a:t>Разработка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5322424" y="2948940"/>
            <a:ext cx="1133856" cy="274320"/>
          </a:xfrm>
          <a:prstGeom prst="roundRect">
            <a:avLst>
              <a:gd name="adj" fmla="val 50000"/>
            </a:avLst>
          </a:prstGeom>
          <a:solidFill>
            <a:srgbClr val="F3F2EE"/>
          </a:solidFill>
          <a:ln w="19050">
            <a:solidFill>
              <a:srgbClr val="FFFFFF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D1C21"/>
                </a:solidFill>
              </a:rPr>
              <a:t>Релиз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5322424" y="1988820"/>
            <a:ext cx="1133856" cy="274320"/>
          </a:xfrm>
          <a:prstGeom prst="roundRect">
            <a:avLst>
              <a:gd name="adj" fmla="val 50000"/>
            </a:avLst>
          </a:prstGeom>
          <a:solidFill>
            <a:srgbClr val="F3F2EE"/>
          </a:solidFill>
          <a:ln w="19050">
            <a:solidFill>
              <a:srgbClr val="FFFFFF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D1C21"/>
                </a:solidFill>
              </a:rPr>
              <a:t>Обратная связь</a:t>
            </a:r>
            <a:endParaRPr lang="en-US" sz="1000" dirty="0"/>
          </a:p>
        </p:txBody>
      </p:sp>
      <p:sp>
        <p:nvSpPr>
          <p:cNvPr id="31" name="Text 29"/>
          <p:cNvSpPr txBox="1"/>
          <p:nvPr/>
        </p:nvSpPr>
        <p:spPr>
          <a:xfrm>
            <a:off x="6172200" y="2286000"/>
            <a:ext cx="1097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1–4</a:t>
            </a:r>
            <a:endParaRPr lang="en-US" sz="15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5B5A62"/>
                </a:solidFill>
              </a:rPr>
              <a:t>недели</a:t>
            </a:r>
            <a:endParaRPr lang="en-US" sz="1500" dirty="0"/>
          </a:p>
        </p:txBody>
      </p:sp>
      <p:sp>
        <p:nvSpPr>
          <p:cNvPr id="32" name="Text 30"/>
          <p:cNvSpPr txBox="1"/>
          <p:nvPr/>
        </p:nvSpPr>
        <p:spPr>
          <a:xfrm>
            <a:off x="4846320" y="365760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Цикл повторяется: работающая версия продукта – после каждой итерации.</a:t>
            </a:r>
            <a:endParaRPr lang="en-US" sz="1250" dirty="0"/>
          </a:p>
        </p:txBody>
      </p:sp>
      <p:sp>
        <p:nvSpPr>
          <p:cNvPr id="33" name="Shape 31"/>
          <p:cNvSpPr/>
          <p:nvPr/>
        </p:nvSpPr>
        <p:spPr>
          <a:xfrm>
            <a:off x="4526280" y="1234440"/>
            <a:ext cx="0" cy="301752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Agile-проекты чаще доходят до цели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Исходы проектов по подходу, %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Agile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1828800" y="1600200"/>
            <a:ext cx="2841955" cy="548640"/>
          </a:xfrm>
          <a:prstGeom prst="rect">
            <a:avLst/>
          </a:prstGeom>
          <a:solidFill>
            <a:srgbClr val="2F8F83"/>
          </a:solidFill>
          <a:ln w="1905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1920240" y="1600200"/>
            <a:ext cx="27505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42%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670755" y="1600200"/>
            <a:ext cx="3180283" cy="548640"/>
          </a:xfrm>
          <a:prstGeom prst="rect">
            <a:avLst/>
          </a:prstGeom>
          <a:solidFill>
            <a:srgbClr val="F2C230"/>
          </a:solidFill>
          <a:ln w="1905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4762195" y="1600200"/>
            <a:ext cx="308884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47%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7851038" y="1600200"/>
            <a:ext cx="744322" cy="548640"/>
          </a:xfrm>
          <a:prstGeom prst="rect">
            <a:avLst/>
          </a:prstGeom>
          <a:solidFill>
            <a:srgbClr val="E0684B"/>
          </a:solidFill>
          <a:ln w="1905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942478" y="1600200"/>
            <a:ext cx="65288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11%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246888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Waterfall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1828800" y="2468880"/>
            <a:ext cx="879653" cy="548640"/>
          </a:xfrm>
          <a:prstGeom prst="rect">
            <a:avLst/>
          </a:prstGeom>
          <a:solidFill>
            <a:srgbClr val="2F8F83"/>
          </a:solidFill>
          <a:ln w="1905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920240" y="2468880"/>
            <a:ext cx="78821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13%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2708453" y="2468880"/>
            <a:ext cx="3992270" cy="548640"/>
          </a:xfrm>
          <a:prstGeom prst="rect">
            <a:avLst/>
          </a:prstGeom>
          <a:solidFill>
            <a:srgbClr val="F2C230"/>
          </a:solidFill>
          <a:ln w="1905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2799893" y="2468880"/>
            <a:ext cx="390083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59%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700723" y="2468880"/>
            <a:ext cx="1894637" cy="548640"/>
          </a:xfrm>
          <a:prstGeom prst="rect">
            <a:avLst/>
          </a:prstGeom>
          <a:solidFill>
            <a:srgbClr val="E0684B"/>
          </a:solidFill>
          <a:ln w="1905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6792163" y="2468880"/>
            <a:ext cx="180319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28%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1828800" y="3429000"/>
            <a:ext cx="182880" cy="182880"/>
          </a:xfrm>
          <a:prstGeom prst="rect">
            <a:avLst/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2103120" y="338328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успешны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3291840" y="3429000"/>
            <a:ext cx="182880" cy="182880"/>
          </a:xfrm>
          <a:prstGeom prst="rect">
            <a:avLst/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3566160" y="338328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с проблемами по срокам и бюджету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6035040" y="3429000"/>
            <a:ext cx="182880" cy="182880"/>
          </a:xfrm>
          <a:prstGeom prst="rect">
            <a:avLst/>
          </a:prstGeom>
          <a:solidFill>
            <a:srgbClr val="E0684B"/>
          </a:solidFill>
          <a:ln/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6309360" y="338328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провалены</a:t>
            </a:r>
            <a:endParaRPr lang="en-US" sz="115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3840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Успешных Agile-проектов втрое больше, а провальных – в 2,5 раза меньше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2926080" y="475488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Standish Group, CHAOS Report 2020 (по данным вторичных публикаций)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Манифест Agile: 4 ценности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3200400" cy="548640"/>
          </a:xfrm>
          <a:prstGeom prst="roundRect">
            <a:avLst>
              <a:gd name="adj" fmla="val 13333"/>
            </a:avLst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1316736"/>
            <a:ext cx="292608" cy="29260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143000" y="118872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Люди и взаимодействие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794760" y="1188720"/>
            <a:ext cx="1051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chemeClr val="tx2"/>
                </a:solidFill>
              </a:rPr>
              <a:t>важнее, чем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4892040" y="1188720"/>
            <a:ext cx="2377440" cy="548640"/>
          </a:xfrm>
          <a:prstGeom prst="roundRect">
            <a:avLst>
              <a:gd name="adj" fmla="val 13333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5029200" y="11887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процессы и инструменты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548640" y="1847088"/>
            <a:ext cx="3200400" cy="548640"/>
          </a:xfrm>
          <a:prstGeom prst="roundRect">
            <a:avLst>
              <a:gd name="adj" fmla="val 13333"/>
            </a:avLst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1975104"/>
            <a:ext cx="292608" cy="29260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143000" y="1847088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Работающий продукт</a:t>
            </a:r>
            <a:endParaRPr lang="en-US" sz="1300" dirty="0"/>
          </a:p>
        </p:txBody>
      </p:sp>
      <p:sp>
        <p:nvSpPr>
          <p:cNvPr id="12" name="Text 8"/>
          <p:cNvSpPr txBox="1"/>
          <p:nvPr/>
        </p:nvSpPr>
        <p:spPr>
          <a:xfrm>
            <a:off x="3794760" y="1847088"/>
            <a:ext cx="1051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chemeClr val="tx2"/>
                </a:solidFill>
              </a:rPr>
              <a:t>важнее, чем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4892040" y="1847088"/>
            <a:ext cx="2377440" cy="548640"/>
          </a:xfrm>
          <a:prstGeom prst="roundRect">
            <a:avLst>
              <a:gd name="adj" fmla="val 13333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4" name="Text 10"/>
          <p:cNvSpPr txBox="1"/>
          <p:nvPr/>
        </p:nvSpPr>
        <p:spPr>
          <a:xfrm>
            <a:off x="5029200" y="1847088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исчерпывающая документация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548640" y="2505456"/>
            <a:ext cx="3200400" cy="548640"/>
          </a:xfrm>
          <a:prstGeom prst="roundRect">
            <a:avLst>
              <a:gd name="adj" fmla="val 13333"/>
            </a:avLst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2633472"/>
            <a:ext cx="292608" cy="292608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143000" y="2505456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Сотрудничество с заказчиком</a:t>
            </a:r>
            <a:endParaRPr lang="en-US" sz="1300" dirty="0"/>
          </a:p>
        </p:txBody>
      </p:sp>
      <p:sp>
        <p:nvSpPr>
          <p:cNvPr id="18" name="Text 13"/>
          <p:cNvSpPr txBox="1"/>
          <p:nvPr/>
        </p:nvSpPr>
        <p:spPr>
          <a:xfrm>
            <a:off x="3794760" y="2505456"/>
            <a:ext cx="1051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chemeClr val="tx2"/>
                </a:solidFill>
              </a:rPr>
              <a:t>важнее, чем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4892040" y="2505456"/>
            <a:ext cx="2377440" cy="548640"/>
          </a:xfrm>
          <a:prstGeom prst="roundRect">
            <a:avLst>
              <a:gd name="adj" fmla="val 13333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0" name="Text 15"/>
          <p:cNvSpPr txBox="1"/>
          <p:nvPr/>
        </p:nvSpPr>
        <p:spPr>
          <a:xfrm>
            <a:off x="5029200" y="2505456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согласование условий контракта</a:t>
            </a:r>
            <a:endParaRPr lang="en-US" sz="1300" dirty="0"/>
          </a:p>
        </p:txBody>
      </p:sp>
      <p:sp>
        <p:nvSpPr>
          <p:cNvPr id="21" name="Shape 16"/>
          <p:cNvSpPr/>
          <p:nvPr/>
        </p:nvSpPr>
        <p:spPr>
          <a:xfrm>
            <a:off x="548640" y="3163824"/>
            <a:ext cx="3200400" cy="548640"/>
          </a:xfrm>
          <a:prstGeom prst="roundRect">
            <a:avLst>
              <a:gd name="adj" fmla="val 13333"/>
            </a:avLst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32" y="3291840"/>
            <a:ext cx="292608" cy="292608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1143000" y="3163824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Готовность к изменениям</a:t>
            </a:r>
            <a:endParaRPr lang="en-US" sz="1300" dirty="0"/>
          </a:p>
        </p:txBody>
      </p:sp>
      <p:sp>
        <p:nvSpPr>
          <p:cNvPr id="24" name="Text 18"/>
          <p:cNvSpPr txBox="1"/>
          <p:nvPr/>
        </p:nvSpPr>
        <p:spPr>
          <a:xfrm>
            <a:off x="3794760" y="3163824"/>
            <a:ext cx="1051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chemeClr val="tx2"/>
                </a:solidFill>
              </a:rPr>
              <a:t>важнее, чем</a:t>
            </a:r>
            <a:endParaRPr lang="en-US" sz="1150" dirty="0"/>
          </a:p>
        </p:txBody>
      </p:sp>
      <p:sp>
        <p:nvSpPr>
          <p:cNvPr id="25" name="Shape 19"/>
          <p:cNvSpPr/>
          <p:nvPr/>
        </p:nvSpPr>
        <p:spPr>
          <a:xfrm>
            <a:off x="4892040" y="3163824"/>
            <a:ext cx="2377440" cy="548640"/>
          </a:xfrm>
          <a:prstGeom prst="roundRect">
            <a:avLst>
              <a:gd name="adj" fmla="val 13333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6" name="Text 20"/>
          <p:cNvSpPr txBox="1"/>
          <p:nvPr/>
        </p:nvSpPr>
        <p:spPr>
          <a:xfrm>
            <a:off x="5029200" y="3163824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следование первоначальному плану</a:t>
            </a:r>
            <a:endParaRPr lang="en-US" sz="1300" dirty="0"/>
          </a:p>
        </p:txBody>
      </p:sp>
      <p:sp>
        <p:nvSpPr>
          <p:cNvPr id="27" name="Text 21"/>
          <p:cNvSpPr txBox="1"/>
          <p:nvPr/>
        </p:nvSpPr>
        <p:spPr>
          <a:xfrm>
            <a:off x="7452360" y="118872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2001</a:t>
            </a:r>
            <a:endParaRPr lang="en-US" sz="1500" dirty="0"/>
          </a:p>
          <a:p>
            <a:pPr indent="0" marL="0">
              <a:buNone/>
            </a:pPr>
            <a:r>
              <a:rPr lang="en-US" sz="1050" dirty="0">
                <a:solidFill>
                  <a:srgbClr val="5B5A62"/>
                </a:solidFill>
              </a:rPr>
              <a:t>17 разработчиков, курорт Сноуберд, США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7452360" y="2514600"/>
            <a:ext cx="1188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 + 12</a:t>
            </a:r>
            <a:endParaRPr lang="en-US" sz="1500" dirty="0"/>
          </a:p>
          <a:p>
            <a:pPr indent="0" marL="0">
              <a:buNone/>
            </a:pPr>
            <a:r>
              <a:rPr lang="en-US" sz="1050" dirty="0">
                <a:solidFill>
                  <a:srgbClr val="5B5A62"/>
                </a:solidFill>
              </a:rPr>
              <a:t>ценности и принципов</a:t>
            </a:r>
            <a:endParaRPr lang="en-US" sz="1500" dirty="0"/>
          </a:p>
        </p:txBody>
      </p:sp>
      <p:sp>
        <p:nvSpPr>
          <p:cNvPr id="29" name="Text 23"/>
          <p:cNvSpPr txBox="1"/>
          <p:nvPr/>
        </p:nvSpPr>
        <p:spPr>
          <a:xfrm>
            <a:off x="548640" y="39319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«Не отрицая важности того, что справа, мы всё-таки больше ценим то, что слева»</a:t>
            </a:r>
            <a:endParaRPr lang="en-US" sz="1200" dirty="0"/>
          </a:p>
        </p:txBody>
      </p:sp>
      <p:sp>
        <p:nvSpPr>
          <p:cNvPr id="30" name="Text 24"/>
          <p:cNvSpPr txBox="1"/>
          <p:nvPr/>
        </p:nvSpPr>
        <p:spPr>
          <a:xfrm>
            <a:off x="2926080" y="475488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agilemanifesto.org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«Мы теперь работаем по Agile»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3108960" cy="384048"/>
          </a:xfrm>
          <a:prstGeom prst="roundRect">
            <a:avLst>
              <a:gd name="adj" fmla="val 28571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685800" y="1188720"/>
            <a:ext cx="2880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B5A62"/>
                </a:solidFill>
              </a:rPr>
              <a:t>Менеджер:  </a:t>
            </a:r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А где план работ на квартал?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3566160" y="1664208"/>
            <a:ext cx="2377440" cy="384048"/>
          </a:xfrm>
          <a:prstGeom prst="roundRect">
            <a:avLst>
              <a:gd name="adj" fmla="val 28571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3703320" y="1664208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B5A62"/>
                </a:solidFill>
              </a:rPr>
              <a:t>Команда:  </a:t>
            </a:r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</a:rPr>
              <a:t>Мы же Agile!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2139696"/>
            <a:ext cx="3108960" cy="384048"/>
          </a:xfrm>
          <a:prstGeom prst="roundRect">
            <a:avLst>
              <a:gd name="adj" fmla="val 28571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685800" y="2139696"/>
            <a:ext cx="2880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B5A62"/>
                </a:solidFill>
              </a:rPr>
              <a:t>Менеджер:  </a:t>
            </a:r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А документация?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3566160" y="2615184"/>
            <a:ext cx="2377440" cy="384048"/>
          </a:xfrm>
          <a:prstGeom prst="roundRect">
            <a:avLst>
              <a:gd name="adj" fmla="val 28571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3703320" y="2615184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B5A62"/>
                </a:solidFill>
              </a:rPr>
              <a:t>Команда:  </a:t>
            </a:r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</a:rPr>
              <a:t>Agile!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3090672"/>
            <a:ext cx="3108960" cy="384048"/>
          </a:xfrm>
          <a:prstGeom prst="roundRect">
            <a:avLst>
              <a:gd name="adj" fmla="val 28571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685800" y="3090672"/>
            <a:ext cx="2880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B5A62"/>
                </a:solidFill>
              </a:rPr>
              <a:t>Менеджер:  </a:t>
            </a:r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Когда релиз?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3566160" y="3566160"/>
            <a:ext cx="2377440" cy="384048"/>
          </a:xfrm>
          <a:prstGeom prst="roundRect">
            <a:avLst>
              <a:gd name="adj" fmla="val 28571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3703320" y="3566160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B5A62"/>
                </a:solidFill>
              </a:rPr>
              <a:t>Команда:  </a:t>
            </a:r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</a:rPr>
              <a:t>Agile!!!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 rot="180000">
            <a:off x="6355080" y="1371600"/>
            <a:ext cx="2240280" cy="2194560"/>
          </a:xfrm>
          <a:prstGeom prst="rect">
            <a:avLst/>
          </a:prstGeom>
          <a:solidFill>
            <a:schemeClr val="accent2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 rot="180000">
            <a:off x="6537960" y="1554480"/>
            <a:ext cx="1874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На самом деле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chemeClr val="tx1"/>
                </a:solidFill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Agile – это не отказ от планов и документов, а частая сверка плана с реальностью.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42519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Вспомните оговорку манифеста: правая часть тоже важна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Waterfall vs Agile</a:t>
            </a:r>
            <a:endParaRPr lang="en-US" sz="26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3291840"/>
                <a:gridCol w="32918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Waterfall</a:t>
                      </a:r>
                      <a:endParaRPr lang="en-US" sz="150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Agile</a:t>
                      </a:r>
                      <a:endParaRPr lang="en-US" sz="150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B5A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Подход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Один большой проект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Короткие итерации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C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B5A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Изменения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Нежелательны и дороги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Приветствуются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C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B5A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Результат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 самом конце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После каждого спринта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C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B5A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Заказчик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 начале и в конце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Участвует постоянно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C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B5A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Подходит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Стабильные, понятные проекты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Быстро меняющиеся проекты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C8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48640" y="4023360"/>
            <a:ext cx="8046720" cy="548640"/>
          </a:xfrm>
          <a:prstGeom prst="roundRect">
            <a:avLst>
              <a:gd name="adj" fmla="val 13333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5" name="Text 2"/>
          <p:cNvSpPr txBox="1"/>
          <p:nvPr/>
        </p:nvSpPr>
        <p:spPr>
          <a:xfrm>
            <a:off x="777240" y="4023360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Вывод: </a:t>
            </a:r>
            <a:pPr indent="0" marL="0">
              <a:buNone/>
            </a:pPr>
            <a:r>
              <a:rPr lang="en-US" sz="1450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нет «плохого» подхода – есть подход, который не подходит задаче.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Проверим себя: Waterfall или Agile?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188720"/>
            <a:ext cx="5285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1.  Строительство моста по утверждённому проекту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199632" y="128016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6281928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6492240" y="1280160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Waterfall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7452360" y="128016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534656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744968" y="1280160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Agile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548640" y="173736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731520" y="1737360"/>
            <a:ext cx="5285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2.  Мобильное приложение нового стартапа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199632" y="182880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6281928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6492240" y="1828800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Waterfall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7452360" y="182880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7534656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7744968" y="1828800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Agile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548640" y="228600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31520" y="2286000"/>
            <a:ext cx="5285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3.  Чат-бот с ИИ: неясно, что понравится пользователям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199632" y="237744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281928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6492240" y="2377440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Waterfall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7452360" y="237744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7534656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7744968" y="2377440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Agile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548640" y="283464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731520" y="2834640"/>
            <a:ext cx="5285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4.  ПО для медицинского прибора с обязательной сертификацией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6199632" y="292608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6281928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6492240" y="2926080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Waterfall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7452360" y="292608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33" name="Shape 31"/>
          <p:cNvSpPr/>
          <p:nvPr/>
        </p:nvSpPr>
        <p:spPr>
          <a:xfrm>
            <a:off x="7534656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7744968" y="2926080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Agile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548640" y="338328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36" name="Text 34"/>
          <p:cNvSpPr txBox="1"/>
          <p:nvPr/>
        </p:nvSpPr>
        <p:spPr>
          <a:xfrm>
            <a:off x="731520" y="3383280"/>
            <a:ext cx="5285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5.  Маркетплейс с релизами каждую неделю</a:t>
            </a:r>
            <a:endParaRPr lang="en-US" sz="1300" dirty="0"/>
          </a:p>
        </p:txBody>
      </p:sp>
      <p:sp>
        <p:nvSpPr>
          <p:cNvPr id="37" name="Shape 35"/>
          <p:cNvSpPr/>
          <p:nvPr/>
        </p:nvSpPr>
        <p:spPr>
          <a:xfrm>
            <a:off x="6199632" y="347472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38" name="Shape 36"/>
          <p:cNvSpPr/>
          <p:nvPr/>
        </p:nvSpPr>
        <p:spPr>
          <a:xfrm>
            <a:off x="6281928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39" name="Text 37"/>
          <p:cNvSpPr txBox="1"/>
          <p:nvPr/>
        </p:nvSpPr>
        <p:spPr>
          <a:xfrm>
            <a:off x="6492240" y="3474720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Waterfall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7452360" y="347472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41" name="Shape 39"/>
          <p:cNvSpPr/>
          <p:nvPr/>
        </p:nvSpPr>
        <p:spPr>
          <a:xfrm>
            <a:off x="7534656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42" name="Text 40"/>
          <p:cNvSpPr txBox="1"/>
          <p:nvPr/>
        </p:nvSpPr>
        <p:spPr>
          <a:xfrm>
            <a:off x="7744968" y="3474720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Agile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548640" y="39319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4" name="Text 42"/>
          <p:cNvSpPr txBox="1"/>
          <p:nvPr/>
        </p:nvSpPr>
        <p:spPr>
          <a:xfrm>
            <a:off x="731520" y="3931920"/>
            <a:ext cx="5285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6.  Перевод отчётности на новый формат к дате из закона</a:t>
            </a:r>
            <a:endParaRPr lang="en-US" sz="1300" dirty="0"/>
          </a:p>
        </p:txBody>
      </p:sp>
      <p:sp>
        <p:nvSpPr>
          <p:cNvPr id="45" name="Shape 43"/>
          <p:cNvSpPr/>
          <p:nvPr/>
        </p:nvSpPr>
        <p:spPr>
          <a:xfrm>
            <a:off x="6199632" y="402336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46" name="Shape 44"/>
          <p:cNvSpPr/>
          <p:nvPr/>
        </p:nvSpPr>
        <p:spPr>
          <a:xfrm>
            <a:off x="6281928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47" name="Text 45"/>
          <p:cNvSpPr txBox="1"/>
          <p:nvPr/>
        </p:nvSpPr>
        <p:spPr>
          <a:xfrm>
            <a:off x="6492240" y="4023360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Waterfall</a:t>
            </a:r>
            <a:endParaRPr lang="en-US" sz="1050" dirty="0"/>
          </a:p>
        </p:txBody>
      </p:sp>
      <p:sp>
        <p:nvSpPr>
          <p:cNvPr id="48" name="Shape 46"/>
          <p:cNvSpPr/>
          <p:nvPr/>
        </p:nvSpPr>
        <p:spPr>
          <a:xfrm>
            <a:off x="7452360" y="402336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49" name="Shape 47"/>
          <p:cNvSpPr/>
          <p:nvPr/>
        </p:nvSpPr>
        <p:spPr>
          <a:xfrm>
            <a:off x="7534656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50" name="Text 48"/>
          <p:cNvSpPr txBox="1"/>
          <p:nvPr/>
        </p:nvSpPr>
        <p:spPr>
          <a:xfrm>
            <a:off x="7744968" y="4023360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Agile</a:t>
            </a:r>
            <a:endParaRPr lang="en-US" sz="1050" dirty="0"/>
          </a:p>
        </p:txBody>
      </p:sp>
      <p:sp>
        <p:nvSpPr>
          <p:cNvPr id="51" name="Text 49"/>
          <p:cNvSpPr txBox="1"/>
          <p:nvPr/>
        </p:nvSpPr>
        <p:spPr>
          <a:xfrm>
            <a:off x="548640" y="4526280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Голосуем: поднимите руку или поставьте реакцию в чате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417320"/>
            <a:ext cx="1463040" cy="14630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6269" y="1739189"/>
            <a:ext cx="819302" cy="819302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0" type="title" hasCustomPrompt="1"/>
          </p:nvPr>
        </p:nvSpPr>
        <p:spPr>
          <a:xfrm>
            <a:off x="3108960" y="548640"/>
            <a:ext cx="54864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Scrum: работа спринтами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3108960" y="253288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3108960" y="260604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Как устроен процесс Scrum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3108960" y="308152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3108960" y="315468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3 роли, 5 событий, 3 артефакта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3108960" y="363016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3108960" y="370332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Как Scrum работает в российских банках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Что такое Scrum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4572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Scrum</a:t>
            </a:r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– фреймворк, который помогает команде создавать продукт короткими итерациями фиксированной длины – спринтами.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48640" y="2606040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7154" y="2694554"/>
            <a:ext cx="225308" cy="22530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133856" y="2560320"/>
            <a:ext cx="39867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Прозрачность: вся команда видит, на каком этапе работа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548640" y="3172968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154" y="3261482"/>
            <a:ext cx="225308" cy="225308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133856" y="3127248"/>
            <a:ext cx="39867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Проверка: результат смотрим в конце каждого спринта</a:t>
            </a:r>
            <a:endParaRPr lang="en-US" sz="1350" dirty="0"/>
          </a:p>
        </p:txBody>
      </p:sp>
      <p:sp>
        <p:nvSpPr>
          <p:cNvPr id="10" name="Shape 6"/>
          <p:cNvSpPr/>
          <p:nvPr/>
        </p:nvSpPr>
        <p:spPr>
          <a:xfrm>
            <a:off x="548640" y="3739896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154" y="3828410"/>
            <a:ext cx="225308" cy="22530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133856" y="3694176"/>
            <a:ext cx="39867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Адаптация: меняем план по итогам проверки</a:t>
            </a:r>
            <a:endParaRPr lang="en-US" sz="1350" dirty="0"/>
          </a:p>
        </p:txBody>
      </p:sp>
      <p:sp>
        <p:nvSpPr>
          <p:cNvPr id="13" name="Shape 8"/>
          <p:cNvSpPr/>
          <p:nvPr/>
        </p:nvSpPr>
        <p:spPr>
          <a:xfrm>
            <a:off x="5577840" y="1234440"/>
            <a:ext cx="3017520" cy="3291840"/>
          </a:xfrm>
          <a:prstGeom prst="roundRect">
            <a:avLst>
              <a:gd name="adj" fmla="val 3030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14" name="Text 9"/>
          <p:cNvSpPr txBox="1"/>
          <p:nvPr/>
        </p:nvSpPr>
        <p:spPr>
          <a:xfrm>
            <a:off x="5806440" y="137160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63%</a:t>
            </a:r>
            <a:endParaRPr lang="en-US" sz="5400" dirty="0"/>
          </a:p>
        </p:txBody>
      </p:sp>
      <p:sp>
        <p:nvSpPr>
          <p:cNvPr id="15" name="Text 10"/>
          <p:cNvSpPr txBox="1"/>
          <p:nvPr/>
        </p:nvSpPr>
        <p:spPr>
          <a:xfrm>
            <a:off x="5806440" y="2331720"/>
            <a:ext cx="2606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Agile-команд в мире работают по Scrum – это самый популярный гибкий фреймворк</a:t>
            </a:r>
            <a:endParaRPr lang="en-US" sz="1300" dirty="0"/>
          </a:p>
        </p:txBody>
      </p:sp>
      <p:sp>
        <p:nvSpPr>
          <p:cNvPr id="16" name="Text 11"/>
          <p:cNvSpPr txBox="1"/>
          <p:nvPr/>
        </p:nvSpPr>
        <p:spPr>
          <a:xfrm>
            <a:off x="5806440" y="3337560"/>
            <a:ext cx="2606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Scrum применяют не только в ИТ, но и в маркетинге, образовании и исследованиях</a:t>
            </a:r>
            <a:endParaRPr lang="en-US" sz="1150" dirty="0"/>
          </a:p>
        </p:txBody>
      </p:sp>
      <p:sp>
        <p:nvSpPr>
          <p:cNvPr id="17" name="Text 12"/>
          <p:cNvSpPr txBox="1"/>
          <p:nvPr/>
        </p:nvSpPr>
        <p:spPr>
          <a:xfrm>
            <a:off x="2926080" y="475488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Digital.ai, 17th State of Agile Report, 2023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Как устроен спринт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2011680"/>
            <a:ext cx="1097280" cy="777240"/>
          </a:xfrm>
          <a:prstGeom prst="roundRect">
            <a:avLst>
              <a:gd name="adj" fmla="val 9412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9264" y="2103120"/>
            <a:ext cx="256032" cy="25603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94360" y="2377440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Product Backlog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286207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все задачи продукта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1664208" y="2400300"/>
            <a:ext cx="274320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1965960" y="2011680"/>
            <a:ext cx="1097280" cy="777240"/>
          </a:xfrm>
          <a:prstGeom prst="roundRect">
            <a:avLst>
              <a:gd name="adj" fmla="val 9412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6584" y="2103120"/>
            <a:ext cx="256032" cy="256032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2011680" y="2377440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Планирование</a:t>
            </a:r>
            <a:endParaRPr lang="en-US" sz="1100" dirty="0"/>
          </a:p>
        </p:txBody>
      </p:sp>
      <p:sp>
        <p:nvSpPr>
          <p:cNvPr id="11" name="Text 7"/>
          <p:cNvSpPr txBox="1"/>
          <p:nvPr/>
        </p:nvSpPr>
        <p:spPr>
          <a:xfrm>
            <a:off x="1874520" y="286207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выбираем цель и задачи</a:t>
            </a:r>
            <a:endParaRPr lang="en-US" sz="950" dirty="0"/>
          </a:p>
        </p:txBody>
      </p:sp>
      <p:sp>
        <p:nvSpPr>
          <p:cNvPr id="12" name="Shape 8"/>
          <p:cNvSpPr/>
          <p:nvPr/>
        </p:nvSpPr>
        <p:spPr>
          <a:xfrm>
            <a:off x="3081528" y="2400300"/>
            <a:ext cx="274320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3" name="Shape 9"/>
          <p:cNvSpPr/>
          <p:nvPr/>
        </p:nvSpPr>
        <p:spPr>
          <a:xfrm>
            <a:off x="3383280" y="2011680"/>
            <a:ext cx="1097280" cy="777240"/>
          </a:xfrm>
          <a:prstGeom prst="roundRect">
            <a:avLst>
              <a:gd name="adj" fmla="val 9412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3904" y="2103120"/>
            <a:ext cx="256032" cy="256032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3429000" y="2377440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Sprint Backlog</a:t>
            </a:r>
            <a:endParaRPr lang="en-US" sz="1100" dirty="0"/>
          </a:p>
        </p:txBody>
      </p:sp>
      <p:sp>
        <p:nvSpPr>
          <p:cNvPr id="16" name="Text 11"/>
          <p:cNvSpPr txBox="1"/>
          <p:nvPr/>
        </p:nvSpPr>
        <p:spPr>
          <a:xfrm>
            <a:off x="3291840" y="286207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план на спринт</a:t>
            </a:r>
            <a:endParaRPr lang="en-US" sz="950" dirty="0"/>
          </a:p>
        </p:txBody>
      </p:sp>
      <p:sp>
        <p:nvSpPr>
          <p:cNvPr id="17" name="Shape 12"/>
          <p:cNvSpPr/>
          <p:nvPr/>
        </p:nvSpPr>
        <p:spPr>
          <a:xfrm>
            <a:off x="4498848" y="2400300"/>
            <a:ext cx="228600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8" name="Shape 13"/>
          <p:cNvSpPr/>
          <p:nvPr/>
        </p:nvSpPr>
        <p:spPr>
          <a:xfrm>
            <a:off x="4782312" y="1741932"/>
            <a:ext cx="1316736" cy="1316736"/>
          </a:xfrm>
          <a:prstGeom prst="ellipse">
            <a:avLst/>
          </a:prstGeom>
          <a:solidFill>
            <a:srgbClr val="F2C230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9" name="Text 14"/>
          <p:cNvSpPr txBox="1"/>
          <p:nvPr/>
        </p:nvSpPr>
        <p:spPr>
          <a:xfrm>
            <a:off x="4782312" y="2107692"/>
            <a:ext cx="131673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Спринт</a:t>
            </a:r>
            <a:endParaRPr lang="en-US" sz="1500" dirty="0"/>
          </a:p>
          <a:p>
            <a:pPr algn="ctr"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1–4 недели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5760720" y="1330452"/>
            <a:ext cx="685800" cy="685800"/>
          </a:xfrm>
          <a:prstGeom prst="ellipse">
            <a:avLst/>
          </a:prstGeom>
          <a:solidFill>
            <a:srgbClr val="E0684B"/>
          </a:solidFill>
          <a:ln w="254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D1C21"/>
                </a:solidFill>
              </a:rPr>
              <a:t>Daily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1D1C21"/>
                </a:solidFill>
              </a:rPr>
              <a:t>15 мин</a:t>
            </a:r>
            <a:endParaRPr lang="en-US" sz="900" dirty="0"/>
          </a:p>
        </p:txBody>
      </p:sp>
      <p:sp>
        <p:nvSpPr>
          <p:cNvPr id="21" name="Text 16"/>
          <p:cNvSpPr txBox="1"/>
          <p:nvPr/>
        </p:nvSpPr>
        <p:spPr>
          <a:xfrm>
            <a:off x="6492240" y="14676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i="1" dirty="0">
                <a:solidFill>
                  <a:schemeClr val="tx2"/>
                </a:solidFill>
              </a:rPr>
              <a:t>каждый день</a:t>
            </a:r>
            <a:endParaRPr lang="en-US" sz="950" dirty="0"/>
          </a:p>
        </p:txBody>
      </p:sp>
      <p:sp>
        <p:nvSpPr>
          <p:cNvPr id="22" name="Shape 17"/>
          <p:cNvSpPr/>
          <p:nvPr/>
        </p:nvSpPr>
        <p:spPr>
          <a:xfrm>
            <a:off x="6126480" y="2400300"/>
            <a:ext cx="228600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3" name="Shape 18"/>
          <p:cNvSpPr/>
          <p:nvPr/>
        </p:nvSpPr>
        <p:spPr>
          <a:xfrm>
            <a:off x="6400800" y="2011680"/>
            <a:ext cx="1005840" cy="777240"/>
          </a:xfrm>
          <a:prstGeom prst="roundRect">
            <a:avLst>
              <a:gd name="adj" fmla="val 9412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5704" y="2103120"/>
            <a:ext cx="256032" cy="256032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446520" y="237744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Инкремент</a:t>
            </a:r>
            <a:endParaRPr lang="en-US" sz="1100" dirty="0"/>
          </a:p>
        </p:txBody>
      </p:sp>
      <p:sp>
        <p:nvSpPr>
          <p:cNvPr id="26" name="Text 20"/>
          <p:cNvSpPr txBox="1"/>
          <p:nvPr/>
        </p:nvSpPr>
        <p:spPr>
          <a:xfrm>
            <a:off x="6309360" y="2862072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работающая версия</a:t>
            </a:r>
            <a:endParaRPr lang="en-US" sz="950" dirty="0"/>
          </a:p>
        </p:txBody>
      </p:sp>
      <p:sp>
        <p:nvSpPr>
          <p:cNvPr id="27" name="Shape 21"/>
          <p:cNvSpPr/>
          <p:nvPr/>
        </p:nvSpPr>
        <p:spPr>
          <a:xfrm>
            <a:off x="7424928" y="2400300"/>
            <a:ext cx="182880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8" name="Text 22"/>
          <p:cNvSpPr/>
          <p:nvPr/>
        </p:nvSpPr>
        <p:spPr>
          <a:xfrm>
            <a:off x="7635240" y="1965960"/>
            <a:ext cx="960120" cy="384048"/>
          </a:xfrm>
          <a:prstGeom prst="roundRect">
            <a:avLst>
              <a:gd name="adj" fmla="val 35714"/>
            </a:avLst>
          </a:prstGeom>
          <a:solidFill>
            <a:srgbClr val="4C7BB8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Обзор</a:t>
            </a:r>
            <a:endParaRPr lang="en-US" sz="1100" dirty="0"/>
          </a:p>
        </p:txBody>
      </p:sp>
      <p:sp>
        <p:nvSpPr>
          <p:cNvPr id="29" name="Text 23"/>
          <p:cNvSpPr/>
          <p:nvPr/>
        </p:nvSpPr>
        <p:spPr>
          <a:xfrm>
            <a:off x="7635240" y="2450592"/>
            <a:ext cx="960120" cy="384048"/>
          </a:xfrm>
          <a:prstGeom prst="roundRect">
            <a:avLst>
              <a:gd name="adj" fmla="val 35714"/>
            </a:avLst>
          </a:prstGeom>
          <a:solidFill>
            <a:srgbClr val="2F8F83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Ретро</a:t>
            </a:r>
            <a:endParaRPr lang="en-US" sz="1100" dirty="0"/>
          </a:p>
        </p:txBody>
      </p:sp>
      <p:sp>
        <p:nvSpPr>
          <p:cNvPr id="30" name="Shape 24"/>
          <p:cNvSpPr/>
          <p:nvPr/>
        </p:nvSpPr>
        <p:spPr>
          <a:xfrm>
            <a:off x="8115300" y="2852928"/>
            <a:ext cx="0" cy="758952"/>
          </a:xfrm>
          <a:prstGeom prst="line">
            <a:avLst/>
          </a:prstGeom>
          <a:noFill/>
          <a:ln w="19050">
            <a:solidFill>
              <a:srgbClr val="B9B6AD"/>
            </a:solidFill>
            <a:prstDash val="dash"/>
          </a:ln>
        </p:spPr>
        <p:txBody>
          <a:bodyPr/>
          <a:p/>
        </p:txBody>
      </p:sp>
      <p:sp>
        <p:nvSpPr>
          <p:cNvPr id="31" name="Shape 25"/>
          <p:cNvSpPr/>
          <p:nvPr/>
        </p:nvSpPr>
        <p:spPr>
          <a:xfrm>
            <a:off x="1097280" y="3611880"/>
            <a:ext cx="7018020" cy="0"/>
          </a:xfrm>
          <a:prstGeom prst="line">
            <a:avLst/>
          </a:prstGeom>
          <a:noFill/>
          <a:ln w="19050">
            <a:solidFill>
              <a:srgbClr val="B9B6AD"/>
            </a:solidFill>
            <a:prstDash val="dash"/>
          </a:ln>
        </p:spPr>
        <p:txBody>
          <a:bodyPr/>
          <a:p/>
        </p:txBody>
      </p:sp>
      <p:sp>
        <p:nvSpPr>
          <p:cNvPr id="32" name="Shape 26"/>
          <p:cNvSpPr/>
          <p:nvPr/>
        </p:nvSpPr>
        <p:spPr>
          <a:xfrm flipV="1">
            <a:off x="1097280" y="3246120"/>
            <a:ext cx="0" cy="365760"/>
          </a:xfrm>
          <a:prstGeom prst="line">
            <a:avLst/>
          </a:prstGeom>
          <a:noFill/>
          <a:ln w="19050">
            <a:solidFill>
              <a:srgbClr val="B9B6AD"/>
            </a:solidFill>
            <a:prstDash val="dash"/>
            <a:tailEnd type="triangle"/>
          </a:ln>
        </p:spPr>
        <p:txBody>
          <a:bodyPr/>
          <a:p/>
        </p:txBody>
      </p:sp>
      <p:sp>
        <p:nvSpPr>
          <p:cNvPr id="33" name="Text 27"/>
          <p:cNvSpPr txBox="1"/>
          <p:nvPr/>
        </p:nvSpPr>
        <p:spPr>
          <a:xfrm>
            <a:off x="2286000" y="36576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i="1" dirty="0">
                <a:solidFill>
                  <a:schemeClr val="tx2"/>
                </a:solidFill>
              </a:rPr>
              <a:t>следующий спринт – с учётом обзора и ретроспективы</a:t>
            </a:r>
            <a:endParaRPr lang="en-US" sz="1100" dirty="0"/>
          </a:p>
        </p:txBody>
      </p:sp>
      <p:sp>
        <p:nvSpPr>
          <p:cNvPr id="34" name="Text 28"/>
          <p:cNvSpPr txBox="1"/>
          <p:nvPr/>
        </p:nvSpPr>
        <p:spPr>
          <a:xfrm>
            <a:off x="548640" y="42519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Спринт фиксирован по длине: задачи внутри можно уточнять, но цель спринта не меняют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Три роли в Scrum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2560320" cy="3017520"/>
          </a:xfrm>
          <a:prstGeom prst="roundRect">
            <a:avLst>
              <a:gd name="adj" fmla="val 3571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77240" y="1371600"/>
            <a:ext cx="594360" cy="59436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7999" y="1502359"/>
            <a:ext cx="332842" cy="33284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" y="205740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Product Owner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395728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Владелец продукта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2743200"/>
            <a:ext cx="2194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отвечает за ценность продукта</a:t>
            </a:r>
            <a:endParaRPr lang="en-US" sz="12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ведёт и приоритизирует бэклог</a:t>
            </a:r>
            <a:endParaRPr lang="en-US" sz="12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один человек, а не комитет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3291840" y="1188720"/>
            <a:ext cx="2560320" cy="3017520"/>
          </a:xfrm>
          <a:prstGeom prst="roundRect">
            <a:avLst>
              <a:gd name="adj" fmla="val 3571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3520440" y="1371600"/>
            <a:ext cx="594360" cy="594360"/>
          </a:xfrm>
          <a:prstGeom prst="ellipse">
            <a:avLst/>
          </a:prstGeom>
          <a:solidFill>
            <a:srgbClr val="E0684B"/>
          </a:solidFill>
          <a:ln/>
        </p:spPr>
        <p:txBody>
          <a:bodyPr/>
          <a:p/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199" y="1502359"/>
            <a:ext cx="332842" cy="332842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520440" y="205740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Scrum Master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3520440" y="2395728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Скрам-мастер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3520440" y="2743200"/>
            <a:ext cx="2194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помогает команде работать по Scrum</a:t>
            </a:r>
            <a:endParaRPr lang="en-US" sz="12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убирает препятствия</a:t>
            </a:r>
            <a:endParaRPr lang="en-US" sz="12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проводит события, но не командует</a:t>
            </a:r>
            <a:endParaRPr lang="en-US" sz="1250" dirty="0"/>
          </a:p>
        </p:txBody>
      </p:sp>
      <p:sp>
        <p:nvSpPr>
          <p:cNvPr id="15" name="Shape 11"/>
          <p:cNvSpPr/>
          <p:nvPr/>
        </p:nvSpPr>
        <p:spPr>
          <a:xfrm>
            <a:off x="6035040" y="1188720"/>
            <a:ext cx="2560320" cy="3017520"/>
          </a:xfrm>
          <a:prstGeom prst="roundRect">
            <a:avLst>
              <a:gd name="adj" fmla="val 3571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6263640" y="1371600"/>
            <a:ext cx="594360" cy="594360"/>
          </a:xfrm>
          <a:prstGeom prst="ellipse">
            <a:avLst/>
          </a:prstGeom>
          <a:solidFill>
            <a:srgbClr val="4C7BB8"/>
          </a:solidFill>
          <a:ln/>
        </p:spPr>
        <p:txBody>
          <a:bodyPr/>
          <a:p/>
        </p:txBody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4399" y="1502359"/>
            <a:ext cx="332842" cy="332842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6263640" y="205740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Developers</a:t>
            </a:r>
            <a:endParaRPr lang="en-US" sz="1700" dirty="0"/>
          </a:p>
        </p:txBody>
      </p:sp>
      <p:sp>
        <p:nvSpPr>
          <p:cNvPr id="19" name="Text 14"/>
          <p:cNvSpPr txBox="1"/>
          <p:nvPr/>
        </p:nvSpPr>
        <p:spPr>
          <a:xfrm>
            <a:off x="6263640" y="2395728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Разработчики</a:t>
            </a:r>
            <a:endParaRPr lang="en-US" sz="1200" dirty="0"/>
          </a:p>
        </p:txBody>
      </p:sp>
      <p:sp>
        <p:nvSpPr>
          <p:cNvPr id="20" name="Text 15"/>
          <p:cNvSpPr txBox="1"/>
          <p:nvPr/>
        </p:nvSpPr>
        <p:spPr>
          <a:xfrm>
            <a:off x="6263640" y="2743200"/>
            <a:ext cx="2194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делают инкремент каждый спринт</a:t>
            </a:r>
            <a:endParaRPr lang="en-US" sz="12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сами решают, как делать задачу</a:t>
            </a:r>
            <a:endParaRPr lang="en-US" sz="12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все навыки внутри команды</a:t>
            </a:r>
            <a:endParaRPr lang="en-US" sz="1250" dirty="0"/>
          </a:p>
        </p:txBody>
      </p:sp>
      <p:sp>
        <p:nvSpPr>
          <p:cNvPr id="21" name="Text 16"/>
          <p:cNvSpPr txBox="1"/>
          <p:nvPr/>
        </p:nvSpPr>
        <p:spPr>
          <a:xfrm>
            <a:off x="548640" y="43434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Вся Scrum-команда – до 10 человек. Команда больше – делится на несколько команд</a:t>
            </a:r>
            <a:endParaRPr lang="en-US" sz="1200" dirty="0"/>
          </a:p>
        </p:txBody>
      </p:sp>
      <p:sp>
        <p:nvSpPr>
          <p:cNvPr id="22" name="Text 17"/>
          <p:cNvSpPr txBox="1"/>
          <p:nvPr/>
        </p:nvSpPr>
        <p:spPr>
          <a:xfrm>
            <a:off x="5212080" y="475488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Scrum Guide, 2020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Пять событий Scrum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463040" cy="2651760"/>
          </a:xfrm>
          <a:prstGeom prst="roundRect">
            <a:avLst>
              <a:gd name="adj" fmla="val 5000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417320"/>
            <a:ext cx="502920" cy="502920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2162" y="1527962"/>
            <a:ext cx="281635" cy="28163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201168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Спринт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251460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до 1 мес.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2971800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контейнер для всех событий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2194560" y="1234440"/>
            <a:ext cx="1463040" cy="265176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2377440" y="141732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8082" y="1527962"/>
            <a:ext cx="281635" cy="281635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2377440" y="201168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Planning</a:t>
            </a:r>
            <a:endParaRPr lang="en-US" sz="1200" dirty="0"/>
          </a:p>
        </p:txBody>
      </p:sp>
      <p:sp>
        <p:nvSpPr>
          <p:cNvPr id="13" name="Text 9"/>
          <p:cNvSpPr txBox="1"/>
          <p:nvPr/>
        </p:nvSpPr>
        <p:spPr>
          <a:xfrm>
            <a:off x="2377440" y="251460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до 8 ч</a:t>
            </a:r>
            <a:endParaRPr lang="en-US" sz="2000" dirty="0"/>
          </a:p>
        </p:txBody>
      </p:sp>
      <p:sp>
        <p:nvSpPr>
          <p:cNvPr id="14" name="Text 10"/>
          <p:cNvSpPr txBox="1"/>
          <p:nvPr/>
        </p:nvSpPr>
        <p:spPr>
          <a:xfrm>
            <a:off x="2377440" y="2971800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цель и задачи спринта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3840480" y="1234440"/>
            <a:ext cx="1463040" cy="265176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4023360" y="141732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4002" y="1527962"/>
            <a:ext cx="281635" cy="281635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4023360" y="201168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Daily Scrum</a:t>
            </a:r>
            <a:endParaRPr lang="en-US" sz="1200" dirty="0"/>
          </a:p>
        </p:txBody>
      </p:sp>
      <p:sp>
        <p:nvSpPr>
          <p:cNvPr id="19" name="Text 14"/>
          <p:cNvSpPr txBox="1"/>
          <p:nvPr/>
        </p:nvSpPr>
        <p:spPr>
          <a:xfrm>
            <a:off x="4023360" y="251460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 мин</a:t>
            </a:r>
            <a:endParaRPr lang="en-US" sz="2000" dirty="0"/>
          </a:p>
        </p:txBody>
      </p:sp>
      <p:sp>
        <p:nvSpPr>
          <p:cNvPr id="20" name="Text 15"/>
          <p:cNvSpPr txBox="1"/>
          <p:nvPr/>
        </p:nvSpPr>
        <p:spPr>
          <a:xfrm>
            <a:off x="4023360" y="2971800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сверка плана каждый день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5486400" y="1234440"/>
            <a:ext cx="1463040" cy="265176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5669280" y="141732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9922" y="1527962"/>
            <a:ext cx="281635" cy="281635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5669280" y="201168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Обзор</a:t>
            </a:r>
            <a:endParaRPr lang="en-US" sz="1200" dirty="0"/>
          </a:p>
        </p:txBody>
      </p:sp>
      <p:sp>
        <p:nvSpPr>
          <p:cNvPr id="25" name="Text 19"/>
          <p:cNvSpPr txBox="1"/>
          <p:nvPr/>
        </p:nvSpPr>
        <p:spPr>
          <a:xfrm>
            <a:off x="5669280" y="251460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до 4 ч</a:t>
            </a:r>
            <a:endParaRPr lang="en-US" sz="2000" dirty="0"/>
          </a:p>
        </p:txBody>
      </p:sp>
      <p:sp>
        <p:nvSpPr>
          <p:cNvPr id="26" name="Text 20"/>
          <p:cNvSpPr txBox="1"/>
          <p:nvPr/>
        </p:nvSpPr>
        <p:spPr>
          <a:xfrm>
            <a:off x="5669280" y="2971800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показываем результат</a:t>
            </a:r>
            <a:endParaRPr lang="en-US" sz="1200" dirty="0"/>
          </a:p>
        </p:txBody>
      </p:sp>
      <p:sp>
        <p:nvSpPr>
          <p:cNvPr id="27" name="Shape 21"/>
          <p:cNvSpPr/>
          <p:nvPr/>
        </p:nvSpPr>
        <p:spPr>
          <a:xfrm>
            <a:off x="7132320" y="1234440"/>
            <a:ext cx="1463040" cy="265176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8" name="Shape 22"/>
          <p:cNvSpPr/>
          <p:nvPr/>
        </p:nvSpPr>
        <p:spPr>
          <a:xfrm>
            <a:off x="7315200" y="141732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2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842" y="1527962"/>
            <a:ext cx="281635" cy="281635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7315200" y="201168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Ретро</a:t>
            </a:r>
            <a:endParaRPr lang="en-US" sz="1200" dirty="0"/>
          </a:p>
        </p:txBody>
      </p:sp>
      <p:sp>
        <p:nvSpPr>
          <p:cNvPr id="31" name="Text 24"/>
          <p:cNvSpPr txBox="1"/>
          <p:nvPr/>
        </p:nvSpPr>
        <p:spPr>
          <a:xfrm>
            <a:off x="7315200" y="251460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до 3 ч</a:t>
            </a:r>
            <a:endParaRPr lang="en-US" sz="2000" dirty="0"/>
          </a:p>
        </p:txBody>
      </p:sp>
      <p:sp>
        <p:nvSpPr>
          <p:cNvPr id="32" name="Text 25"/>
          <p:cNvSpPr txBox="1"/>
          <p:nvPr/>
        </p:nvSpPr>
        <p:spPr>
          <a:xfrm>
            <a:off x="7315200" y="2971800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улучшаем работу команды</a:t>
            </a:r>
            <a:endParaRPr lang="en-US" sz="1200" dirty="0"/>
          </a:p>
        </p:txBody>
      </p:sp>
      <p:sp>
        <p:nvSpPr>
          <p:cNvPr id="33" name="Text 26"/>
          <p:cNvSpPr txBox="1"/>
          <p:nvPr/>
        </p:nvSpPr>
        <p:spPr>
          <a:xfrm>
            <a:off x="548640" y="40690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Максимальная длительность указана для месячного спринта; для коротких спринтов события обычно короче</a:t>
            </a:r>
            <a:endParaRPr lang="en-US" sz="1200" dirty="0"/>
          </a:p>
        </p:txBody>
      </p:sp>
      <p:sp>
        <p:nvSpPr>
          <p:cNvPr id="34" name="Text 27"/>
          <p:cNvSpPr txBox="1"/>
          <p:nvPr/>
        </p:nvSpPr>
        <p:spPr>
          <a:xfrm>
            <a:off x="5212080" y="475488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Scrum Guide, 2020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Три артефакта Scrum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560320" cy="2011680"/>
          </a:xfrm>
          <a:prstGeom prst="roundRect">
            <a:avLst>
              <a:gd name="adj" fmla="val 4545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77240" y="1417320"/>
            <a:ext cx="502920" cy="50292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7882" y="1527962"/>
            <a:ext cx="281635" cy="28163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417320" y="141732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Product Backlog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10312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упорядоченный список всего, что нужно продукту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548640" y="3383280"/>
            <a:ext cx="2560320" cy="685800"/>
          </a:xfrm>
          <a:prstGeom prst="roundRect">
            <a:avLst>
              <a:gd name="adj" fmla="val 10667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9" name="Text 6"/>
          <p:cNvSpPr txBox="1"/>
          <p:nvPr/>
        </p:nvSpPr>
        <p:spPr>
          <a:xfrm>
            <a:off x="777240" y="33832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9B6AD"/>
                </a:solidFill>
              </a:rPr>
              <a:t>обязательство</a:t>
            </a:r>
            <a:endParaRPr lang="en-US" sz="1500" dirty="0"/>
          </a:p>
          <a:p>
            <a:pPr indent="0" marL="0">
              <a:buNone/>
            </a:pPr>
            <a:r>
              <a:rPr lang="en-US" sz="14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Цель продукта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3090672" y="2011680"/>
            <a:ext cx="219456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3291840" y="1234440"/>
            <a:ext cx="2560320" cy="2011680"/>
          </a:xfrm>
          <a:prstGeom prst="roundRect">
            <a:avLst>
              <a:gd name="adj" fmla="val 4545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3520440" y="1417320"/>
            <a:ext cx="502920" cy="50292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1082" y="1527962"/>
            <a:ext cx="281635" cy="28163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160520" y="141732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Sprint Backlog</a:t>
            </a:r>
            <a:endParaRPr lang="en-US" sz="1500" dirty="0"/>
          </a:p>
        </p:txBody>
      </p:sp>
      <p:sp>
        <p:nvSpPr>
          <p:cNvPr id="15" name="Text 11"/>
          <p:cNvSpPr txBox="1"/>
          <p:nvPr/>
        </p:nvSpPr>
        <p:spPr>
          <a:xfrm>
            <a:off x="3520440" y="210312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задачи, выбранные на спринт, и план их выполнения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3291840" y="3383280"/>
            <a:ext cx="2560320" cy="685800"/>
          </a:xfrm>
          <a:prstGeom prst="roundRect">
            <a:avLst>
              <a:gd name="adj" fmla="val 10667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17" name="Text 13"/>
          <p:cNvSpPr txBox="1"/>
          <p:nvPr/>
        </p:nvSpPr>
        <p:spPr>
          <a:xfrm>
            <a:off x="3520440" y="33832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9B6AD"/>
                </a:solidFill>
              </a:rPr>
              <a:t>обязательство</a:t>
            </a:r>
            <a:endParaRPr lang="en-US" sz="1500" dirty="0"/>
          </a:p>
          <a:p>
            <a:pPr indent="0" marL="0">
              <a:buNone/>
            </a:pPr>
            <a:r>
              <a:rPr lang="en-US" sz="14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Цель спринта</a:t>
            </a:r>
            <a:endParaRPr lang="en-US" sz="1500" dirty="0"/>
          </a:p>
        </p:txBody>
      </p:sp>
      <p:sp>
        <p:nvSpPr>
          <p:cNvPr id="18" name="Shape 14"/>
          <p:cNvSpPr/>
          <p:nvPr/>
        </p:nvSpPr>
        <p:spPr>
          <a:xfrm>
            <a:off x="5833872" y="2011680"/>
            <a:ext cx="219456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9" name="Shape 15"/>
          <p:cNvSpPr/>
          <p:nvPr/>
        </p:nvSpPr>
        <p:spPr>
          <a:xfrm>
            <a:off x="6035040" y="1234440"/>
            <a:ext cx="2560320" cy="2011680"/>
          </a:xfrm>
          <a:prstGeom prst="roundRect">
            <a:avLst>
              <a:gd name="adj" fmla="val 4545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0" name="Shape 16"/>
          <p:cNvSpPr/>
          <p:nvPr/>
        </p:nvSpPr>
        <p:spPr>
          <a:xfrm>
            <a:off x="6263640" y="1417320"/>
            <a:ext cx="502920" cy="50292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282" y="1527962"/>
            <a:ext cx="281635" cy="281635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6903720" y="141732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Инкремент</a:t>
            </a:r>
            <a:endParaRPr lang="en-US" sz="1500" dirty="0"/>
          </a:p>
        </p:txBody>
      </p:sp>
      <p:sp>
        <p:nvSpPr>
          <p:cNvPr id="23" name="Text 18"/>
          <p:cNvSpPr txBox="1"/>
          <p:nvPr/>
        </p:nvSpPr>
        <p:spPr>
          <a:xfrm>
            <a:off x="6263640" y="210312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готовая к использованию часть продукта</a:t>
            </a:r>
            <a:endParaRPr lang="en-US" sz="1300" dirty="0"/>
          </a:p>
        </p:txBody>
      </p:sp>
      <p:sp>
        <p:nvSpPr>
          <p:cNvPr id="24" name="Shape 19"/>
          <p:cNvSpPr/>
          <p:nvPr/>
        </p:nvSpPr>
        <p:spPr>
          <a:xfrm>
            <a:off x="6035040" y="3383280"/>
            <a:ext cx="2560320" cy="685800"/>
          </a:xfrm>
          <a:prstGeom prst="roundRect">
            <a:avLst>
              <a:gd name="adj" fmla="val 10667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25" name="Text 20"/>
          <p:cNvSpPr txBox="1"/>
          <p:nvPr/>
        </p:nvSpPr>
        <p:spPr>
          <a:xfrm>
            <a:off x="6263640" y="33832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9B6AD"/>
                </a:solidFill>
              </a:rPr>
              <a:t>обязательство</a:t>
            </a:r>
            <a:endParaRPr lang="en-US" sz="1500" dirty="0"/>
          </a:p>
          <a:p>
            <a:pPr indent="0" marL="0">
              <a:buNone/>
            </a:pPr>
            <a:r>
              <a:rPr lang="en-US" sz="14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Definition of Done</a:t>
            </a:r>
            <a:endParaRPr lang="en-US" sz="1500" dirty="0"/>
          </a:p>
        </p:txBody>
      </p:sp>
      <p:sp>
        <p:nvSpPr>
          <p:cNvPr id="26" name="Text 21"/>
          <p:cNvSpPr txBox="1"/>
          <p:nvPr/>
        </p:nvSpPr>
        <p:spPr>
          <a:xfrm>
            <a:off x="548640" y="42519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Definition of Done – общий для команды список условий, когда задача считается готовой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Кейс Альфа-Банка: 30 Scrum-команд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148840" cy="3291840"/>
          </a:xfrm>
          <a:prstGeom prst="roundRect">
            <a:avLst>
              <a:gd name="adj" fmla="val 4255"/>
            </a:avLst>
          </a:prstGeom>
          <a:solidFill>
            <a:schemeClr val="tx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41732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Альфа-Банк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28800"/>
            <a:ext cx="1783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≈30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60604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Scrum-команд по 7–10 человек в Альфа-Лаборатории в 2017 году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97764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Банк  ·  цифровые продукты</a:t>
            </a:r>
            <a:endParaRPr lang="en-US" sz="11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1800" y="1261872"/>
            <a:ext cx="219456" cy="21945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3246120" y="125272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Ситуация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4206240" y="1234440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Альфа-Лаборатория развивает цифровые продукты банка. Продуктов много, требования меняются постоянно, и командам нужно быстро показывать результат.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971800" y="1965960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2048256"/>
            <a:ext cx="219456" cy="21945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246120" y="20391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Что сделали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4206240" y="2020824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Работают по Scrum: в команде владелец продукта, скрам-мастер, дизайнер, аналитик, разработчики и тестировщик. Спринт – 1 или 2 недели, длину выбирает команда.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2971800" y="2752344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2834640"/>
            <a:ext cx="219456" cy="21945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3246120" y="2825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Результат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4206240" y="2807208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Обзор спринта – в конце каждого спринта, общий демо-день – раз в месяц. Графики сгорания задач всех команд выведены на общий экран.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2971800" y="3657600"/>
            <a:ext cx="5623560" cy="86868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0" name="Text 15"/>
          <p:cNvSpPr txBox="1"/>
          <p:nvPr/>
        </p:nvSpPr>
        <p:spPr>
          <a:xfrm>
            <a:off x="3154680" y="3657600"/>
            <a:ext cx="5303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Вывод для нас 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Scrum в большой компании – это много небольших самостоятельных команд, у которых вся работа на виду.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4937760" y="475488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Хабр, блог Альфа-Банка, 2017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Кейс Райффайзенбанка: роли Scrum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148840" cy="3291840"/>
          </a:xfrm>
          <a:prstGeom prst="roundRect">
            <a:avLst>
              <a:gd name="adj" fmla="val 4255"/>
            </a:avLst>
          </a:prstGeom>
          <a:solidFill>
            <a:schemeClr val="tx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41732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Райффайзенбанк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28800"/>
            <a:ext cx="1783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×3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60604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вырос ИТ-штат с 2016 по 2019 год – до 1500 человек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97764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Банк  ·  фреймворк LeSS</a:t>
            </a:r>
            <a:endParaRPr lang="en-US" sz="11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1800" y="1261872"/>
            <a:ext cx="219456" cy="21945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3246120" y="125272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Ситуация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4206240" y="1234440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В 2016–2017 годах банк начал переход на гибкие подходы, чтобы быстрее выводить продукты на рынок.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971800" y="1965960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2048256"/>
            <a:ext cx="219456" cy="21945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246120" y="20391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Что сделали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4206240" y="2020824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Собрали вокруг продуктов кросс-функциональные команды по LeSS – это Scrum для нескольких команд. В командах появились владелец продукта, техлид и скрам-мастер.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2971800" y="2752344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2834640"/>
            <a:ext cx="219456" cy="21945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3246120" y="2825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Результат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4206240" y="2807208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ИТ-команда выросла втрое, а в каждом из четырёх бизнес-направлений банка назначили своего технического директора.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2971800" y="3657600"/>
            <a:ext cx="5623560" cy="86868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0" name="Text 15"/>
          <p:cNvSpPr txBox="1"/>
          <p:nvPr/>
        </p:nvSpPr>
        <p:spPr>
          <a:xfrm>
            <a:off x="3154680" y="3657600"/>
            <a:ext cx="5303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Вывод для нас 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Роли Scrum работают не только в стартапах: крупный банк строит вокруг них свою ИТ-структуру.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4937760" y="475488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ComNews, 30.09.2019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Daily Scrum: теория и практика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 rot="-120000">
            <a:off x="685800" y="1280160"/>
            <a:ext cx="3657600" cy="2560320"/>
          </a:xfrm>
          <a:prstGeom prst="rect">
            <a:avLst/>
          </a:prstGeom>
          <a:solidFill>
            <a:srgbClr val="F2C230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120000">
            <a:off x="914400" y="1481328"/>
            <a:ext cx="329184" cy="3291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 rot="-120000">
            <a:off x="1325880" y="1481328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Scrum Guide</a:t>
            </a:r>
            <a:endParaRPr lang="en-US" sz="1250" dirty="0"/>
          </a:p>
        </p:txBody>
      </p:sp>
      <p:sp>
        <p:nvSpPr>
          <p:cNvPr id="6" name="Text 3"/>
          <p:cNvSpPr txBox="1"/>
          <p:nvPr/>
        </p:nvSpPr>
        <p:spPr>
          <a:xfrm rot="-120000">
            <a:off x="914400" y="192024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6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 минут</a:t>
            </a:r>
            <a:endParaRPr lang="en-US" sz="4600" dirty="0"/>
          </a:p>
        </p:txBody>
      </p:sp>
      <p:sp>
        <p:nvSpPr>
          <p:cNvPr id="7" name="Text 4"/>
          <p:cNvSpPr txBox="1"/>
          <p:nvPr/>
        </p:nvSpPr>
        <p:spPr>
          <a:xfrm rot="-120000">
            <a:off x="914400" y="288036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Что сделали, что сделаем, что мешает. Стоя, у доски.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 rot="120000">
            <a:off x="4800600" y="1280160"/>
            <a:ext cx="3657600" cy="2560320"/>
          </a:xfrm>
          <a:prstGeom prst="rect">
            <a:avLst/>
          </a:prstGeom>
          <a:solidFill>
            <a:srgbClr val="F3F2EE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0000">
            <a:off x="5029200" y="148132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 rot="120000">
            <a:off x="5440680" y="1481328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Наш daily</a:t>
            </a:r>
            <a:endParaRPr lang="en-US" sz="1250" dirty="0"/>
          </a:p>
        </p:txBody>
      </p:sp>
      <p:sp>
        <p:nvSpPr>
          <p:cNvPr id="11" name="Text 7"/>
          <p:cNvSpPr txBox="1"/>
          <p:nvPr/>
        </p:nvSpPr>
        <p:spPr>
          <a:xfrm rot="120000">
            <a:off x="5029200" y="192024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600" b="1" dirty="0">
                <a:solidFill>
                  <a:srgbClr val="E0684B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ч 20 мин</a:t>
            </a:r>
            <a:endParaRPr lang="en-US" sz="4600" dirty="0"/>
          </a:p>
        </p:txBody>
      </p:sp>
      <p:sp>
        <p:nvSpPr>
          <p:cNvPr id="12" name="Text 8"/>
          <p:cNvSpPr txBox="1"/>
          <p:nvPr/>
        </p:nvSpPr>
        <p:spPr>
          <a:xfrm rot="120000">
            <a:off x="5029200" y="288036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Обсудили архитектуру, отпуск, новый сериал и где обедать.</a:t>
            </a:r>
            <a:endParaRPr lang="en-US" sz="1350" dirty="0"/>
          </a:p>
        </p:txBody>
      </p:sp>
      <p:sp>
        <p:nvSpPr>
          <p:cNvPr id="13" name="Text 9"/>
          <p:cNvSpPr txBox="1"/>
          <p:nvPr/>
        </p:nvSpPr>
        <p:spPr>
          <a:xfrm>
            <a:off x="548640" y="42062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Детали обсуждают после daily и только те, кого они касаются. Следить за этим – задача скрам-мастера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Проверим себя: чья это задача?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188720"/>
            <a:ext cx="47183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1.  Расставляет приоритеты в Product Backlog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632704" y="1280160"/>
            <a:ext cx="9144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5715000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5925312" y="1280160"/>
            <a:ext cx="585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PO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6656832" y="1280160"/>
            <a:ext cx="9144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739128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6949440" y="1280160"/>
            <a:ext cx="585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SM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7680960" y="1280160"/>
            <a:ext cx="9144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763256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973568" y="1280160"/>
            <a:ext cx="585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Команда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48640" y="173736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1520" y="1737360"/>
            <a:ext cx="47183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2.  Помогает убрать препятствие, которое мешает команде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632704" y="1828800"/>
            <a:ext cx="9144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5715000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5925312" y="1828800"/>
            <a:ext cx="585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PO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656832" y="1828800"/>
            <a:ext cx="9144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6739128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6949440" y="1828800"/>
            <a:ext cx="585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SM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7680960" y="1828800"/>
            <a:ext cx="9144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7763256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7973568" y="1828800"/>
            <a:ext cx="585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Команда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548640" y="228600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731520" y="2286000"/>
            <a:ext cx="47183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3.  Оценивает задачи в story points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5632704" y="2377440"/>
            <a:ext cx="9144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5715000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5925312" y="2377440"/>
            <a:ext cx="585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PO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6656832" y="2377440"/>
            <a:ext cx="9144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1" name="Shape 29"/>
          <p:cNvSpPr/>
          <p:nvPr/>
        </p:nvSpPr>
        <p:spPr>
          <a:xfrm>
            <a:off x="6739128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6949440" y="2377440"/>
            <a:ext cx="585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SM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7680960" y="2377440"/>
            <a:ext cx="9144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34" name="Shape 32"/>
          <p:cNvSpPr/>
          <p:nvPr/>
        </p:nvSpPr>
        <p:spPr>
          <a:xfrm>
            <a:off x="7763256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7973568" y="2377440"/>
            <a:ext cx="585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Команда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548640" y="283464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7" name="Text 35"/>
          <p:cNvSpPr txBox="1"/>
          <p:nvPr/>
        </p:nvSpPr>
        <p:spPr>
          <a:xfrm>
            <a:off x="731520" y="2834640"/>
            <a:ext cx="47183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4.  Следит, чтобы ретроспектива давала результат</a:t>
            </a:r>
            <a:endParaRPr lang="en-US" sz="1300" dirty="0"/>
          </a:p>
        </p:txBody>
      </p:sp>
      <p:sp>
        <p:nvSpPr>
          <p:cNvPr id="38" name="Shape 36"/>
          <p:cNvSpPr/>
          <p:nvPr/>
        </p:nvSpPr>
        <p:spPr>
          <a:xfrm>
            <a:off x="5632704" y="2926080"/>
            <a:ext cx="9144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39" name="Shape 37"/>
          <p:cNvSpPr/>
          <p:nvPr/>
        </p:nvSpPr>
        <p:spPr>
          <a:xfrm>
            <a:off x="5715000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40" name="Text 38"/>
          <p:cNvSpPr txBox="1"/>
          <p:nvPr/>
        </p:nvSpPr>
        <p:spPr>
          <a:xfrm>
            <a:off x="5925312" y="2926080"/>
            <a:ext cx="585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PO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6656832" y="2926080"/>
            <a:ext cx="9144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42" name="Shape 40"/>
          <p:cNvSpPr/>
          <p:nvPr/>
        </p:nvSpPr>
        <p:spPr>
          <a:xfrm>
            <a:off x="6739128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43" name="Text 41"/>
          <p:cNvSpPr txBox="1"/>
          <p:nvPr/>
        </p:nvSpPr>
        <p:spPr>
          <a:xfrm>
            <a:off x="6949440" y="2926080"/>
            <a:ext cx="585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SM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7680960" y="2926080"/>
            <a:ext cx="9144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45" name="Shape 43"/>
          <p:cNvSpPr/>
          <p:nvPr/>
        </p:nvSpPr>
        <p:spPr>
          <a:xfrm>
            <a:off x="7763256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46" name="Text 44"/>
          <p:cNvSpPr txBox="1"/>
          <p:nvPr/>
        </p:nvSpPr>
        <p:spPr>
          <a:xfrm>
            <a:off x="7973568" y="2926080"/>
            <a:ext cx="585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Команда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548640" y="338328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8" name="Text 46"/>
          <p:cNvSpPr txBox="1"/>
          <p:nvPr/>
        </p:nvSpPr>
        <p:spPr>
          <a:xfrm>
            <a:off x="731520" y="3383280"/>
            <a:ext cx="47183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5.  Решает, как технически реализовать задачу</a:t>
            </a:r>
            <a:endParaRPr lang="en-US" sz="1300" dirty="0"/>
          </a:p>
        </p:txBody>
      </p:sp>
      <p:sp>
        <p:nvSpPr>
          <p:cNvPr id="49" name="Shape 47"/>
          <p:cNvSpPr/>
          <p:nvPr/>
        </p:nvSpPr>
        <p:spPr>
          <a:xfrm>
            <a:off x="5632704" y="3474720"/>
            <a:ext cx="9144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50" name="Shape 48"/>
          <p:cNvSpPr/>
          <p:nvPr/>
        </p:nvSpPr>
        <p:spPr>
          <a:xfrm>
            <a:off x="5715000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51" name="Text 49"/>
          <p:cNvSpPr txBox="1"/>
          <p:nvPr/>
        </p:nvSpPr>
        <p:spPr>
          <a:xfrm>
            <a:off x="5925312" y="3474720"/>
            <a:ext cx="585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PO</a:t>
            </a:r>
            <a:endParaRPr lang="en-US" sz="1050" dirty="0"/>
          </a:p>
        </p:txBody>
      </p:sp>
      <p:sp>
        <p:nvSpPr>
          <p:cNvPr id="52" name="Shape 50"/>
          <p:cNvSpPr/>
          <p:nvPr/>
        </p:nvSpPr>
        <p:spPr>
          <a:xfrm>
            <a:off x="6656832" y="3474720"/>
            <a:ext cx="9144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53" name="Shape 51"/>
          <p:cNvSpPr/>
          <p:nvPr/>
        </p:nvSpPr>
        <p:spPr>
          <a:xfrm>
            <a:off x="6739128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54" name="Text 52"/>
          <p:cNvSpPr txBox="1"/>
          <p:nvPr/>
        </p:nvSpPr>
        <p:spPr>
          <a:xfrm>
            <a:off x="6949440" y="3474720"/>
            <a:ext cx="585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SM</a:t>
            </a:r>
            <a:endParaRPr lang="en-US" sz="1050" dirty="0"/>
          </a:p>
        </p:txBody>
      </p:sp>
      <p:sp>
        <p:nvSpPr>
          <p:cNvPr id="55" name="Shape 53"/>
          <p:cNvSpPr/>
          <p:nvPr/>
        </p:nvSpPr>
        <p:spPr>
          <a:xfrm>
            <a:off x="7680960" y="3474720"/>
            <a:ext cx="9144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56" name="Shape 54"/>
          <p:cNvSpPr/>
          <p:nvPr/>
        </p:nvSpPr>
        <p:spPr>
          <a:xfrm>
            <a:off x="7763256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57" name="Text 55"/>
          <p:cNvSpPr txBox="1"/>
          <p:nvPr/>
        </p:nvSpPr>
        <p:spPr>
          <a:xfrm>
            <a:off x="7973568" y="3474720"/>
            <a:ext cx="585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Команда</a:t>
            </a:r>
            <a:endParaRPr lang="en-US" sz="1050" dirty="0"/>
          </a:p>
        </p:txBody>
      </p:sp>
      <p:sp>
        <p:nvSpPr>
          <p:cNvPr id="58" name="Shape 56"/>
          <p:cNvSpPr/>
          <p:nvPr/>
        </p:nvSpPr>
        <p:spPr>
          <a:xfrm>
            <a:off x="548640" y="39319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59" name="Text 57"/>
          <p:cNvSpPr txBox="1"/>
          <p:nvPr/>
        </p:nvSpPr>
        <p:spPr>
          <a:xfrm>
            <a:off x="731520" y="3931920"/>
            <a:ext cx="47183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6.  Решает, какая функция ценнее для пользователей</a:t>
            </a:r>
            <a:endParaRPr lang="en-US" sz="1300" dirty="0"/>
          </a:p>
        </p:txBody>
      </p:sp>
      <p:sp>
        <p:nvSpPr>
          <p:cNvPr id="60" name="Shape 58"/>
          <p:cNvSpPr/>
          <p:nvPr/>
        </p:nvSpPr>
        <p:spPr>
          <a:xfrm>
            <a:off x="5632704" y="4023360"/>
            <a:ext cx="9144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61" name="Shape 59"/>
          <p:cNvSpPr/>
          <p:nvPr/>
        </p:nvSpPr>
        <p:spPr>
          <a:xfrm>
            <a:off x="5715000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62" name="Text 60"/>
          <p:cNvSpPr txBox="1"/>
          <p:nvPr/>
        </p:nvSpPr>
        <p:spPr>
          <a:xfrm>
            <a:off x="5925312" y="4023360"/>
            <a:ext cx="585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PO</a:t>
            </a:r>
            <a:endParaRPr lang="en-US" sz="1050" dirty="0"/>
          </a:p>
        </p:txBody>
      </p:sp>
      <p:sp>
        <p:nvSpPr>
          <p:cNvPr id="63" name="Shape 61"/>
          <p:cNvSpPr/>
          <p:nvPr/>
        </p:nvSpPr>
        <p:spPr>
          <a:xfrm>
            <a:off x="6656832" y="4023360"/>
            <a:ext cx="9144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64" name="Shape 62"/>
          <p:cNvSpPr/>
          <p:nvPr/>
        </p:nvSpPr>
        <p:spPr>
          <a:xfrm>
            <a:off x="6739128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65" name="Text 63"/>
          <p:cNvSpPr txBox="1"/>
          <p:nvPr/>
        </p:nvSpPr>
        <p:spPr>
          <a:xfrm>
            <a:off x="6949440" y="4023360"/>
            <a:ext cx="585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SM</a:t>
            </a:r>
            <a:endParaRPr lang="en-US" sz="1050" dirty="0"/>
          </a:p>
        </p:txBody>
      </p:sp>
      <p:sp>
        <p:nvSpPr>
          <p:cNvPr id="66" name="Shape 64"/>
          <p:cNvSpPr/>
          <p:nvPr/>
        </p:nvSpPr>
        <p:spPr>
          <a:xfrm>
            <a:off x="7680960" y="4023360"/>
            <a:ext cx="9144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67" name="Shape 65"/>
          <p:cNvSpPr/>
          <p:nvPr/>
        </p:nvSpPr>
        <p:spPr>
          <a:xfrm>
            <a:off x="7763256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68" name="Text 66"/>
          <p:cNvSpPr txBox="1"/>
          <p:nvPr/>
        </p:nvSpPr>
        <p:spPr>
          <a:xfrm>
            <a:off x="7973568" y="4023360"/>
            <a:ext cx="585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Команда</a:t>
            </a:r>
            <a:endParaRPr lang="en-US" sz="1050" dirty="0"/>
          </a:p>
        </p:txBody>
      </p:sp>
      <p:sp>
        <p:nvSpPr>
          <p:cNvPr id="69" name="Text 67"/>
          <p:cNvSpPr txBox="1"/>
          <p:nvPr/>
        </p:nvSpPr>
        <p:spPr>
          <a:xfrm>
            <a:off x="548640" y="4526280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PO – владелец продукта, SM – скрам-мастер, Команда – разработчики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417320"/>
            <a:ext cx="1463040" cy="14630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6269" y="1739189"/>
            <a:ext cx="819302" cy="819302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0" type="title" hasCustomPrompt="1"/>
          </p:nvPr>
        </p:nvSpPr>
        <p:spPr>
          <a:xfrm>
            <a:off x="3108960" y="548640"/>
            <a:ext cx="54864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Kanban: управление потоком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3108960" y="253288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3108960" y="260604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Откуда появился Kanban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3108960" y="308152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3108960" y="315468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Kanban-доска и WIP-лимиты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3108960" y="363016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3108960" y="370332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Scrum или Kanban: что выбрать</a:t>
            </a:r>
            <a:endParaRPr lang="en-US" sz="17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Что такое Kanban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4754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Kanban</a:t>
            </a:r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– метод управления потоком задач: работу визуализируют на доске и ограничивают число задач в работе.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4231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Основные правила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2788920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7154" y="2877434"/>
            <a:ext cx="225308" cy="22530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33856" y="2743200"/>
            <a:ext cx="41696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Визуализировать работу: каждая задача – карточка на доске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548640" y="3337560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154" y="3426074"/>
            <a:ext cx="225308" cy="22530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133856" y="3291840"/>
            <a:ext cx="41696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Ограничивать число задач в работе (WIP-лимит)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548640" y="3886200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154" y="3974714"/>
            <a:ext cx="225308" cy="225308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133856" y="3840480"/>
            <a:ext cx="41696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Измерять время цикла и улучшать поток</a:t>
            </a:r>
            <a:endParaRPr lang="en-US" sz="1350" dirty="0"/>
          </a:p>
        </p:txBody>
      </p:sp>
      <p:sp>
        <p:nvSpPr>
          <p:cNvPr id="14" name="Shape 9"/>
          <p:cNvSpPr/>
          <p:nvPr/>
        </p:nvSpPr>
        <p:spPr>
          <a:xfrm rot="120000">
            <a:off x="5852160" y="1371600"/>
            <a:ext cx="2743200" cy="265176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5" name="Text 10"/>
          <p:cNvSpPr txBox="1"/>
          <p:nvPr/>
        </p:nvSpPr>
        <p:spPr>
          <a:xfrm rot="120000">
            <a:off x="6080760" y="1600200"/>
            <a:ext cx="2286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Откуда название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chemeClr val="tx1"/>
                </a:solidFill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«Канбан» по-японски – «карточка». Метод придумали на заводах Toyota в 1940–50-х, а в разработку ПО его перенёс Дэвид Андерсон в 2000-х.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Kanban-доска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280160" cy="3063240"/>
          </a:xfrm>
          <a:prstGeom prst="roundRect">
            <a:avLst>
              <a:gd name="adj" fmla="val 428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640080" y="126187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Надо сделать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517904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 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640080" y="1828800"/>
            <a:ext cx="1097280" cy="4754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640080" y="1828800"/>
            <a:ext cx="54864" cy="475488"/>
          </a:xfrm>
          <a:prstGeom prst="rect">
            <a:avLst/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768096" y="1874520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Задача 1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768096" y="2121408"/>
            <a:ext cx="86868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68096" y="2203704"/>
            <a:ext cx="521208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40080" y="2395728"/>
            <a:ext cx="1097280" cy="4754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40080" y="2395728"/>
            <a:ext cx="54864" cy="475488"/>
          </a:xfrm>
          <a:prstGeom prst="rect">
            <a:avLst/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68096" y="2441448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Задача 2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768096" y="2688336"/>
            <a:ext cx="86868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768096" y="2770632"/>
            <a:ext cx="521208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40080" y="2962656"/>
            <a:ext cx="1097280" cy="4754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640080" y="2962656"/>
            <a:ext cx="54864" cy="475488"/>
          </a:xfrm>
          <a:prstGeom prst="rect">
            <a:avLst/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768096" y="3008376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Задача 3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768096" y="3255264"/>
            <a:ext cx="86868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68096" y="3337560"/>
            <a:ext cx="521208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640080" y="3529584"/>
            <a:ext cx="1097280" cy="4754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40080" y="3529584"/>
            <a:ext cx="54864" cy="475488"/>
          </a:xfrm>
          <a:prstGeom prst="rect">
            <a:avLst/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768096" y="3575304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Задача 4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768096" y="3822192"/>
            <a:ext cx="86868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768096" y="3904488"/>
            <a:ext cx="521208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1901952" y="1188720"/>
            <a:ext cx="1280160" cy="3063240"/>
          </a:xfrm>
          <a:prstGeom prst="roundRect">
            <a:avLst>
              <a:gd name="adj" fmla="val 428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1993392" y="126187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Анализ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1993392" y="1517904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WIP 1/2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1993392" y="1828800"/>
            <a:ext cx="1097280" cy="4754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1993392" y="1828800"/>
            <a:ext cx="54864" cy="475488"/>
          </a:xfrm>
          <a:prstGeom prst="rect">
            <a:avLst/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2121408" y="1874520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Задача 5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2121408" y="2121408"/>
            <a:ext cx="86868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33" name="Shape 31"/>
          <p:cNvSpPr/>
          <p:nvPr/>
        </p:nvSpPr>
        <p:spPr>
          <a:xfrm>
            <a:off x="2121408" y="2203704"/>
            <a:ext cx="521208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34" name="Shape 32"/>
          <p:cNvSpPr/>
          <p:nvPr/>
        </p:nvSpPr>
        <p:spPr>
          <a:xfrm>
            <a:off x="3255264" y="1188720"/>
            <a:ext cx="1280160" cy="3063240"/>
          </a:xfrm>
          <a:prstGeom prst="roundRect">
            <a:avLst>
              <a:gd name="adj" fmla="val 428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3346704" y="126187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Разработка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3346704" y="1517904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WIP 2/3</a:t>
            </a:r>
            <a:endParaRPr lang="en-US" sz="950" dirty="0"/>
          </a:p>
        </p:txBody>
      </p:sp>
      <p:sp>
        <p:nvSpPr>
          <p:cNvPr id="37" name="Shape 35"/>
          <p:cNvSpPr/>
          <p:nvPr/>
        </p:nvSpPr>
        <p:spPr>
          <a:xfrm>
            <a:off x="3346704" y="1828800"/>
            <a:ext cx="1097280" cy="4754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38" name="Shape 36"/>
          <p:cNvSpPr/>
          <p:nvPr/>
        </p:nvSpPr>
        <p:spPr>
          <a:xfrm>
            <a:off x="3346704" y="1828800"/>
            <a:ext cx="54864" cy="475488"/>
          </a:xfrm>
          <a:prstGeom prst="rect">
            <a:avLst/>
          </a:prstGeom>
          <a:solidFill>
            <a:srgbClr val="4C7BB8"/>
          </a:solidFill>
          <a:ln/>
        </p:spPr>
        <p:txBody>
          <a:bodyPr/>
          <a:p/>
        </p:txBody>
      </p:sp>
      <p:sp>
        <p:nvSpPr>
          <p:cNvPr id="39" name="Text 37"/>
          <p:cNvSpPr txBox="1"/>
          <p:nvPr/>
        </p:nvSpPr>
        <p:spPr>
          <a:xfrm>
            <a:off x="3474720" y="1874520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Задача 6</a:t>
            </a:r>
            <a:endParaRPr lang="en-US" sz="950" dirty="0"/>
          </a:p>
        </p:txBody>
      </p:sp>
      <p:sp>
        <p:nvSpPr>
          <p:cNvPr id="40" name="Shape 38"/>
          <p:cNvSpPr/>
          <p:nvPr/>
        </p:nvSpPr>
        <p:spPr>
          <a:xfrm>
            <a:off x="3474720" y="2121408"/>
            <a:ext cx="86868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41" name="Shape 39"/>
          <p:cNvSpPr/>
          <p:nvPr/>
        </p:nvSpPr>
        <p:spPr>
          <a:xfrm>
            <a:off x="3474720" y="2203704"/>
            <a:ext cx="521208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42" name="Shape 40"/>
          <p:cNvSpPr/>
          <p:nvPr/>
        </p:nvSpPr>
        <p:spPr>
          <a:xfrm>
            <a:off x="3346704" y="2395728"/>
            <a:ext cx="1097280" cy="4754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43" name="Shape 41"/>
          <p:cNvSpPr/>
          <p:nvPr/>
        </p:nvSpPr>
        <p:spPr>
          <a:xfrm>
            <a:off x="3346704" y="2395728"/>
            <a:ext cx="54864" cy="475488"/>
          </a:xfrm>
          <a:prstGeom prst="rect">
            <a:avLst/>
          </a:prstGeom>
          <a:solidFill>
            <a:srgbClr val="4C7BB8"/>
          </a:solidFill>
          <a:ln/>
        </p:spPr>
        <p:txBody>
          <a:bodyPr/>
          <a:p/>
        </p:txBody>
      </p:sp>
      <p:sp>
        <p:nvSpPr>
          <p:cNvPr id="44" name="Text 42"/>
          <p:cNvSpPr txBox="1"/>
          <p:nvPr/>
        </p:nvSpPr>
        <p:spPr>
          <a:xfrm>
            <a:off x="3474720" y="2441448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Задача 7</a:t>
            </a:r>
            <a:endParaRPr lang="en-US" sz="950" dirty="0"/>
          </a:p>
        </p:txBody>
      </p:sp>
      <p:sp>
        <p:nvSpPr>
          <p:cNvPr id="45" name="Shape 43"/>
          <p:cNvSpPr/>
          <p:nvPr/>
        </p:nvSpPr>
        <p:spPr>
          <a:xfrm>
            <a:off x="3474720" y="2688336"/>
            <a:ext cx="86868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46" name="Shape 44"/>
          <p:cNvSpPr/>
          <p:nvPr/>
        </p:nvSpPr>
        <p:spPr>
          <a:xfrm>
            <a:off x="3474720" y="2770632"/>
            <a:ext cx="521208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47" name="Shape 45"/>
          <p:cNvSpPr/>
          <p:nvPr/>
        </p:nvSpPr>
        <p:spPr>
          <a:xfrm>
            <a:off x="4608576" y="1188720"/>
            <a:ext cx="1280160" cy="3063240"/>
          </a:xfrm>
          <a:prstGeom prst="roundRect">
            <a:avLst>
              <a:gd name="adj" fmla="val 4286"/>
            </a:avLst>
          </a:prstGeom>
          <a:solidFill>
            <a:srgbClr val="FBE3DC"/>
          </a:solidFill>
          <a:ln/>
        </p:spPr>
        <p:txBody>
          <a:bodyPr/>
          <a:p/>
        </p:txBody>
      </p:sp>
      <p:sp>
        <p:nvSpPr>
          <p:cNvPr id="48" name="Text 46"/>
          <p:cNvSpPr txBox="1"/>
          <p:nvPr/>
        </p:nvSpPr>
        <p:spPr>
          <a:xfrm>
            <a:off x="4700016" y="126187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Тестирование</a:t>
            </a:r>
            <a:endParaRPr lang="en-US" sz="1100" dirty="0"/>
          </a:p>
        </p:txBody>
      </p:sp>
      <p:sp>
        <p:nvSpPr>
          <p:cNvPr id="49" name="Text 47"/>
          <p:cNvSpPr txBox="1"/>
          <p:nvPr/>
        </p:nvSpPr>
        <p:spPr>
          <a:xfrm>
            <a:off x="4700016" y="1517904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2"/>
                </a:solidFill>
              </a:rPr>
              <a:t>WIP 3/3</a:t>
            </a:r>
            <a:endParaRPr lang="en-US" sz="950" dirty="0"/>
          </a:p>
        </p:txBody>
      </p:sp>
      <p:sp>
        <p:nvSpPr>
          <p:cNvPr id="50" name="Shape 48"/>
          <p:cNvSpPr/>
          <p:nvPr/>
        </p:nvSpPr>
        <p:spPr>
          <a:xfrm>
            <a:off x="4700016" y="1828800"/>
            <a:ext cx="1097280" cy="4754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51" name="Shape 49"/>
          <p:cNvSpPr/>
          <p:nvPr/>
        </p:nvSpPr>
        <p:spPr>
          <a:xfrm>
            <a:off x="4700016" y="1828800"/>
            <a:ext cx="54864" cy="475488"/>
          </a:xfrm>
          <a:prstGeom prst="rect">
            <a:avLst/>
          </a:prstGeom>
          <a:solidFill>
            <a:srgbClr val="E0684B"/>
          </a:solidFill>
          <a:ln/>
        </p:spPr>
        <p:txBody>
          <a:bodyPr/>
          <a:p/>
        </p:txBody>
      </p:sp>
      <p:sp>
        <p:nvSpPr>
          <p:cNvPr id="52" name="Text 50"/>
          <p:cNvSpPr txBox="1"/>
          <p:nvPr/>
        </p:nvSpPr>
        <p:spPr>
          <a:xfrm>
            <a:off x="4828032" y="1874520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Задача 8</a:t>
            </a:r>
            <a:endParaRPr lang="en-US" sz="950" dirty="0"/>
          </a:p>
        </p:txBody>
      </p:sp>
      <p:sp>
        <p:nvSpPr>
          <p:cNvPr id="53" name="Shape 51"/>
          <p:cNvSpPr/>
          <p:nvPr/>
        </p:nvSpPr>
        <p:spPr>
          <a:xfrm>
            <a:off x="4828032" y="2121408"/>
            <a:ext cx="86868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54" name="Shape 52"/>
          <p:cNvSpPr/>
          <p:nvPr/>
        </p:nvSpPr>
        <p:spPr>
          <a:xfrm>
            <a:off x="4828032" y="2203704"/>
            <a:ext cx="521208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55" name="Shape 53"/>
          <p:cNvSpPr/>
          <p:nvPr/>
        </p:nvSpPr>
        <p:spPr>
          <a:xfrm>
            <a:off x="4700016" y="2395728"/>
            <a:ext cx="1097280" cy="4754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56" name="Shape 54"/>
          <p:cNvSpPr/>
          <p:nvPr/>
        </p:nvSpPr>
        <p:spPr>
          <a:xfrm>
            <a:off x="4700016" y="2395728"/>
            <a:ext cx="54864" cy="475488"/>
          </a:xfrm>
          <a:prstGeom prst="rect">
            <a:avLst/>
          </a:prstGeom>
          <a:solidFill>
            <a:srgbClr val="E0684B"/>
          </a:solidFill>
          <a:ln/>
        </p:spPr>
        <p:txBody>
          <a:bodyPr/>
          <a:p/>
        </p:txBody>
      </p:sp>
      <p:sp>
        <p:nvSpPr>
          <p:cNvPr id="57" name="Text 55"/>
          <p:cNvSpPr txBox="1"/>
          <p:nvPr/>
        </p:nvSpPr>
        <p:spPr>
          <a:xfrm>
            <a:off x="4828032" y="2441448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Задача 9</a:t>
            </a:r>
            <a:endParaRPr lang="en-US" sz="950" dirty="0"/>
          </a:p>
        </p:txBody>
      </p:sp>
      <p:sp>
        <p:nvSpPr>
          <p:cNvPr id="58" name="Shape 56"/>
          <p:cNvSpPr/>
          <p:nvPr/>
        </p:nvSpPr>
        <p:spPr>
          <a:xfrm>
            <a:off x="4828032" y="2688336"/>
            <a:ext cx="86868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59" name="Shape 57"/>
          <p:cNvSpPr/>
          <p:nvPr/>
        </p:nvSpPr>
        <p:spPr>
          <a:xfrm>
            <a:off x="4828032" y="2770632"/>
            <a:ext cx="521208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60" name="Shape 58"/>
          <p:cNvSpPr/>
          <p:nvPr/>
        </p:nvSpPr>
        <p:spPr>
          <a:xfrm>
            <a:off x="4700016" y="2962656"/>
            <a:ext cx="1097280" cy="4754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61" name="Shape 59"/>
          <p:cNvSpPr/>
          <p:nvPr/>
        </p:nvSpPr>
        <p:spPr>
          <a:xfrm>
            <a:off x="4700016" y="2962656"/>
            <a:ext cx="54864" cy="475488"/>
          </a:xfrm>
          <a:prstGeom prst="rect">
            <a:avLst/>
          </a:prstGeom>
          <a:solidFill>
            <a:srgbClr val="E0684B"/>
          </a:solidFill>
          <a:ln/>
        </p:spPr>
        <p:txBody>
          <a:bodyPr/>
          <a:p/>
        </p:txBody>
      </p:sp>
      <p:sp>
        <p:nvSpPr>
          <p:cNvPr id="62" name="Text 60"/>
          <p:cNvSpPr txBox="1"/>
          <p:nvPr/>
        </p:nvSpPr>
        <p:spPr>
          <a:xfrm>
            <a:off x="4828032" y="3008376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Задача 10</a:t>
            </a:r>
            <a:endParaRPr lang="en-US" sz="950" dirty="0"/>
          </a:p>
        </p:txBody>
      </p:sp>
      <p:sp>
        <p:nvSpPr>
          <p:cNvPr id="63" name="Shape 61"/>
          <p:cNvSpPr/>
          <p:nvPr/>
        </p:nvSpPr>
        <p:spPr>
          <a:xfrm>
            <a:off x="4828032" y="3255264"/>
            <a:ext cx="86868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64" name="Shape 62"/>
          <p:cNvSpPr/>
          <p:nvPr/>
        </p:nvSpPr>
        <p:spPr>
          <a:xfrm>
            <a:off x="4828032" y="3337560"/>
            <a:ext cx="521208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65" name="Shape 63"/>
          <p:cNvSpPr/>
          <p:nvPr/>
        </p:nvSpPr>
        <p:spPr>
          <a:xfrm>
            <a:off x="5961888" y="1188720"/>
            <a:ext cx="1280160" cy="3063240"/>
          </a:xfrm>
          <a:prstGeom prst="roundRect">
            <a:avLst>
              <a:gd name="adj" fmla="val 428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66" name="Text 64"/>
          <p:cNvSpPr txBox="1"/>
          <p:nvPr/>
        </p:nvSpPr>
        <p:spPr>
          <a:xfrm>
            <a:off x="6053328" y="126187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Развёртывание</a:t>
            </a:r>
            <a:endParaRPr lang="en-US" sz="1100" dirty="0"/>
          </a:p>
        </p:txBody>
      </p:sp>
      <p:sp>
        <p:nvSpPr>
          <p:cNvPr id="67" name="Text 65"/>
          <p:cNvSpPr txBox="1"/>
          <p:nvPr/>
        </p:nvSpPr>
        <p:spPr>
          <a:xfrm>
            <a:off x="6053328" y="1517904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WIP 1/2</a:t>
            </a:r>
            <a:endParaRPr lang="en-US" sz="950" dirty="0"/>
          </a:p>
        </p:txBody>
      </p:sp>
      <p:sp>
        <p:nvSpPr>
          <p:cNvPr id="68" name="Shape 66"/>
          <p:cNvSpPr/>
          <p:nvPr/>
        </p:nvSpPr>
        <p:spPr>
          <a:xfrm>
            <a:off x="6053328" y="1828800"/>
            <a:ext cx="1097280" cy="4754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69" name="Shape 67"/>
          <p:cNvSpPr/>
          <p:nvPr/>
        </p:nvSpPr>
        <p:spPr>
          <a:xfrm>
            <a:off x="6053328" y="1828800"/>
            <a:ext cx="54864" cy="475488"/>
          </a:xfrm>
          <a:prstGeom prst="rect">
            <a:avLst/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70" name="Text 68"/>
          <p:cNvSpPr txBox="1"/>
          <p:nvPr/>
        </p:nvSpPr>
        <p:spPr>
          <a:xfrm>
            <a:off x="6181344" y="1874520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Задача 11</a:t>
            </a:r>
            <a:endParaRPr lang="en-US" sz="950" dirty="0"/>
          </a:p>
        </p:txBody>
      </p:sp>
      <p:sp>
        <p:nvSpPr>
          <p:cNvPr id="71" name="Shape 69"/>
          <p:cNvSpPr/>
          <p:nvPr/>
        </p:nvSpPr>
        <p:spPr>
          <a:xfrm>
            <a:off x="6181344" y="2121408"/>
            <a:ext cx="86868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72" name="Shape 70"/>
          <p:cNvSpPr/>
          <p:nvPr/>
        </p:nvSpPr>
        <p:spPr>
          <a:xfrm>
            <a:off x="6181344" y="2203704"/>
            <a:ext cx="521208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73" name="Shape 71"/>
          <p:cNvSpPr/>
          <p:nvPr/>
        </p:nvSpPr>
        <p:spPr>
          <a:xfrm>
            <a:off x="7315200" y="1188720"/>
            <a:ext cx="1280160" cy="3063240"/>
          </a:xfrm>
          <a:prstGeom prst="roundRect">
            <a:avLst>
              <a:gd name="adj" fmla="val 428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74" name="Text 72"/>
          <p:cNvSpPr txBox="1"/>
          <p:nvPr/>
        </p:nvSpPr>
        <p:spPr>
          <a:xfrm>
            <a:off x="7406640" y="126187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Готово</a:t>
            </a:r>
            <a:endParaRPr lang="en-US" sz="1100" dirty="0"/>
          </a:p>
        </p:txBody>
      </p:sp>
      <p:sp>
        <p:nvSpPr>
          <p:cNvPr id="75" name="Text 73"/>
          <p:cNvSpPr txBox="1"/>
          <p:nvPr/>
        </p:nvSpPr>
        <p:spPr>
          <a:xfrm>
            <a:off x="7406640" y="1517904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 </a:t>
            </a:r>
            <a:endParaRPr lang="en-US" sz="950" dirty="0"/>
          </a:p>
        </p:txBody>
      </p:sp>
      <p:sp>
        <p:nvSpPr>
          <p:cNvPr id="76" name="Shape 74"/>
          <p:cNvSpPr/>
          <p:nvPr/>
        </p:nvSpPr>
        <p:spPr>
          <a:xfrm>
            <a:off x="7406640" y="1828800"/>
            <a:ext cx="1097280" cy="4754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77" name="Shape 75"/>
          <p:cNvSpPr/>
          <p:nvPr/>
        </p:nvSpPr>
        <p:spPr>
          <a:xfrm>
            <a:off x="7406640" y="1828800"/>
            <a:ext cx="54864" cy="475488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78" name="Text 76"/>
          <p:cNvSpPr txBox="1"/>
          <p:nvPr/>
        </p:nvSpPr>
        <p:spPr>
          <a:xfrm>
            <a:off x="7534656" y="1874520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Задача 12</a:t>
            </a:r>
            <a:endParaRPr lang="en-US" sz="950" dirty="0"/>
          </a:p>
        </p:txBody>
      </p:sp>
      <p:sp>
        <p:nvSpPr>
          <p:cNvPr id="79" name="Shape 77"/>
          <p:cNvSpPr/>
          <p:nvPr/>
        </p:nvSpPr>
        <p:spPr>
          <a:xfrm>
            <a:off x="7534656" y="2121408"/>
            <a:ext cx="86868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80" name="Shape 78"/>
          <p:cNvSpPr/>
          <p:nvPr/>
        </p:nvSpPr>
        <p:spPr>
          <a:xfrm>
            <a:off x="7534656" y="2203704"/>
            <a:ext cx="521208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81" name="Shape 79"/>
          <p:cNvSpPr/>
          <p:nvPr/>
        </p:nvSpPr>
        <p:spPr>
          <a:xfrm>
            <a:off x="7406640" y="2395728"/>
            <a:ext cx="1097280" cy="4754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82" name="Shape 80"/>
          <p:cNvSpPr/>
          <p:nvPr/>
        </p:nvSpPr>
        <p:spPr>
          <a:xfrm>
            <a:off x="7406640" y="2395728"/>
            <a:ext cx="54864" cy="475488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83" name="Text 81"/>
          <p:cNvSpPr txBox="1"/>
          <p:nvPr/>
        </p:nvSpPr>
        <p:spPr>
          <a:xfrm>
            <a:off x="7534656" y="2441448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Задача 13</a:t>
            </a:r>
            <a:endParaRPr lang="en-US" sz="950" dirty="0"/>
          </a:p>
        </p:txBody>
      </p:sp>
      <p:sp>
        <p:nvSpPr>
          <p:cNvPr id="84" name="Shape 82"/>
          <p:cNvSpPr/>
          <p:nvPr/>
        </p:nvSpPr>
        <p:spPr>
          <a:xfrm>
            <a:off x="7534656" y="2688336"/>
            <a:ext cx="86868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85" name="Shape 83"/>
          <p:cNvSpPr/>
          <p:nvPr/>
        </p:nvSpPr>
        <p:spPr>
          <a:xfrm>
            <a:off x="7534656" y="2770632"/>
            <a:ext cx="521208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86" name="Text 84"/>
          <p:cNvSpPr txBox="1"/>
          <p:nvPr/>
        </p:nvSpPr>
        <p:spPr>
          <a:xfrm>
            <a:off x="548640" y="4315968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Тестирование заполнено: новые задачи в эту колонку не берём, пока не освободится место. Узкое место видно сразу.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Зачем ограничивать работу в процессе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Сколько времени уходит на полезную работу, если вести несколько задач одновременно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1 задача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1783080" y="1600200"/>
            <a:ext cx="5852160" cy="347472"/>
          </a:xfrm>
          <a:prstGeom prst="rect">
            <a:avLst/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1874520" y="1600200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bg1"/>
                </a:solidFill>
              </a:rPr>
              <a:t>100%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057400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2 задачи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1783080" y="2057400"/>
            <a:ext cx="4681728" cy="347472"/>
          </a:xfrm>
          <a:prstGeom prst="rect">
            <a:avLst/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64808" y="2057400"/>
            <a:ext cx="1170432" cy="347472"/>
          </a:xfrm>
          <a:prstGeom prst="rect">
            <a:avLst/>
          </a:prstGeom>
          <a:solidFill>
            <a:srgbClr val="F6D5CC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1874520" y="2057400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bg1"/>
                </a:solidFill>
              </a:rPr>
              <a:t>80%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7726680" y="2057400"/>
            <a:ext cx="868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accent2"/>
                </a:solidFill>
              </a:rPr>
              <a:t>−20%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2514600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3 задачи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1783080" y="2514600"/>
            <a:ext cx="3511296" cy="347472"/>
          </a:xfrm>
          <a:prstGeom prst="rect">
            <a:avLst/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5294376" y="2514600"/>
            <a:ext cx="2340864" cy="347472"/>
          </a:xfrm>
          <a:prstGeom prst="rect">
            <a:avLst/>
          </a:prstGeom>
          <a:solidFill>
            <a:srgbClr val="F6D5CC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874520" y="2514600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bg1"/>
                </a:solidFill>
              </a:rPr>
              <a:t>60%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7726680" y="2514600"/>
            <a:ext cx="868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accent2"/>
                </a:solidFill>
              </a:rPr>
              <a:t>−40%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2971800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4 задачи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1783080" y="2971800"/>
            <a:ext cx="2340864" cy="347472"/>
          </a:xfrm>
          <a:prstGeom prst="rect">
            <a:avLst/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4123944" y="2971800"/>
            <a:ext cx="3511296" cy="347472"/>
          </a:xfrm>
          <a:prstGeom prst="rect">
            <a:avLst/>
          </a:prstGeom>
          <a:solidFill>
            <a:srgbClr val="F6D5CC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1874520" y="2971800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bg1"/>
                </a:solidFill>
              </a:rPr>
              <a:t>40%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2971800"/>
            <a:ext cx="868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accent2"/>
                </a:solidFill>
              </a:rPr>
              <a:t>−60%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548640" y="3429000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5 задач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1783080" y="3429000"/>
            <a:ext cx="1463040" cy="347472"/>
          </a:xfrm>
          <a:prstGeom prst="rect">
            <a:avLst/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3246120" y="3429000"/>
            <a:ext cx="4389120" cy="347472"/>
          </a:xfrm>
          <a:prstGeom prst="rect">
            <a:avLst/>
          </a:prstGeom>
          <a:solidFill>
            <a:srgbClr val="F6D5CC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1874520" y="3429000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bg1"/>
                </a:solidFill>
              </a:rPr>
              <a:t>25%</a:t>
            </a:r>
            <a:endParaRPr lang="en-US" sz="1250" dirty="0"/>
          </a:p>
        </p:txBody>
      </p:sp>
      <p:sp>
        <p:nvSpPr>
          <p:cNvPr id="26" name="Text 24"/>
          <p:cNvSpPr txBox="1"/>
          <p:nvPr/>
        </p:nvSpPr>
        <p:spPr>
          <a:xfrm>
            <a:off x="7726680" y="3429000"/>
            <a:ext cx="868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accent2"/>
                </a:solidFill>
              </a:rPr>
              <a:t>−75%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1783080" y="3977640"/>
            <a:ext cx="182880" cy="182880"/>
          </a:xfrm>
          <a:prstGeom prst="rect">
            <a:avLst/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2057400" y="393192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полезная работа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3794760" y="3977640"/>
            <a:ext cx="182880" cy="182880"/>
          </a:xfrm>
          <a:prstGeom prst="rect">
            <a:avLst/>
          </a:prstGeom>
          <a:solidFill>
            <a:srgbClr val="F6D5CC"/>
          </a:solidFill>
          <a:ln/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4069080" y="393192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потери на переключение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548640" y="4279392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Меньше задач в работе – тем быстрее готова каждая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2926080" y="475488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Дж. Вайнберг, «Quality Software Management», 1992 – оценка автора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Метрики потока и закон Литтла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560320" cy="1234440"/>
          </a:xfrm>
          <a:prstGeom prst="roundRect">
            <a:avLst>
              <a:gd name="adj" fmla="val 5926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371600"/>
            <a:ext cx="292608" cy="29260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143000" y="1325880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Время цикла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78308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от начала работы над задачей до готовности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3291840" y="1234440"/>
            <a:ext cx="2560320" cy="1234440"/>
          </a:xfrm>
          <a:prstGeom prst="roundRect">
            <a:avLst>
              <a:gd name="adj" fmla="val 5926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0" y="1371600"/>
            <a:ext cx="292608" cy="292608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3886200" y="1325880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Пропускная способность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3474720" y="178308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сколько задач команда завершает за неделю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6035040" y="1234440"/>
            <a:ext cx="2560320" cy="1234440"/>
          </a:xfrm>
          <a:prstGeom prst="roundRect">
            <a:avLst>
              <a:gd name="adj" fmla="val 5926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371600"/>
            <a:ext cx="292608" cy="292608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6629400" y="1325880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Работа в процессе (WIP)</a:t>
            </a:r>
            <a:endParaRPr lang="en-US" sz="1300" dirty="0"/>
          </a:p>
        </p:txBody>
      </p:sp>
      <p:sp>
        <p:nvSpPr>
          <p:cNvPr id="14" name="Text 9"/>
          <p:cNvSpPr txBox="1"/>
          <p:nvPr/>
        </p:nvSpPr>
        <p:spPr>
          <a:xfrm>
            <a:off x="6217920" y="178308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сколько задач в работе прямо сейчас</a:t>
            </a:r>
            <a:endParaRPr lang="en-US" sz="1200" dirty="0"/>
          </a:p>
        </p:txBody>
      </p:sp>
      <p:sp>
        <p:nvSpPr>
          <p:cNvPr id="15" name="Shape 10"/>
          <p:cNvSpPr/>
          <p:nvPr/>
        </p:nvSpPr>
        <p:spPr>
          <a:xfrm>
            <a:off x="548640" y="2697480"/>
            <a:ext cx="8046720" cy="685800"/>
          </a:xfrm>
          <a:prstGeom prst="roundRect">
            <a:avLst>
              <a:gd name="adj" fmla="val 10667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6" name="Text 11"/>
          <p:cNvSpPr txBox="1"/>
          <p:nvPr/>
        </p:nvSpPr>
        <p:spPr>
          <a:xfrm>
            <a:off x="731520" y="2697480"/>
            <a:ext cx="7680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Среднее время цикла = задачи в работе / пропускная способность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548640" y="35204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Пример. 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В работе 12 задач, команда закрывает 6 в неделю – каждая задача ждёт в среднем 2 недели. Снизили WIP до 6 – время цикла сократилось до 1 недели, хотя команда работает с той же скоростью.</a:t>
            </a:r>
            <a:endParaRPr lang="en-US" sz="1300" dirty="0"/>
          </a:p>
        </p:txBody>
      </p:sp>
      <p:sp>
        <p:nvSpPr>
          <p:cNvPr id="18" name="Text 13"/>
          <p:cNvSpPr txBox="1"/>
          <p:nvPr/>
        </p:nvSpPr>
        <p:spPr>
          <a:xfrm>
            <a:off x="4297680" y="475488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Закон Литтла, Дж. Литтл, 1961. Пример условный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Когда забыли про WIP-лимиты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645920" cy="3154680"/>
          </a:xfrm>
          <a:prstGeom prst="roundRect">
            <a:avLst>
              <a:gd name="adj" fmla="val 3333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658368" y="126187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Надо сделать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2331720" y="1188720"/>
            <a:ext cx="1645920" cy="3154680"/>
          </a:xfrm>
          <a:prstGeom prst="roundRect">
            <a:avLst>
              <a:gd name="adj" fmla="val 3333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2441448" y="126187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В работе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114800" y="1188720"/>
            <a:ext cx="1645920" cy="3154680"/>
          </a:xfrm>
          <a:prstGeom prst="roundRect">
            <a:avLst>
              <a:gd name="adj" fmla="val 3333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4224528" y="126187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Готово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58368" y="1645920"/>
            <a:ext cx="1426464" cy="3657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58368" y="2103120"/>
            <a:ext cx="1426464" cy="3657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 rot="-480000">
            <a:off x="2395728" y="1627632"/>
            <a:ext cx="777240" cy="365760"/>
          </a:xfrm>
          <a:prstGeom prst="rect">
            <a:avLst/>
          </a:prstGeom>
          <a:solidFill>
            <a:srgbClr val="F2C230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 rot="-300000">
            <a:off x="2852928" y="1682496"/>
            <a:ext cx="777240" cy="365760"/>
          </a:xfrm>
          <a:prstGeom prst="rect">
            <a:avLst/>
          </a:prstGeom>
          <a:solidFill>
            <a:srgbClr val="E0684B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 rot="-120000">
            <a:off x="3163824" y="1737360"/>
            <a:ext cx="777240" cy="365760"/>
          </a:xfrm>
          <a:prstGeom prst="rect">
            <a:avLst/>
          </a:prstGeom>
          <a:solidFill>
            <a:srgbClr val="4C7BB8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 rot="60000">
            <a:off x="2468880" y="2066544"/>
            <a:ext cx="777240" cy="365760"/>
          </a:xfrm>
          <a:prstGeom prst="rect">
            <a:avLst/>
          </a:prstGeom>
          <a:solidFill>
            <a:srgbClr val="2F8F83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 rot="240000">
            <a:off x="2779776" y="2121408"/>
            <a:ext cx="777240" cy="365760"/>
          </a:xfrm>
          <a:prstGeom prst="rect">
            <a:avLst/>
          </a:prstGeom>
          <a:solidFill>
            <a:srgbClr val="F2C230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 rot="420000">
            <a:off x="3236976" y="2176272"/>
            <a:ext cx="777240" cy="365760"/>
          </a:xfrm>
          <a:prstGeom prst="rect">
            <a:avLst/>
          </a:prstGeom>
          <a:solidFill>
            <a:srgbClr val="E0684B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 rot="-420000">
            <a:off x="2395728" y="2505456"/>
            <a:ext cx="777240" cy="365760"/>
          </a:xfrm>
          <a:prstGeom prst="rect">
            <a:avLst/>
          </a:prstGeom>
          <a:solidFill>
            <a:srgbClr val="4C7BB8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 rot="-240000">
            <a:off x="2852928" y="2560320"/>
            <a:ext cx="777240" cy="365760"/>
          </a:xfrm>
          <a:prstGeom prst="rect">
            <a:avLst/>
          </a:prstGeom>
          <a:solidFill>
            <a:srgbClr val="2F8F83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 rot="-60000">
            <a:off x="3163824" y="2615184"/>
            <a:ext cx="777240" cy="365760"/>
          </a:xfrm>
          <a:prstGeom prst="rect">
            <a:avLst/>
          </a:prstGeom>
          <a:solidFill>
            <a:srgbClr val="F2C230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 rot="120000">
            <a:off x="2468880" y="2944368"/>
            <a:ext cx="777240" cy="365760"/>
          </a:xfrm>
          <a:prstGeom prst="rect">
            <a:avLst/>
          </a:prstGeom>
          <a:solidFill>
            <a:srgbClr val="E0684B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 rot="300000">
            <a:off x="2779776" y="2999232"/>
            <a:ext cx="777240" cy="365760"/>
          </a:xfrm>
          <a:prstGeom prst="rect">
            <a:avLst/>
          </a:prstGeom>
          <a:solidFill>
            <a:srgbClr val="4C7BB8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 rot="480000">
            <a:off x="3236976" y="3054096"/>
            <a:ext cx="777240" cy="365760"/>
          </a:xfrm>
          <a:prstGeom prst="rect">
            <a:avLst/>
          </a:prstGeom>
          <a:solidFill>
            <a:srgbClr val="2F8F83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 rot="-360000">
            <a:off x="2395728" y="3383280"/>
            <a:ext cx="777240" cy="365760"/>
          </a:xfrm>
          <a:prstGeom prst="rect">
            <a:avLst/>
          </a:prstGeom>
          <a:solidFill>
            <a:srgbClr val="F2C230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 rot="-180000">
            <a:off x="2852928" y="3438144"/>
            <a:ext cx="777240" cy="365760"/>
          </a:xfrm>
          <a:prstGeom prst="rect">
            <a:avLst/>
          </a:prstGeom>
          <a:solidFill>
            <a:srgbClr val="E0684B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3163824" y="3493008"/>
            <a:ext cx="777240" cy="365760"/>
          </a:xfrm>
          <a:prstGeom prst="rect">
            <a:avLst/>
          </a:prstGeom>
          <a:solidFill>
            <a:srgbClr val="4C7BB8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 rot="180000">
            <a:off x="2468880" y="3822192"/>
            <a:ext cx="777240" cy="365760"/>
          </a:xfrm>
          <a:prstGeom prst="rect">
            <a:avLst/>
          </a:prstGeom>
          <a:solidFill>
            <a:srgbClr val="2F8F83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4206240" y="25603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i="1" dirty="0">
                <a:solidFill>
                  <a:schemeClr val="accent5"/>
                </a:solidFill>
              </a:rPr>
              <a:t>пусто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6035040" y="1371600"/>
            <a:ext cx="2560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«Все 16 задач в работе!»</a:t>
            </a:r>
            <a:endParaRPr lang="en-US" sz="1500" dirty="0"/>
          </a:p>
          <a:p>
            <a:pPr indent="0" marL="0">
              <a:buNone/>
            </a:pPr>
            <a:r>
              <a:rPr lang="en-US" sz="800" dirty="0">
                <a:solidFill>
                  <a:schemeClr val="tx1"/>
                </a:solidFill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400" dirty="0">
                <a:solidFill>
                  <a:srgbClr val="5B5A62"/>
                </a:solidFill>
              </a:rPr>
              <a:t>А готовых – ни одной. Команда занята, но пользователь ничего не получил.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548640" y="44074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«Хватит начинать – начинайте заканчивать» – главный девиз Kanban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Scrum и Kanban: сравнение</a:t>
            </a:r>
            <a:endParaRPr lang="en-US" sz="2600" dirty="0"/>
          </a:p>
        </p:txBody>
      </p:sp>
      <p:graphicFrame>
        <p:nvGraphicFramePr>
          <p:cNvPr id="3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3291840"/>
                <a:gridCol w="32918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Scrum</a:t>
                      </a:r>
                      <a:endParaRPr lang="en-US" sz="150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Kanban</a:t>
                      </a:r>
                      <a:endParaRPr lang="en-US" sz="150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7BB8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B5A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Ритм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Спринты фиксированной длины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Непрерывный поток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B5A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Роли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PO, скрам-мастер, разработчики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Обязательных ролей нет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B5A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Изменения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Между спринтами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 любой момент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B5A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Ограничение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Объём работы на спринт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WIP-лимит на колонку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B5A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Метрика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Скорость команды (velocity)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Время цикла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B5A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Подходит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Разработка нового продукта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Поддержка, поток заявок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42976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На практике часто смешивают: спринты из Scrum + доска и WIP-лимиты из Kanban. Это называют Scrumban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Где ведут доски и бэклог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3291840" cy="3200400"/>
          </a:xfrm>
          <a:prstGeom prst="roundRect">
            <a:avLst>
              <a:gd name="adj" fmla="val 2857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41732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2022–2023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2057400"/>
            <a:ext cx="2834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Atlassian ушла из России: Jira, Confluence и Trello сначала перестали продаваться, а затем аккаунты пользователей начали отключать.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352044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Компании переехали на российские сервисы или собственные решения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4206240" y="123444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Российские таск-трекеры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206240" y="1600200"/>
            <a:ext cx="4389120" cy="548640"/>
          </a:xfrm>
          <a:prstGeom prst="roundRect">
            <a:avLst>
              <a:gd name="adj" fmla="val 13333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0832" y="1737360"/>
            <a:ext cx="274320" cy="27432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4800600" y="1600200"/>
            <a:ext cx="3703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Яндекс Трекер  </a:t>
            </a:r>
            <a:pPr indent="0" marL="0">
              <a:buNone/>
            </a:pPr>
            <a:r>
              <a:rPr lang="en-US" sz="1250" dirty="0">
                <a:solidFill>
                  <a:srgbClr val="5B5A62"/>
                </a:solidFill>
              </a:rPr>
              <a:t>задачи, доски, спринты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4206240" y="2258568"/>
            <a:ext cx="4389120" cy="548640"/>
          </a:xfrm>
          <a:prstGeom prst="roundRect">
            <a:avLst>
              <a:gd name="adj" fmla="val 13333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0832" y="2395728"/>
            <a:ext cx="274320" cy="27432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800600" y="2258568"/>
            <a:ext cx="3703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Kaiten  </a:t>
            </a:r>
            <a:pPr indent="0" marL="0">
              <a:buNone/>
            </a:pPr>
            <a:r>
              <a:rPr lang="en-US" sz="1250" dirty="0">
                <a:solidFill>
                  <a:srgbClr val="5B5A62"/>
                </a:solidFill>
              </a:rPr>
              <a:t>Kanban-доски и метрики потока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4206240" y="2916936"/>
            <a:ext cx="4389120" cy="548640"/>
          </a:xfrm>
          <a:prstGeom prst="roundRect">
            <a:avLst>
              <a:gd name="adj" fmla="val 13333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0832" y="3054096"/>
            <a:ext cx="274320" cy="2743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4800600" y="2916936"/>
            <a:ext cx="3703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YouGile  </a:t>
            </a:r>
            <a:pPr indent="0" marL="0">
              <a:buNone/>
            </a:pPr>
            <a:r>
              <a:rPr lang="en-US" sz="1250" dirty="0">
                <a:solidFill>
                  <a:srgbClr val="5B5A62"/>
                </a:solidFill>
              </a:rPr>
              <a:t>доски задач и чаты команды</a:t>
            </a:r>
            <a:endParaRPr lang="en-US" sz="1500" dirty="0"/>
          </a:p>
        </p:txBody>
      </p:sp>
      <p:sp>
        <p:nvSpPr>
          <p:cNvPr id="17" name="Shape 12"/>
          <p:cNvSpPr/>
          <p:nvPr/>
        </p:nvSpPr>
        <p:spPr>
          <a:xfrm>
            <a:off x="4206240" y="3575304"/>
            <a:ext cx="4389120" cy="548640"/>
          </a:xfrm>
          <a:prstGeom prst="roundRect">
            <a:avLst>
              <a:gd name="adj" fmla="val 13333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0832" y="3712464"/>
            <a:ext cx="274320" cy="27432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4800600" y="3575304"/>
            <a:ext cx="3703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Битрикс24  </a:t>
            </a:r>
            <a:pPr indent="0" marL="0">
              <a:buNone/>
            </a:pPr>
            <a:r>
              <a:rPr lang="en-US" sz="1250" dirty="0">
                <a:solidFill>
                  <a:srgbClr val="5B5A62"/>
                </a:solidFill>
              </a:rPr>
              <a:t>задачи, проекты и CRM</a:t>
            </a:r>
            <a:endParaRPr lang="en-US" sz="1500" dirty="0"/>
          </a:p>
        </p:txBody>
      </p:sp>
      <p:sp>
        <p:nvSpPr>
          <p:cNvPr id="20" name="Text 14"/>
          <p:cNvSpPr txBox="1"/>
          <p:nvPr/>
        </p:nvSpPr>
        <p:spPr>
          <a:xfrm>
            <a:off x="4206240" y="425196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Принципы везде одни: доска, бэклог, спринты</a:t>
            </a:r>
            <a:endParaRPr lang="en-US" sz="1200" dirty="0"/>
          </a:p>
        </p:txBody>
      </p:sp>
      <p:sp>
        <p:nvSpPr>
          <p:cNvPr id="21" name="Text 15"/>
          <p:cNvSpPr txBox="1"/>
          <p:nvPr/>
        </p:nvSpPr>
        <p:spPr>
          <a:xfrm>
            <a:off x="5212080" y="475488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SecurityLab, 2023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«Модель Spotify» – не рецепт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560320" cy="2880360"/>
          </a:xfrm>
          <a:prstGeom prst="roundRect">
            <a:avLst>
              <a:gd name="adj" fmla="val 2857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417320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2104" y="1517904"/>
            <a:ext cx="256032" cy="25603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19659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Снимок момента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265176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Сквады, трайбы и гильдии в статье 2012 года – описание компании в тот момент, а не методология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3291840" y="1234440"/>
            <a:ext cx="2560320" cy="2880360"/>
          </a:xfrm>
          <a:prstGeom prst="roundRect">
            <a:avLst>
              <a:gd name="adj" fmla="val 2857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3474720" y="1417320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5304" y="1517904"/>
            <a:ext cx="256032" cy="25603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474720" y="19659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Названия не меняют работу</a:t>
            </a:r>
            <a:endParaRPr lang="en-US" sz="1400" dirty="0"/>
          </a:p>
        </p:txBody>
      </p:sp>
      <p:sp>
        <p:nvSpPr>
          <p:cNvPr id="12" name="Text 8"/>
          <p:cNvSpPr txBox="1"/>
          <p:nvPr/>
        </p:nvSpPr>
        <p:spPr>
          <a:xfrm>
            <a:off x="3474720" y="265176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Переименовать отделы в «трайбы» – не значит стать гибкими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6035040" y="1234440"/>
            <a:ext cx="2560320" cy="2880360"/>
          </a:xfrm>
          <a:prstGeom prst="roundRect">
            <a:avLst>
              <a:gd name="adj" fmla="val 2857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4" name="Shape 10"/>
          <p:cNvSpPr/>
          <p:nvPr/>
        </p:nvSpPr>
        <p:spPr>
          <a:xfrm>
            <a:off x="6217920" y="1417320"/>
            <a:ext cx="457200" cy="457200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504" y="1517904"/>
            <a:ext cx="256032" cy="256032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217920" y="19659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Берите принципы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6217920" y="265176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Автономные команды, общая цель и быстрая обратная связь – вот что стоит переносить</a:t>
            </a:r>
            <a:endParaRPr lang="en-US" sz="1250" dirty="0"/>
          </a:p>
        </p:txBody>
      </p:sp>
      <p:sp>
        <p:nvSpPr>
          <p:cNvPr id="18" name="Text 13"/>
          <p:cNvSpPr txBox="1"/>
          <p:nvPr/>
        </p:nvSpPr>
        <p:spPr>
          <a:xfrm>
            <a:off x="548640" y="42519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Так же и со Scrum: важны не ритуалы, а прозрачность, проверка и адаптация</a:t>
            </a:r>
            <a:endParaRPr lang="en-US" sz="1200" dirty="0"/>
          </a:p>
        </p:txBody>
      </p:sp>
      <p:sp>
        <p:nvSpPr>
          <p:cNvPr id="19" name="Text 14"/>
          <p:cNvSpPr txBox="1"/>
          <p:nvPr/>
        </p:nvSpPr>
        <p:spPr>
          <a:xfrm>
            <a:off x="2926080" y="475488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Х. Книберг, А. Иварссон, «Scaling Agile @ Spotify», 2012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417320"/>
            <a:ext cx="1463040" cy="14630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6269" y="1739189"/>
            <a:ext cx="819302" cy="819302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0" type="title" hasCustomPrompt="1"/>
          </p:nvPr>
        </p:nvSpPr>
        <p:spPr>
          <a:xfrm>
            <a:off x="3108960" y="548640"/>
            <a:ext cx="54864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Бэклог: от идеи до задачи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3108960" y="253288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3108960" y="260604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Что такое бэклог и как устроены задачи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3108960" y="308152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3108960" y="315468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Как оценивать и приоритизировать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3108960" y="363016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3108960" y="370332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User story, PRD и жизненный цикл задачи</a:t>
            </a:r>
            <a:endParaRPr lang="en-US" sz="17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Что такое бэклог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Бэклог</a:t>
            </a:r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– приоритизированный список задач команды.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0574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Типы задач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2377440"/>
            <a:ext cx="1170432" cy="329184"/>
          </a:xfrm>
          <a:prstGeom prst="roundRect">
            <a:avLst>
              <a:gd name="adj" fmla="val 41667"/>
            </a:avLst>
          </a:prstGeom>
          <a:solidFill>
            <a:srgbClr val="E0684B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1C21"/>
                </a:solidFill>
              </a:rPr>
              <a:t>Bug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828800" y="2377440"/>
            <a:ext cx="1170432" cy="329184"/>
          </a:xfrm>
          <a:prstGeom prst="roundRect">
            <a:avLst>
              <a:gd name="adj" fmla="val 41667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1C21"/>
                </a:solidFill>
              </a:rPr>
              <a:t>Feature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108960" y="2377440"/>
            <a:ext cx="1170432" cy="329184"/>
          </a:xfrm>
          <a:prstGeom prst="roundRect">
            <a:avLst>
              <a:gd name="adj" fmla="val 41667"/>
            </a:avLst>
          </a:prstGeom>
          <a:solidFill>
            <a:srgbClr val="8C5BA8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Epic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48640" y="2816352"/>
            <a:ext cx="1170432" cy="329184"/>
          </a:xfrm>
          <a:prstGeom prst="roundRect">
            <a:avLst>
              <a:gd name="adj" fmla="val 41667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1C21"/>
                </a:solidFill>
              </a:rPr>
              <a:t>Idea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828800" y="2816352"/>
            <a:ext cx="1170432" cy="329184"/>
          </a:xfrm>
          <a:prstGeom prst="roundRect">
            <a:avLst>
              <a:gd name="adj" fmla="val 41667"/>
            </a:avLst>
          </a:prstGeom>
          <a:solidFill>
            <a:srgbClr val="B9B6AD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1C21"/>
                </a:solidFill>
              </a:rPr>
              <a:t>Tech task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108960" y="2816352"/>
            <a:ext cx="1170432" cy="329184"/>
          </a:xfrm>
          <a:prstGeom prst="roundRect">
            <a:avLst>
              <a:gd name="adj" fmla="val 41667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1C21"/>
                </a:solidFill>
              </a:rPr>
              <a:t>Sub-task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3383280"/>
            <a:ext cx="3840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Чем выше задача в бэклоге, тем подробнее она проработана и мельче разбита.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937760" y="1371600"/>
            <a:ext cx="0" cy="2926080"/>
          </a:xfrm>
          <a:prstGeom prst="line">
            <a:avLst/>
          </a:prstGeom>
          <a:noFill/>
          <a:ln w="15875">
            <a:solidFill>
              <a:srgbClr val="5B5A62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5029200" y="123444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высокий приоритет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5029200" y="416052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низкий приоритет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6309360" y="1554480"/>
            <a:ext cx="1463040" cy="164592"/>
          </a:xfrm>
          <a:prstGeom prst="rect">
            <a:avLst/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309360" y="1764792"/>
            <a:ext cx="1463040" cy="196596"/>
          </a:xfrm>
          <a:prstGeom prst="rect">
            <a:avLst/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6309360" y="2007108"/>
            <a:ext cx="1463040" cy="228600"/>
          </a:xfrm>
          <a:prstGeom prst="rect">
            <a:avLst/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6309360" y="2281428"/>
            <a:ext cx="1463040" cy="260604"/>
          </a:xfrm>
          <a:prstGeom prst="rect">
            <a:avLst/>
          </a:prstGeom>
          <a:solidFill>
            <a:srgbClr val="F8E3A0"/>
          </a:solidFill>
          <a:ln/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6309360" y="2587752"/>
            <a:ext cx="1463040" cy="292608"/>
          </a:xfrm>
          <a:prstGeom prst="rect">
            <a:avLst/>
          </a:prstGeom>
          <a:solidFill>
            <a:srgbClr val="F8E3A0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6309360" y="2926080"/>
            <a:ext cx="1463040" cy="324612"/>
          </a:xfrm>
          <a:prstGeom prst="rect">
            <a:avLst/>
          </a:prstGeom>
          <a:solidFill>
            <a:srgbClr val="F8E3A0"/>
          </a:solidFill>
          <a:ln/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6309360" y="3296412"/>
            <a:ext cx="1463040" cy="356616"/>
          </a:xfrm>
          <a:prstGeom prst="rect">
            <a:avLst/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309360" y="3698748"/>
            <a:ext cx="1463040" cy="388620"/>
          </a:xfrm>
          <a:prstGeom prst="rect">
            <a:avLst/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6309360" y="4133088"/>
            <a:ext cx="1463040" cy="420624"/>
          </a:xfrm>
          <a:prstGeom prst="rect">
            <a:avLst/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7863840" y="150876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мелкие, готовы к работе</a:t>
            </a:r>
            <a:endParaRPr lang="en-US" sz="950" dirty="0"/>
          </a:p>
        </p:txBody>
      </p:sp>
      <p:sp>
        <p:nvSpPr>
          <p:cNvPr id="25" name="Text 23"/>
          <p:cNvSpPr txBox="1"/>
          <p:nvPr/>
        </p:nvSpPr>
        <p:spPr>
          <a:xfrm>
            <a:off x="7863840" y="365760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крупные и размытые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Иерархия задач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2468880" y="1188720"/>
            <a:ext cx="2103120" cy="457200"/>
          </a:xfrm>
          <a:prstGeom prst="roundRect">
            <a:avLst>
              <a:gd name="adj" fmla="val 12000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2468880" y="11887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Тема</a:t>
            </a:r>
            <a:endParaRPr lang="en-US" sz="15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F3F2EE"/>
                </a:solidFill>
              </a:rPr>
              <a:t>приложение для студентов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3520440" y="1645920"/>
            <a:ext cx="0" cy="13716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737360" y="1783080"/>
            <a:ext cx="1783080" cy="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1737360" y="1783080"/>
            <a:ext cx="0" cy="13716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822960" y="1920240"/>
            <a:ext cx="1828800" cy="457200"/>
          </a:xfrm>
          <a:prstGeom prst="roundRect">
            <a:avLst>
              <a:gd name="adj" fmla="val 12000"/>
            </a:avLst>
          </a:prstGeom>
          <a:solidFill>
            <a:srgbClr val="8C5BA8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822960" y="19202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Epic</a:t>
            </a:r>
            <a:endParaRPr lang="en-US" sz="15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F3F2EE"/>
                </a:solidFill>
              </a:rPr>
              <a:t>Расписание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3520440" y="1645920"/>
            <a:ext cx="0" cy="13716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3520440" y="1783080"/>
            <a:ext cx="1325880" cy="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4846320" y="1783080"/>
            <a:ext cx="0" cy="13716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3931920" y="1920240"/>
            <a:ext cx="1828800" cy="457200"/>
          </a:xfrm>
          <a:prstGeom prst="roundRect">
            <a:avLst>
              <a:gd name="adj" fmla="val 12000"/>
            </a:avLst>
          </a:prstGeom>
          <a:solidFill>
            <a:srgbClr val="8C5BA8"/>
          </a:solidFill>
          <a:ln/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3931920" y="19202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Epic</a:t>
            </a:r>
            <a:endParaRPr lang="en-US" sz="15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F3F2EE"/>
                </a:solidFill>
              </a:rPr>
              <a:t>Объявления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1737360" y="2377440"/>
            <a:ext cx="0" cy="13716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1234440" y="2514600"/>
            <a:ext cx="502920" cy="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1234440" y="2514600"/>
            <a:ext cx="0" cy="13716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548640" y="2651760"/>
            <a:ext cx="1371600" cy="457200"/>
          </a:xfrm>
          <a:prstGeom prst="roundRect">
            <a:avLst>
              <a:gd name="adj" fmla="val 12000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548640" y="265176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D1C21"/>
                </a:solidFill>
              </a:rPr>
              <a:t>Story</a:t>
            </a:r>
            <a:endParaRPr lang="en-US" sz="15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5B5A62"/>
                </a:solidFill>
              </a:rPr>
              <a:t>Расписание недели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1737360" y="2377440"/>
            <a:ext cx="0" cy="13716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1737360" y="2514600"/>
            <a:ext cx="960120" cy="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2697480" y="2514600"/>
            <a:ext cx="0" cy="13716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2011680" y="2651760"/>
            <a:ext cx="1371600" cy="457200"/>
          </a:xfrm>
          <a:prstGeom prst="roundRect">
            <a:avLst>
              <a:gd name="adj" fmla="val 12000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2011680" y="265176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D1C21"/>
                </a:solidFill>
              </a:rPr>
              <a:t>Story</a:t>
            </a:r>
            <a:endParaRPr lang="en-US" sz="15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5B5A62"/>
                </a:solidFill>
              </a:rPr>
              <a:t>Уведомление о переносе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4846320" y="2377440"/>
            <a:ext cx="0" cy="13716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4251960" y="2514600"/>
            <a:ext cx="594360" cy="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4251960" y="2514600"/>
            <a:ext cx="0" cy="13716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3566160" y="2651760"/>
            <a:ext cx="1371600" cy="457200"/>
          </a:xfrm>
          <a:prstGeom prst="roundRect">
            <a:avLst>
              <a:gd name="adj" fmla="val 12000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3566160" y="265176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D1C21"/>
                </a:solidFill>
              </a:rPr>
              <a:t>Story</a:t>
            </a:r>
            <a:endParaRPr lang="en-US" sz="15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5B5A62"/>
                </a:solidFill>
              </a:rPr>
              <a:t>Объявление группе</a:t>
            </a:r>
            <a:endParaRPr lang="en-US" sz="1500" dirty="0"/>
          </a:p>
        </p:txBody>
      </p:sp>
      <p:sp>
        <p:nvSpPr>
          <p:cNvPr id="30" name="Shape 28"/>
          <p:cNvSpPr/>
          <p:nvPr/>
        </p:nvSpPr>
        <p:spPr>
          <a:xfrm>
            <a:off x="4846320" y="2377440"/>
            <a:ext cx="0" cy="13716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31" name="Shape 29"/>
          <p:cNvSpPr/>
          <p:nvPr/>
        </p:nvSpPr>
        <p:spPr>
          <a:xfrm>
            <a:off x="4846320" y="2514600"/>
            <a:ext cx="868680" cy="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32" name="Shape 30"/>
          <p:cNvSpPr/>
          <p:nvPr/>
        </p:nvSpPr>
        <p:spPr>
          <a:xfrm>
            <a:off x="5715000" y="2514600"/>
            <a:ext cx="0" cy="13716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33" name="Shape 31"/>
          <p:cNvSpPr/>
          <p:nvPr/>
        </p:nvSpPr>
        <p:spPr>
          <a:xfrm>
            <a:off x="5029200" y="2651760"/>
            <a:ext cx="1371600" cy="457200"/>
          </a:xfrm>
          <a:prstGeom prst="roundRect">
            <a:avLst>
              <a:gd name="adj" fmla="val 12000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5029200" y="265176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D1C21"/>
                </a:solidFill>
              </a:rPr>
              <a:t>Story</a:t>
            </a:r>
            <a:endParaRPr lang="en-US" sz="15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5B5A62"/>
                </a:solidFill>
              </a:rPr>
              <a:t>Закрепить объявление</a:t>
            </a:r>
            <a:endParaRPr lang="en-US" sz="1500" dirty="0"/>
          </a:p>
        </p:txBody>
      </p:sp>
      <p:sp>
        <p:nvSpPr>
          <p:cNvPr id="35" name="Shape 33"/>
          <p:cNvSpPr/>
          <p:nvPr/>
        </p:nvSpPr>
        <p:spPr>
          <a:xfrm>
            <a:off x="1234440" y="3108960"/>
            <a:ext cx="0" cy="13716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36" name="Shape 34"/>
          <p:cNvSpPr/>
          <p:nvPr/>
        </p:nvSpPr>
        <p:spPr>
          <a:xfrm>
            <a:off x="960120" y="3246120"/>
            <a:ext cx="274320" cy="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37" name="Shape 35"/>
          <p:cNvSpPr/>
          <p:nvPr/>
        </p:nvSpPr>
        <p:spPr>
          <a:xfrm>
            <a:off x="960120" y="3246120"/>
            <a:ext cx="0" cy="13716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38" name="Shape 36"/>
          <p:cNvSpPr/>
          <p:nvPr/>
        </p:nvSpPr>
        <p:spPr>
          <a:xfrm>
            <a:off x="548640" y="3383280"/>
            <a:ext cx="82296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39" name="Text 37"/>
          <p:cNvSpPr txBox="1"/>
          <p:nvPr/>
        </p:nvSpPr>
        <p:spPr>
          <a:xfrm>
            <a:off x="548640" y="338328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D1C21"/>
                </a:solidFill>
              </a:rPr>
              <a:t>Sub-task</a:t>
            </a:r>
            <a:endParaRPr lang="en-US" sz="15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5B5A62"/>
                </a:solidFill>
              </a:rPr>
              <a:t>API расписания</a:t>
            </a:r>
            <a:endParaRPr lang="en-US" sz="1500" dirty="0"/>
          </a:p>
        </p:txBody>
      </p:sp>
      <p:sp>
        <p:nvSpPr>
          <p:cNvPr id="40" name="Shape 38"/>
          <p:cNvSpPr/>
          <p:nvPr/>
        </p:nvSpPr>
        <p:spPr>
          <a:xfrm>
            <a:off x="1234440" y="3108960"/>
            <a:ext cx="0" cy="13716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41" name="Shape 39"/>
          <p:cNvSpPr/>
          <p:nvPr/>
        </p:nvSpPr>
        <p:spPr>
          <a:xfrm>
            <a:off x="1234440" y="3246120"/>
            <a:ext cx="640080" cy="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42" name="Shape 40"/>
          <p:cNvSpPr/>
          <p:nvPr/>
        </p:nvSpPr>
        <p:spPr>
          <a:xfrm>
            <a:off x="1874520" y="3246120"/>
            <a:ext cx="0" cy="13716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43" name="Shape 41"/>
          <p:cNvSpPr/>
          <p:nvPr/>
        </p:nvSpPr>
        <p:spPr>
          <a:xfrm>
            <a:off x="1463040" y="3383280"/>
            <a:ext cx="82296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4" name="Text 42"/>
          <p:cNvSpPr txBox="1"/>
          <p:nvPr/>
        </p:nvSpPr>
        <p:spPr>
          <a:xfrm>
            <a:off x="1463040" y="338328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D1C21"/>
                </a:solidFill>
              </a:rPr>
              <a:t>Sub-task</a:t>
            </a:r>
            <a:endParaRPr lang="en-US" sz="15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5B5A62"/>
                </a:solidFill>
              </a:rPr>
              <a:t>Экран недели</a:t>
            </a:r>
            <a:endParaRPr lang="en-US" sz="1500" dirty="0"/>
          </a:p>
        </p:txBody>
      </p:sp>
      <p:sp>
        <p:nvSpPr>
          <p:cNvPr id="45" name="Shape 43"/>
          <p:cNvSpPr/>
          <p:nvPr/>
        </p:nvSpPr>
        <p:spPr>
          <a:xfrm>
            <a:off x="1234440" y="3108960"/>
            <a:ext cx="0" cy="13716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46" name="Shape 44"/>
          <p:cNvSpPr/>
          <p:nvPr/>
        </p:nvSpPr>
        <p:spPr>
          <a:xfrm>
            <a:off x="1234440" y="3246120"/>
            <a:ext cx="1554480" cy="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47" name="Shape 45"/>
          <p:cNvSpPr/>
          <p:nvPr/>
        </p:nvSpPr>
        <p:spPr>
          <a:xfrm>
            <a:off x="2788920" y="3246120"/>
            <a:ext cx="0" cy="13716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48" name="Shape 46"/>
          <p:cNvSpPr/>
          <p:nvPr/>
        </p:nvSpPr>
        <p:spPr>
          <a:xfrm>
            <a:off x="2377440" y="3383280"/>
            <a:ext cx="82296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9" name="Text 47"/>
          <p:cNvSpPr txBox="1"/>
          <p:nvPr/>
        </p:nvSpPr>
        <p:spPr>
          <a:xfrm>
            <a:off x="2377440" y="338328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D1C21"/>
                </a:solidFill>
              </a:rPr>
              <a:t>Sub-task</a:t>
            </a:r>
            <a:endParaRPr lang="en-US" sz="15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5B5A62"/>
                </a:solidFill>
              </a:rPr>
              <a:t>Тесты</a:t>
            </a:r>
            <a:endParaRPr lang="en-US" sz="1500" dirty="0"/>
          </a:p>
        </p:txBody>
      </p:sp>
      <p:sp>
        <p:nvSpPr>
          <p:cNvPr id="50" name="Text 48"/>
          <p:cNvSpPr txBox="1"/>
          <p:nvPr/>
        </p:nvSpPr>
        <p:spPr>
          <a:xfrm>
            <a:off x="6812280" y="123444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Epic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5B5A62"/>
                </a:solidFill>
              </a:rPr>
              <a:t>крупный блок работы, занимает несколько спринтов</a:t>
            </a:r>
            <a:endParaRPr lang="en-US" sz="1500" dirty="0"/>
          </a:p>
        </p:txBody>
      </p:sp>
      <p:sp>
        <p:nvSpPr>
          <p:cNvPr id="51" name="Text 49"/>
          <p:cNvSpPr txBox="1"/>
          <p:nvPr/>
        </p:nvSpPr>
        <p:spPr>
          <a:xfrm>
            <a:off x="6812280" y="224028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Story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5B5A62"/>
                </a:solidFill>
              </a:rPr>
              <a:t>законченная функция для пользователя; выкатывается только целиком</a:t>
            </a:r>
            <a:endParaRPr lang="en-US" sz="1500" dirty="0"/>
          </a:p>
        </p:txBody>
      </p:sp>
      <p:sp>
        <p:nvSpPr>
          <p:cNvPr id="52" name="Text 50"/>
          <p:cNvSpPr txBox="1"/>
          <p:nvPr/>
        </p:nvSpPr>
        <p:spPr>
          <a:xfrm>
            <a:off x="6812280" y="324612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Sub-task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5B5A62"/>
                </a:solidFill>
              </a:rPr>
              <a:t>техническая часть стори; отдельно не публикуется</a:t>
            </a:r>
            <a:endParaRPr lang="en-US" sz="1500" dirty="0"/>
          </a:p>
        </p:txBody>
      </p:sp>
      <p:sp>
        <p:nvSpPr>
          <p:cNvPr id="53" name="Text 51"/>
          <p:cNvSpPr txBox="1"/>
          <p:nvPr/>
        </p:nvSpPr>
        <p:spPr>
          <a:xfrm>
            <a:off x="548640" y="42062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Обычно задачи не пишут «сверху вниз» за один раз: эпики уточняют по мере приближения к работе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Параметры задач в бэклоге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463040" cy="310896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417320"/>
            <a:ext cx="502920" cy="50292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2162" y="1527962"/>
            <a:ext cx="281635" cy="28163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201168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Тип</a:t>
            </a:r>
            <a:endParaRPr lang="en-US" sz="145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2468880"/>
            <a:ext cx="12344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Bug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Story / Task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Epic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Idea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Sub-task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2194560" y="1234440"/>
            <a:ext cx="1463040" cy="310896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2377440" y="1417320"/>
            <a:ext cx="502920" cy="50292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8082" y="1527962"/>
            <a:ext cx="281635" cy="28163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2377440" y="201168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Размер</a:t>
            </a:r>
            <a:endParaRPr lang="en-US" sz="1450" dirty="0"/>
          </a:p>
        </p:txBody>
      </p:sp>
      <p:sp>
        <p:nvSpPr>
          <p:cNvPr id="12" name="Text 8"/>
          <p:cNvSpPr txBox="1"/>
          <p:nvPr/>
        </p:nvSpPr>
        <p:spPr>
          <a:xfrm>
            <a:off x="2331720" y="2468880"/>
            <a:ext cx="12344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Story points: 1, 2, 3, 5, 8…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или размер: S, M, L, XL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3840480" y="1234440"/>
            <a:ext cx="1463040" cy="310896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4" name="Shape 10"/>
          <p:cNvSpPr/>
          <p:nvPr/>
        </p:nvSpPr>
        <p:spPr>
          <a:xfrm>
            <a:off x="4023360" y="1417320"/>
            <a:ext cx="502920" cy="50292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4002" y="1527962"/>
            <a:ext cx="281635" cy="281635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4023360" y="201168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Приоритет</a:t>
            </a:r>
            <a:endParaRPr lang="en-US" sz="1450" dirty="0"/>
          </a:p>
        </p:txBody>
      </p:sp>
      <p:sp>
        <p:nvSpPr>
          <p:cNvPr id="17" name="Text 12"/>
          <p:cNvSpPr txBox="1"/>
          <p:nvPr/>
        </p:nvSpPr>
        <p:spPr>
          <a:xfrm>
            <a:off x="3977640" y="2468880"/>
            <a:ext cx="12344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High – высокий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Medium – средний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Low – низкий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5486400" y="1234440"/>
            <a:ext cx="1463040" cy="310896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9" name="Shape 14"/>
          <p:cNvSpPr/>
          <p:nvPr/>
        </p:nvSpPr>
        <p:spPr>
          <a:xfrm>
            <a:off x="5669280" y="1417320"/>
            <a:ext cx="502920" cy="50292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9922" y="1527962"/>
            <a:ext cx="281635" cy="281635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669280" y="201168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Связи</a:t>
            </a:r>
            <a:endParaRPr lang="en-US" sz="1450" dirty="0"/>
          </a:p>
        </p:txBody>
      </p:sp>
      <p:sp>
        <p:nvSpPr>
          <p:cNvPr id="22" name="Text 16"/>
          <p:cNvSpPr txBox="1"/>
          <p:nvPr/>
        </p:nvSpPr>
        <p:spPr>
          <a:xfrm>
            <a:off x="5623560" y="2468880"/>
            <a:ext cx="12344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Epic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Компонент: сайт, приложение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Бизнес-цель (OKR)</a:t>
            </a:r>
            <a:endParaRPr lang="en-US" sz="1200" dirty="0"/>
          </a:p>
        </p:txBody>
      </p:sp>
      <p:sp>
        <p:nvSpPr>
          <p:cNvPr id="23" name="Shape 17"/>
          <p:cNvSpPr/>
          <p:nvPr/>
        </p:nvSpPr>
        <p:spPr>
          <a:xfrm>
            <a:off x="7132320" y="1234440"/>
            <a:ext cx="1463040" cy="310896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4" name="Shape 18"/>
          <p:cNvSpPr/>
          <p:nvPr/>
        </p:nvSpPr>
        <p:spPr>
          <a:xfrm>
            <a:off x="7315200" y="1417320"/>
            <a:ext cx="502920" cy="50292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842" y="1527962"/>
            <a:ext cx="281635" cy="281635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7315200" y="201168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Прочее</a:t>
            </a:r>
            <a:endParaRPr lang="en-US" sz="1450" dirty="0"/>
          </a:p>
        </p:txBody>
      </p:sp>
      <p:sp>
        <p:nvSpPr>
          <p:cNvPr id="27" name="Text 20"/>
          <p:cNvSpPr txBox="1"/>
          <p:nvPr/>
        </p:nvSpPr>
        <p:spPr>
          <a:xfrm>
            <a:off x="7269480" y="2468880"/>
            <a:ext cx="12344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Спринт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Метка (тег)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Версия / релиз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Даты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Оценка задач: story points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Story point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– условная единица сложности задачи. Оцениваем не часы, а сложность относительно других задач.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 rot="-336000">
            <a:off x="548640" y="2148840"/>
            <a:ext cx="868680" cy="1188720"/>
          </a:xfrm>
          <a:prstGeom prst="roundRect">
            <a:avLst>
              <a:gd name="adj" fmla="val 8421"/>
            </a:avLst>
          </a:prstGeom>
          <a:solidFill>
            <a:srgbClr val="F2C230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 rot="-336000">
            <a:off x="548640" y="2148840"/>
            <a:ext cx="868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 rot="-240000">
            <a:off x="1554480" y="2148840"/>
            <a:ext cx="868680" cy="1188720"/>
          </a:xfrm>
          <a:prstGeom prst="roundRect">
            <a:avLst>
              <a:gd name="adj" fmla="val 8421"/>
            </a:avLst>
          </a:prstGeom>
          <a:solidFill>
            <a:srgbClr val="F2C230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 rot="-240000">
            <a:off x="1554480" y="2148840"/>
            <a:ext cx="868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 rot="-144000">
            <a:off x="2560320" y="2148840"/>
            <a:ext cx="868680" cy="1188720"/>
          </a:xfrm>
          <a:prstGeom prst="roundRect">
            <a:avLst>
              <a:gd name="adj" fmla="val 8421"/>
            </a:avLst>
          </a:prstGeom>
          <a:solidFill>
            <a:srgbClr val="F2C230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 rot="-144000">
            <a:off x="2560320" y="2148840"/>
            <a:ext cx="868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 rot="-48000">
            <a:off x="3566160" y="2148840"/>
            <a:ext cx="868680" cy="1188720"/>
          </a:xfrm>
          <a:prstGeom prst="roundRect">
            <a:avLst>
              <a:gd name="adj" fmla="val 8421"/>
            </a:avLst>
          </a:prstGeom>
          <a:solidFill>
            <a:srgbClr val="F3F2EE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 rot="-48000">
            <a:off x="3566160" y="2148840"/>
            <a:ext cx="868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3000" dirty="0"/>
          </a:p>
        </p:txBody>
      </p:sp>
      <p:sp>
        <p:nvSpPr>
          <p:cNvPr id="12" name="Shape 10"/>
          <p:cNvSpPr/>
          <p:nvPr/>
        </p:nvSpPr>
        <p:spPr>
          <a:xfrm rot="48000">
            <a:off x="4572000" y="2148840"/>
            <a:ext cx="868680" cy="1188720"/>
          </a:xfrm>
          <a:prstGeom prst="roundRect">
            <a:avLst>
              <a:gd name="adj" fmla="val 8421"/>
            </a:avLst>
          </a:prstGeom>
          <a:solidFill>
            <a:srgbClr val="F3F2EE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 rot="48000">
            <a:off x="4572000" y="2148840"/>
            <a:ext cx="868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3000" dirty="0"/>
          </a:p>
        </p:txBody>
      </p:sp>
      <p:sp>
        <p:nvSpPr>
          <p:cNvPr id="14" name="Shape 12"/>
          <p:cNvSpPr/>
          <p:nvPr/>
        </p:nvSpPr>
        <p:spPr>
          <a:xfrm rot="144000">
            <a:off x="5577840" y="2148840"/>
            <a:ext cx="868680" cy="1188720"/>
          </a:xfrm>
          <a:prstGeom prst="roundRect">
            <a:avLst>
              <a:gd name="adj" fmla="val 8421"/>
            </a:avLst>
          </a:prstGeom>
          <a:solidFill>
            <a:srgbClr val="F3F2EE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 rot="144000">
            <a:off x="5577840" y="2148840"/>
            <a:ext cx="868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endParaRPr lang="en-US" sz="3000" dirty="0"/>
          </a:p>
        </p:txBody>
      </p:sp>
      <p:sp>
        <p:nvSpPr>
          <p:cNvPr id="16" name="Shape 14"/>
          <p:cNvSpPr/>
          <p:nvPr/>
        </p:nvSpPr>
        <p:spPr>
          <a:xfrm rot="240000">
            <a:off x="6583680" y="2148840"/>
            <a:ext cx="868680" cy="1188720"/>
          </a:xfrm>
          <a:prstGeom prst="roundRect">
            <a:avLst>
              <a:gd name="adj" fmla="val 8421"/>
            </a:avLst>
          </a:prstGeom>
          <a:solidFill>
            <a:srgbClr val="F3F2EE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 rot="240000">
            <a:off x="6583680" y="2148840"/>
            <a:ext cx="868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</a:t>
            </a:r>
            <a:endParaRPr lang="en-US" sz="3000" dirty="0"/>
          </a:p>
        </p:txBody>
      </p:sp>
      <p:sp>
        <p:nvSpPr>
          <p:cNvPr id="18" name="Shape 16"/>
          <p:cNvSpPr/>
          <p:nvPr/>
        </p:nvSpPr>
        <p:spPr>
          <a:xfrm rot="336000">
            <a:off x="7589520" y="2148840"/>
            <a:ext cx="868680" cy="1188720"/>
          </a:xfrm>
          <a:prstGeom prst="roundRect">
            <a:avLst>
              <a:gd name="adj" fmla="val 8421"/>
            </a:avLst>
          </a:prstGeom>
          <a:solidFill>
            <a:srgbClr val="E0684B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 rot="336000">
            <a:off x="7589520" y="2148840"/>
            <a:ext cx="868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?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34747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Ряд Фибоначчи: чем больше задача, тем грубее оценка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48640" y="3886200"/>
            <a:ext cx="365760" cy="365760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9107" y="3966667"/>
            <a:ext cx="204826" cy="204826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1097280" y="384048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Planning poker: каждый выбирает карту молча, затем все открывают одновременно. Разошлись – обсуждаем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Backlog refinement – «причёсывание» бэклога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Отдельная встреча команды раз в 1–2 спринта. Это не планирование текущей работы, а подготовка будущей.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1463040" cy="23774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920240"/>
            <a:ext cx="310896" cy="31089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08760" y="18745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8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2377440"/>
            <a:ext cx="1234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Обновить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2971800"/>
            <a:ext cx="1188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привести текущие задачи в порядок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2002536" y="2011680"/>
            <a:ext cx="201168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2194560" y="1783080"/>
            <a:ext cx="1463040" cy="23774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440" y="1920240"/>
            <a:ext cx="310896" cy="310896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154680" y="18745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8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2377440" y="2377440"/>
            <a:ext cx="1234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Добавить новое</a:t>
            </a:r>
            <a:endParaRPr lang="en-US" sz="1300" dirty="0"/>
          </a:p>
        </p:txBody>
      </p:sp>
      <p:sp>
        <p:nvSpPr>
          <p:cNvPr id="14" name="Text 10"/>
          <p:cNvSpPr txBox="1"/>
          <p:nvPr/>
        </p:nvSpPr>
        <p:spPr>
          <a:xfrm>
            <a:off x="2377440" y="2971800"/>
            <a:ext cx="1188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добавить новые задачи и идеи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3648456" y="2011680"/>
            <a:ext cx="201168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3840480" y="1783080"/>
            <a:ext cx="1463040" cy="23774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360" y="1920240"/>
            <a:ext cx="310896" cy="310896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4800600" y="18745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8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1800" dirty="0"/>
          </a:p>
        </p:txBody>
      </p:sp>
      <p:sp>
        <p:nvSpPr>
          <p:cNvPr id="19" name="Text 14"/>
          <p:cNvSpPr txBox="1"/>
          <p:nvPr/>
        </p:nvSpPr>
        <p:spPr>
          <a:xfrm>
            <a:off x="4023360" y="2377440"/>
            <a:ext cx="1234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Свериться с целями</a:t>
            </a:r>
            <a:endParaRPr lang="en-US" sz="1300" dirty="0"/>
          </a:p>
        </p:txBody>
      </p:sp>
      <p:sp>
        <p:nvSpPr>
          <p:cNvPr id="20" name="Text 15"/>
          <p:cNvSpPr txBox="1"/>
          <p:nvPr/>
        </p:nvSpPr>
        <p:spPr>
          <a:xfrm>
            <a:off x="4023360" y="2971800"/>
            <a:ext cx="1188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пересортировать середину бэклога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5294376" y="2011680"/>
            <a:ext cx="201168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5486400" y="1783080"/>
            <a:ext cx="1463040" cy="2377440"/>
          </a:xfrm>
          <a:prstGeom prst="roundRect">
            <a:avLst>
              <a:gd name="adj" fmla="val 5000"/>
            </a:avLst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0" y="1920240"/>
            <a:ext cx="310896" cy="310896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6446520" y="18745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1800" dirty="0"/>
          </a:p>
        </p:txBody>
      </p:sp>
      <p:sp>
        <p:nvSpPr>
          <p:cNvPr id="25" name="Text 19"/>
          <p:cNvSpPr txBox="1"/>
          <p:nvPr/>
        </p:nvSpPr>
        <p:spPr>
          <a:xfrm>
            <a:off x="5669280" y="2377440"/>
            <a:ext cx="1234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Разобрать верх</a:t>
            </a:r>
            <a:endParaRPr lang="en-US" sz="1300" dirty="0"/>
          </a:p>
        </p:txBody>
      </p:sp>
      <p:sp>
        <p:nvSpPr>
          <p:cNvPr id="26" name="Text 20"/>
          <p:cNvSpPr txBox="1"/>
          <p:nvPr/>
        </p:nvSpPr>
        <p:spPr>
          <a:xfrm>
            <a:off x="5669280" y="2971800"/>
            <a:ext cx="1188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уточнить суть, разбить, оценить, найти зависимости</a:t>
            </a:r>
            <a:endParaRPr lang="en-US" sz="1200" dirty="0"/>
          </a:p>
        </p:txBody>
      </p:sp>
      <p:sp>
        <p:nvSpPr>
          <p:cNvPr id="27" name="Shape 21"/>
          <p:cNvSpPr/>
          <p:nvPr/>
        </p:nvSpPr>
        <p:spPr>
          <a:xfrm>
            <a:off x="6940296" y="2011680"/>
            <a:ext cx="201168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8" name="Shape 22"/>
          <p:cNvSpPr/>
          <p:nvPr/>
        </p:nvSpPr>
        <p:spPr>
          <a:xfrm>
            <a:off x="7132320" y="1783080"/>
            <a:ext cx="1463040" cy="23774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2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0" y="1920240"/>
            <a:ext cx="310896" cy="310896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8092440" y="18745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8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1800" dirty="0"/>
          </a:p>
        </p:txBody>
      </p:sp>
      <p:sp>
        <p:nvSpPr>
          <p:cNvPr id="31" name="Text 24"/>
          <p:cNvSpPr txBox="1"/>
          <p:nvPr/>
        </p:nvSpPr>
        <p:spPr>
          <a:xfrm>
            <a:off x="7315200" y="2377440"/>
            <a:ext cx="1234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Закрыть лишнее</a:t>
            </a:r>
            <a:endParaRPr lang="en-US" sz="1300" dirty="0"/>
          </a:p>
        </p:txBody>
      </p:sp>
      <p:sp>
        <p:nvSpPr>
          <p:cNvPr id="32" name="Text 25"/>
          <p:cNvSpPr txBox="1"/>
          <p:nvPr/>
        </p:nvSpPr>
        <p:spPr>
          <a:xfrm>
            <a:off x="7315200" y="2971800"/>
            <a:ext cx="1188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удалить то, что больше не нужно</a:t>
            </a:r>
            <a:endParaRPr lang="en-US" sz="1200" dirty="0"/>
          </a:p>
        </p:txBody>
      </p:sp>
      <p:sp>
        <p:nvSpPr>
          <p:cNvPr id="33" name="Text 26"/>
          <p:cNvSpPr txBox="1"/>
          <p:nvPr/>
        </p:nvSpPr>
        <p:spPr>
          <a:xfrm>
            <a:off x="548640" y="42976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Хороший верх бэклога – задачи на 1–2 спринта вперёд, которые команда понимает и может оценить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Кейс Додо Пиццы: 9 команд и один бэклог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148840" cy="3291840"/>
          </a:xfrm>
          <a:prstGeom prst="roundRect">
            <a:avLst>
              <a:gd name="adj" fmla="val 4255"/>
            </a:avLst>
          </a:prstGeom>
          <a:solidFill>
            <a:schemeClr val="tx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41732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Додо Пицца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28800"/>
            <a:ext cx="1783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49 → 250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60604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разработчиков – до стольких в 2018 году решили вырастить ИТ-команду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97764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Dodo IS  ·  LeSS Huge</a:t>
            </a:r>
            <a:endParaRPr lang="en-US" sz="11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1800" y="1261872"/>
            <a:ext cx="219456" cy="21945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3246120" y="125272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Ситуация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4206240" y="1234440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Девять команд развивали один продукт – Dodo IS – с общим бэклогом. Совместное планирование и обзор спринта стали слишком долгими.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971800" y="1965960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2048256"/>
            <a:ext cx="219456" cy="21945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246120" y="20391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Что сделали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4206240" y="2020824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Перешли на LeSS Huge: разделили бэклог на две области – цифровые продукты для клиентов и управление пиццериями. У каждой области свой владелец продукта.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2971800" y="2752344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2834640"/>
            <a:ext cx="219456" cy="21945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3246120" y="2825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Результат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4206240" y="2807208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Планирование стало короче, а обзор спринта для семи команд занимает около 30 минут вместо часа с лишним.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2971800" y="3657600"/>
            <a:ext cx="5623560" cy="86868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0" name="Text 15"/>
          <p:cNvSpPr txBox="1"/>
          <p:nvPr/>
        </p:nvSpPr>
        <p:spPr>
          <a:xfrm>
            <a:off x="3154680" y="3657600"/>
            <a:ext cx="5303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Вывод для нас 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Когда команд много, бэклог делят на области – так каждая команда видит свой контекст.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4937760" y="475488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LeSS.works, Dodo Engineering, 2019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Ценность и трудоёмкость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630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Max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146304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Ценность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1371600" y="1901952"/>
            <a:ext cx="2377440" cy="0"/>
          </a:xfrm>
          <a:prstGeom prst="line">
            <a:avLst/>
          </a:prstGeom>
          <a:noFill/>
          <a:ln w="25400">
            <a:solidFill>
              <a:srgbClr val="1D1C21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1371600" y="192024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Трудоёмкость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60604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Берём в работу то, что даёт больше пользы на единицу усилий.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0" y="1280160"/>
            <a:ext cx="1965960" cy="1508760"/>
          </a:xfrm>
          <a:prstGeom prst="rect">
            <a:avLst/>
          </a:prstGeom>
          <a:solidFill>
            <a:srgbClr val="F2C230"/>
          </a:solidFill>
          <a:ln w="254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4709160" y="1417320"/>
            <a:ext cx="1691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Быстрые победы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rgbClr val="5B5A62"/>
                </a:solidFill>
              </a:rPr>
              <a:t>делаем первыми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537960" y="1280160"/>
            <a:ext cx="1965960" cy="1508760"/>
          </a:xfrm>
          <a:prstGeom prst="rect">
            <a:avLst/>
          </a:prstGeom>
          <a:solidFill>
            <a:srgbClr val="F8E3A0"/>
          </a:solidFill>
          <a:ln w="254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6675120" y="1417320"/>
            <a:ext cx="1691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Крупные ставки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rgbClr val="5B5A62"/>
                </a:solidFill>
              </a:rPr>
              <a:t>планируем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572000" y="2788920"/>
            <a:ext cx="1965960" cy="1508760"/>
          </a:xfrm>
          <a:prstGeom prst="rect">
            <a:avLst/>
          </a:prstGeom>
          <a:solidFill>
            <a:srgbClr val="F3F2EE"/>
          </a:solidFill>
          <a:ln w="254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4709160" y="2926080"/>
            <a:ext cx="1691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Мелочи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rgbClr val="5B5A62"/>
                </a:solidFill>
              </a:rPr>
              <a:t>если есть время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537960" y="2788920"/>
            <a:ext cx="1965960" cy="1508760"/>
          </a:xfrm>
          <a:prstGeom prst="rect">
            <a:avLst/>
          </a:prstGeom>
          <a:solidFill>
            <a:srgbClr val="F6D5CC"/>
          </a:solidFill>
          <a:ln w="254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6675120" y="2926080"/>
            <a:ext cx="1691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Ловушки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rgbClr val="5B5A62"/>
                </a:solidFill>
              </a:rPr>
              <a:t>не делаем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462272" y="4297680"/>
            <a:ext cx="0" cy="-3017520"/>
          </a:xfrm>
          <a:prstGeom prst="line">
            <a:avLst/>
          </a:prstGeom>
          <a:noFill/>
          <a:ln w="15875">
            <a:solidFill>
              <a:srgbClr val="5B5A62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4572000" y="4407408"/>
            <a:ext cx="3931920" cy="0"/>
          </a:xfrm>
          <a:prstGeom prst="line">
            <a:avLst/>
          </a:prstGeom>
          <a:noFill/>
          <a:ln w="15875">
            <a:solidFill>
              <a:srgbClr val="5B5A62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4389120" y="100584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↑ ценность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7132320" y="443484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трудоёмкость →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Приоритизация RICE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502920" cy="502920"/>
          </a:xfrm>
          <a:prstGeom prst="ellipse">
            <a:avLst/>
          </a:prstGeom>
          <a:solidFill>
            <a:srgbClr val="F2C23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1161288"/>
            <a:ext cx="1371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Reach</a:t>
            </a:r>
            <a:endParaRPr lang="en-US" sz="1500" dirty="0"/>
          </a:p>
          <a:p>
            <a:pPr indent="0" marL="0">
              <a:buNone/>
            </a:pPr>
            <a:r>
              <a:rPr lang="en-US" sz="1050" dirty="0">
                <a:solidFill>
                  <a:srgbClr val="5B5A62"/>
                </a:solidFill>
              </a:rPr>
              <a:t>охват: сколько людей затронет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560320" y="1188720"/>
            <a:ext cx="502920" cy="502920"/>
          </a:xfrm>
          <a:prstGeom prst="ellipse">
            <a:avLst/>
          </a:prstGeom>
          <a:solidFill>
            <a:srgbClr val="E0684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3154680" y="1161288"/>
            <a:ext cx="1371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Impact</a:t>
            </a:r>
            <a:endParaRPr lang="en-US" sz="1500" dirty="0"/>
          </a:p>
          <a:p>
            <a:pPr indent="0" marL="0">
              <a:buNone/>
            </a:pPr>
            <a:r>
              <a:rPr lang="en-US" sz="1050" dirty="0">
                <a:solidFill>
                  <a:srgbClr val="5B5A62"/>
                </a:solidFill>
              </a:rPr>
              <a:t>влияние: от 0,25 до 3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4572000" y="1188720"/>
            <a:ext cx="502920" cy="502920"/>
          </a:xfrm>
          <a:prstGeom prst="ellipse">
            <a:avLst/>
          </a:prstGeom>
          <a:solidFill>
            <a:srgbClr val="4C7BB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5166360" y="1161288"/>
            <a:ext cx="1371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Confidence</a:t>
            </a:r>
            <a:endParaRPr lang="en-US" sz="1500" dirty="0"/>
          </a:p>
          <a:p>
            <a:pPr indent="0" marL="0">
              <a:buNone/>
            </a:pPr>
            <a:r>
              <a:rPr lang="en-US" sz="1050" dirty="0">
                <a:solidFill>
                  <a:srgbClr val="5B5A62"/>
                </a:solidFill>
              </a:rPr>
              <a:t>уверенность в оценках, %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583680" y="1188720"/>
            <a:ext cx="502920" cy="502920"/>
          </a:xfrm>
          <a:prstGeom prst="ellipse">
            <a:avLst/>
          </a:prstGeom>
          <a:solidFill>
            <a:srgbClr val="2F8F8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7178040" y="1161288"/>
            <a:ext cx="1371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Effort</a:t>
            </a:r>
            <a:endParaRPr lang="en-US" sz="1500" dirty="0"/>
          </a:p>
          <a:p>
            <a:pPr indent="0" marL="0">
              <a:buNone/>
            </a:pPr>
            <a:r>
              <a:rPr lang="en-US" sz="1050" dirty="0">
                <a:solidFill>
                  <a:srgbClr val="5B5A62"/>
                </a:solidFill>
              </a:rPr>
              <a:t>усилия, человеко-месяцы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1874520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RICE = R × I × C / E</a:t>
            </a:r>
            <a:endParaRPr lang="en-US" sz="2000" dirty="0"/>
          </a:p>
        </p:txBody>
      </p:sp>
      <p:graphicFrame>
        <p:nvGraphicFramePr>
          <p:cNvPr id="4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468880"/>
          <a:ext cx="8046720" cy="914400"/>
        </p:xfrm>
        <a:graphic>
          <a:graphicData uri="http://schemas.openxmlformats.org/drawingml/2006/table">
            <a:tbl>
              <a:tblPr/>
              <a:tblGrid>
                <a:gridCol w="3017520"/>
                <a:gridCol w="1005840"/>
                <a:gridCol w="1005840"/>
                <a:gridCol w="1097280"/>
                <a:gridCol w="914400"/>
                <a:gridCol w="100584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Функция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Reach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Impact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Confidence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Effort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Расписание пар в приложении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Карта корпусов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Чат учебной группы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</a:tr>
            </a:tbl>
          </a:graphicData>
        </a:graphic>
      </p:graphicFrame>
      <p:sp>
        <p:nvSpPr>
          <p:cNvPr id="13" name="Text 10"/>
          <p:cNvSpPr txBox="1"/>
          <p:nvPr/>
        </p:nvSpPr>
        <p:spPr>
          <a:xfrm>
            <a:off x="548640" y="42062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Пример условный. Метод предложили в Intercom; его плюс – учитывает уверенность в собственных оценках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Ещё два способа: MoSCoW и модель Кано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MoSCoW – фиксируем объём релиза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914400" cy="502920"/>
          </a:xfrm>
          <a:prstGeom prst="roundRect">
            <a:avLst>
              <a:gd name="adj" fmla="val 10909"/>
            </a:avLst>
          </a:prstGeom>
          <a:solidFill>
            <a:srgbClr val="E0684B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Must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1600200" y="164592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обязательно для релиза</a:t>
            </a:r>
            <a:endParaRPr lang="en-US" sz="1250" dirty="0"/>
          </a:p>
          <a:p>
            <a:pPr indent="0" marL="0">
              <a:buNone/>
            </a:pPr>
            <a:r>
              <a:rPr lang="en-US" sz="1100" dirty="0">
                <a:solidFill>
                  <a:srgbClr val="5B5A62"/>
                </a:solidFill>
              </a:rPr>
              <a:t>пример: расписание недели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48640" y="2304288"/>
            <a:ext cx="914400" cy="502920"/>
          </a:xfrm>
          <a:prstGeom prst="roundRect">
            <a:avLst>
              <a:gd name="adj" fmla="val 10909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Should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600200" y="230428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желательно</a:t>
            </a:r>
            <a:endParaRPr lang="en-US" sz="1250" dirty="0"/>
          </a:p>
          <a:p>
            <a:pPr indent="0" marL="0">
              <a:buNone/>
            </a:pPr>
            <a:r>
              <a:rPr lang="en-US" sz="1100" dirty="0">
                <a:solidFill>
                  <a:srgbClr val="5B5A62"/>
                </a:solidFill>
              </a:rPr>
              <a:t>пример: уведомления о переносе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548640" y="2962656"/>
            <a:ext cx="914400" cy="502920"/>
          </a:xfrm>
          <a:prstGeom prst="roundRect">
            <a:avLst>
              <a:gd name="adj" fmla="val 10909"/>
            </a:avLst>
          </a:prstGeom>
          <a:solidFill>
            <a:srgbClr val="F8E3A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Could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600200" y="2962656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можно, если успеем</a:t>
            </a:r>
            <a:endParaRPr lang="en-US" sz="1250" dirty="0"/>
          </a:p>
          <a:p>
            <a:pPr indent="0" marL="0">
              <a:buNone/>
            </a:pPr>
            <a:r>
              <a:rPr lang="en-US" sz="1100" dirty="0">
                <a:solidFill>
                  <a:srgbClr val="5B5A62"/>
                </a:solidFill>
              </a:rPr>
              <a:t>пример: тёмная тема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548640" y="3621024"/>
            <a:ext cx="914400" cy="502920"/>
          </a:xfrm>
          <a:prstGeom prst="roundRect">
            <a:avLst>
              <a:gd name="adj" fmla="val 10909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Won't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600200" y="3621024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сейчас не делаем</a:t>
            </a:r>
            <a:endParaRPr lang="en-US" sz="1250" dirty="0"/>
          </a:p>
          <a:p>
            <a:pPr indent="0" marL="0">
              <a:buNone/>
            </a:pPr>
            <a:r>
              <a:rPr lang="en-US" sz="1100" dirty="0">
                <a:solidFill>
                  <a:srgbClr val="5B5A62"/>
                </a:solidFill>
              </a:rPr>
              <a:t>пример: чат группы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754880" y="118872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Модель Кано – как функция влияет на удовлетворённость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4754880" y="1783080"/>
            <a:ext cx="3840480" cy="749808"/>
          </a:xfrm>
          <a:prstGeom prst="roundRect">
            <a:avLst>
              <a:gd name="adj" fmla="val 7317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4892040" y="1783080"/>
            <a:ext cx="3611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Базовые  </a:t>
            </a:r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нет – недовольны, есть – не замечают</a:t>
            </a:r>
            <a:endParaRPr lang="en-US" sz="1500" dirty="0"/>
          </a:p>
          <a:p>
            <a:pPr indent="0" marL="0">
              <a:buNone/>
            </a:pPr>
            <a:r>
              <a:rPr lang="en-US" sz="1100" dirty="0">
                <a:solidFill>
                  <a:srgbClr val="5B5A62"/>
                </a:solidFill>
              </a:rPr>
              <a:t>пример: вход по паролю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754880" y="2651760"/>
            <a:ext cx="3840480" cy="749808"/>
          </a:xfrm>
          <a:prstGeom prst="roundRect">
            <a:avLst>
              <a:gd name="adj" fmla="val 7317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4892040" y="2651760"/>
            <a:ext cx="3611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Линейные  </a:t>
            </a:r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чем лучше, тем довольнее</a:t>
            </a:r>
            <a:endParaRPr lang="en-US" sz="1500" dirty="0"/>
          </a:p>
          <a:p>
            <a:pPr indent="0" marL="0">
              <a:buNone/>
            </a:pPr>
            <a:r>
              <a:rPr lang="en-US" sz="1100" dirty="0">
                <a:solidFill>
                  <a:srgbClr val="5B5A62"/>
                </a:solidFill>
              </a:rPr>
              <a:t>пример: скорость загрузки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4754880" y="3520440"/>
            <a:ext cx="3840480" cy="749808"/>
          </a:xfrm>
          <a:prstGeom prst="roundRect">
            <a:avLst>
              <a:gd name="adj" fmla="val 7317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4892040" y="3520440"/>
            <a:ext cx="3611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Восторг  </a:t>
            </a:r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не ждут, но радуются</a:t>
            </a:r>
            <a:endParaRPr lang="en-US" sz="1500" dirty="0"/>
          </a:p>
          <a:p>
            <a:pPr indent="0" marL="0">
              <a:buNone/>
            </a:pPr>
            <a:r>
              <a:rPr lang="en-US" sz="1100" dirty="0">
                <a:solidFill>
                  <a:srgbClr val="5B5A62"/>
                </a:solidFill>
              </a:rPr>
              <a:t>пример: напоминание за 10 минут до пары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3840480" y="4754880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MoSCoW – Д. Клегг, 1994; модель Кано – Н. Кано, 1984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Бэклог и спринт в таск-трекере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86400" cy="3429000"/>
          </a:xfrm>
          <a:prstGeom prst="roundRect">
            <a:avLst>
              <a:gd name="adj" fmla="val 1600"/>
            </a:avLst>
          </a:prstGeom>
          <a:solidFill>
            <a:srgbClr val="FFFFFF"/>
          </a:solidFill>
          <a:ln w="15875">
            <a:solidFill>
              <a:srgbClr val="1D1C21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48640" y="1188720"/>
            <a:ext cx="5486400" cy="219456"/>
          </a:xfrm>
          <a:prstGeom prst="roundRect">
            <a:avLst>
              <a:gd name="adj" fmla="val 16667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640080" y="1252728"/>
            <a:ext cx="82296" cy="82296"/>
          </a:xfrm>
          <a:prstGeom prst="ellipse">
            <a:avLst/>
          </a:prstGeom>
          <a:solidFill>
            <a:srgbClr val="E0684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758952" y="1252728"/>
            <a:ext cx="82296" cy="82296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77824" y="1252728"/>
            <a:ext cx="82296" cy="82296"/>
          </a:xfrm>
          <a:prstGeom prst="ellipse">
            <a:avLst/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1051560" y="1234440"/>
            <a:ext cx="4800600" cy="128016"/>
          </a:xfrm>
          <a:prstGeom prst="roundRect">
            <a:avLst>
              <a:gd name="adj" fmla="val 35714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658368" y="148132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Приложение для студентов  ›  Бэклог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010912" y="1481328"/>
            <a:ext cx="914400" cy="219456"/>
          </a:xfrm>
          <a:prstGeom prst="roundRect">
            <a:avLst>
              <a:gd name="adj" fmla="val 20833"/>
            </a:avLst>
          </a:prstGeom>
          <a:solidFill>
            <a:srgbClr val="1D1C2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</a:rPr>
              <a:t>Начать спринт</a:t>
            </a:r>
            <a:endParaRPr lang="en-US" sz="750" dirty="0"/>
          </a:p>
        </p:txBody>
      </p:sp>
      <p:sp>
        <p:nvSpPr>
          <p:cNvPr id="11" name="Shape 9"/>
          <p:cNvSpPr/>
          <p:nvPr/>
        </p:nvSpPr>
        <p:spPr>
          <a:xfrm>
            <a:off x="658368" y="1773936"/>
            <a:ext cx="5266944" cy="274320"/>
          </a:xfrm>
          <a:prstGeom prst="rect">
            <a:avLst/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731520" y="1773936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chemeClr val="tx1"/>
                </a:solidFill>
              </a:rPr>
              <a:t>Спринт 1  ·  цель: студент видит расписание недели</a:t>
            </a:r>
            <a:endParaRPr lang="en-US" sz="850" dirty="0"/>
          </a:p>
        </p:txBody>
      </p:sp>
      <p:sp>
        <p:nvSpPr>
          <p:cNvPr id="13" name="Text 11"/>
          <p:cNvSpPr txBox="1"/>
          <p:nvPr/>
        </p:nvSpPr>
        <p:spPr>
          <a:xfrm>
            <a:off x="5376672" y="177393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chemeClr val="tx1"/>
                </a:solidFill>
              </a:rPr>
              <a:t>14 SP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658368" y="2084832"/>
            <a:ext cx="5266944" cy="246888"/>
          </a:xfrm>
          <a:prstGeom prst="rect">
            <a:avLst/>
          </a:prstGeom>
          <a:solidFill>
            <a:srgbClr val="FFFFFF"/>
          </a:solidFill>
          <a:ln w="9525">
            <a:solidFill>
              <a:srgbClr val="F3F2EE"/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713232" y="2148840"/>
            <a:ext cx="118872" cy="118872"/>
          </a:xfrm>
          <a:prstGeom prst="roundRect">
            <a:avLst>
              <a:gd name="adj" fmla="val 15385"/>
            </a:avLst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886968" y="2084832"/>
            <a:ext cx="548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chemeClr val="tx2"/>
                </a:solidFill>
              </a:rPr>
              <a:t>ST-1</a:t>
            </a:r>
            <a:endParaRPr lang="en-US" sz="750" dirty="0"/>
          </a:p>
        </p:txBody>
      </p:sp>
      <p:sp>
        <p:nvSpPr>
          <p:cNvPr id="17" name="Text 15"/>
          <p:cNvSpPr txBox="1"/>
          <p:nvPr/>
        </p:nvSpPr>
        <p:spPr>
          <a:xfrm>
            <a:off x="1435608" y="2084832"/>
            <a:ext cx="27432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tx1"/>
                </a:solidFill>
              </a:rPr>
              <a:t>Как студент, я хочу видеть расписание на неделю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4553712" y="2130552"/>
            <a:ext cx="868680" cy="155448"/>
          </a:xfrm>
          <a:prstGeom prst="roundRect">
            <a:avLst>
              <a:gd name="adj" fmla="val 29412"/>
            </a:avLst>
          </a:prstGeom>
          <a:solidFill>
            <a:srgbClr val="F8E3A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D1C21"/>
                </a:solidFill>
              </a:rPr>
              <a:t>В работе</a:t>
            </a:r>
            <a:endParaRPr lang="en-US" sz="650" dirty="0"/>
          </a:p>
        </p:txBody>
      </p:sp>
      <p:sp>
        <p:nvSpPr>
          <p:cNvPr id="19" name="Text 17"/>
          <p:cNvSpPr/>
          <p:nvPr/>
        </p:nvSpPr>
        <p:spPr>
          <a:xfrm>
            <a:off x="5541264" y="2130552"/>
            <a:ext cx="292608" cy="155448"/>
          </a:xfrm>
          <a:prstGeom prst="roundRect">
            <a:avLst>
              <a:gd name="adj" fmla="val 50000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1D1C21"/>
                </a:solidFill>
              </a:rPr>
              <a:t>5</a:t>
            </a:r>
            <a:endParaRPr lang="en-US" sz="700" dirty="0"/>
          </a:p>
        </p:txBody>
      </p:sp>
      <p:sp>
        <p:nvSpPr>
          <p:cNvPr id="20" name="Shape 18"/>
          <p:cNvSpPr/>
          <p:nvPr/>
        </p:nvSpPr>
        <p:spPr>
          <a:xfrm>
            <a:off x="658368" y="2350008"/>
            <a:ext cx="5266944" cy="246888"/>
          </a:xfrm>
          <a:prstGeom prst="rect">
            <a:avLst/>
          </a:prstGeom>
          <a:solidFill>
            <a:srgbClr val="FFFFFF"/>
          </a:solidFill>
          <a:ln w="9525">
            <a:solidFill>
              <a:srgbClr val="F3F2EE"/>
            </a:solidFill>
            <a:prstDash val="solid"/>
          </a:ln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713232" y="2414016"/>
            <a:ext cx="118872" cy="118872"/>
          </a:xfrm>
          <a:prstGeom prst="roundRect">
            <a:avLst>
              <a:gd name="adj" fmla="val 15385"/>
            </a:avLst>
          </a:prstGeom>
          <a:solidFill>
            <a:srgbClr val="4C7BB8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886968" y="2350008"/>
            <a:ext cx="548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chemeClr val="tx2"/>
                </a:solidFill>
              </a:rPr>
              <a:t>ST-2</a:t>
            </a:r>
            <a:endParaRPr lang="en-US" sz="750" dirty="0"/>
          </a:p>
        </p:txBody>
      </p:sp>
      <p:sp>
        <p:nvSpPr>
          <p:cNvPr id="23" name="Text 21"/>
          <p:cNvSpPr txBox="1"/>
          <p:nvPr/>
        </p:nvSpPr>
        <p:spPr>
          <a:xfrm>
            <a:off x="1435608" y="2350008"/>
            <a:ext cx="27432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tx1"/>
                </a:solidFill>
              </a:rPr>
              <a:t>API расписания из учебной системы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4553712" y="2395728"/>
            <a:ext cx="868680" cy="155448"/>
          </a:xfrm>
          <a:prstGeom prst="roundRect">
            <a:avLst>
              <a:gd name="adj" fmla="val 29412"/>
            </a:avLst>
          </a:prstGeom>
          <a:solidFill>
            <a:srgbClr val="CDE7E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D1C21"/>
                </a:solidFill>
              </a:rPr>
              <a:t>Готово</a:t>
            </a:r>
            <a:endParaRPr lang="en-US" sz="650" dirty="0"/>
          </a:p>
        </p:txBody>
      </p:sp>
      <p:sp>
        <p:nvSpPr>
          <p:cNvPr id="25" name="Text 23"/>
          <p:cNvSpPr/>
          <p:nvPr/>
        </p:nvSpPr>
        <p:spPr>
          <a:xfrm>
            <a:off x="5541264" y="2395728"/>
            <a:ext cx="292608" cy="155448"/>
          </a:xfrm>
          <a:prstGeom prst="roundRect">
            <a:avLst>
              <a:gd name="adj" fmla="val 50000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1D1C21"/>
                </a:solidFill>
              </a:rPr>
              <a:t>3</a:t>
            </a:r>
            <a:endParaRPr lang="en-US" sz="700" dirty="0"/>
          </a:p>
        </p:txBody>
      </p:sp>
      <p:sp>
        <p:nvSpPr>
          <p:cNvPr id="26" name="Shape 24"/>
          <p:cNvSpPr/>
          <p:nvPr/>
        </p:nvSpPr>
        <p:spPr>
          <a:xfrm>
            <a:off x="658368" y="2615184"/>
            <a:ext cx="5266944" cy="246888"/>
          </a:xfrm>
          <a:prstGeom prst="rect">
            <a:avLst/>
          </a:prstGeom>
          <a:solidFill>
            <a:srgbClr val="FFFFFF"/>
          </a:solidFill>
          <a:ln w="9525">
            <a:solidFill>
              <a:srgbClr val="F3F2EE"/>
            </a:solidFill>
            <a:prstDash val="solid"/>
          </a:ln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713232" y="2679192"/>
            <a:ext cx="118872" cy="118872"/>
          </a:xfrm>
          <a:prstGeom prst="roundRect">
            <a:avLst>
              <a:gd name="adj" fmla="val 15385"/>
            </a:avLst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886968" y="2615184"/>
            <a:ext cx="548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chemeClr val="tx2"/>
                </a:solidFill>
              </a:rPr>
              <a:t>ST-3</a:t>
            </a:r>
            <a:endParaRPr lang="en-US" sz="750" dirty="0"/>
          </a:p>
        </p:txBody>
      </p:sp>
      <p:sp>
        <p:nvSpPr>
          <p:cNvPr id="29" name="Text 27"/>
          <p:cNvSpPr txBox="1"/>
          <p:nvPr/>
        </p:nvSpPr>
        <p:spPr>
          <a:xfrm>
            <a:off x="1435608" y="2615184"/>
            <a:ext cx="27432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tx1"/>
                </a:solidFill>
              </a:rPr>
              <a:t>Как студент, я хочу получать уведомление о переносе пары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4553712" y="2660904"/>
            <a:ext cx="868680" cy="155448"/>
          </a:xfrm>
          <a:prstGeom prst="roundRect">
            <a:avLst>
              <a:gd name="adj" fmla="val 29412"/>
            </a:avLst>
          </a:prstGeom>
          <a:solidFill>
            <a:srgbClr val="F3F2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D1C21"/>
                </a:solidFill>
              </a:rPr>
              <a:t>К работе</a:t>
            </a:r>
            <a:endParaRPr lang="en-US" sz="650" dirty="0"/>
          </a:p>
        </p:txBody>
      </p:sp>
      <p:sp>
        <p:nvSpPr>
          <p:cNvPr id="31" name="Text 29"/>
          <p:cNvSpPr/>
          <p:nvPr/>
        </p:nvSpPr>
        <p:spPr>
          <a:xfrm>
            <a:off x="5541264" y="2660904"/>
            <a:ext cx="292608" cy="155448"/>
          </a:xfrm>
          <a:prstGeom prst="roundRect">
            <a:avLst>
              <a:gd name="adj" fmla="val 50000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1D1C21"/>
                </a:solidFill>
              </a:rPr>
              <a:t>5</a:t>
            </a:r>
            <a:endParaRPr lang="en-US" sz="700" dirty="0"/>
          </a:p>
        </p:txBody>
      </p:sp>
      <p:sp>
        <p:nvSpPr>
          <p:cNvPr id="32" name="Shape 30"/>
          <p:cNvSpPr/>
          <p:nvPr/>
        </p:nvSpPr>
        <p:spPr>
          <a:xfrm>
            <a:off x="658368" y="2880360"/>
            <a:ext cx="5266944" cy="246888"/>
          </a:xfrm>
          <a:prstGeom prst="rect">
            <a:avLst/>
          </a:prstGeom>
          <a:solidFill>
            <a:srgbClr val="FFFFFF"/>
          </a:solidFill>
          <a:ln w="9525">
            <a:solidFill>
              <a:srgbClr val="F3F2EE"/>
            </a:solidFill>
            <a:prstDash val="solid"/>
          </a:ln>
        </p:spPr>
        <p:txBody>
          <a:bodyPr/>
          <a:p/>
        </p:txBody>
      </p:sp>
      <p:sp>
        <p:nvSpPr>
          <p:cNvPr id="33" name="Shape 31"/>
          <p:cNvSpPr/>
          <p:nvPr/>
        </p:nvSpPr>
        <p:spPr>
          <a:xfrm>
            <a:off x="713232" y="2944368"/>
            <a:ext cx="118872" cy="118872"/>
          </a:xfrm>
          <a:prstGeom prst="roundRect">
            <a:avLst>
              <a:gd name="adj" fmla="val 15385"/>
            </a:avLst>
          </a:prstGeom>
          <a:solidFill>
            <a:srgbClr val="E0684B"/>
          </a:solidFill>
          <a:ln/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886968" y="2880360"/>
            <a:ext cx="548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chemeClr val="tx2"/>
                </a:solidFill>
              </a:rPr>
              <a:t>ST-4</a:t>
            </a:r>
            <a:endParaRPr lang="en-US" sz="750" dirty="0"/>
          </a:p>
        </p:txBody>
      </p:sp>
      <p:sp>
        <p:nvSpPr>
          <p:cNvPr id="35" name="Text 33"/>
          <p:cNvSpPr txBox="1"/>
          <p:nvPr/>
        </p:nvSpPr>
        <p:spPr>
          <a:xfrm>
            <a:off x="1435608" y="2880360"/>
            <a:ext cx="27432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tx1"/>
                </a:solidFill>
              </a:rPr>
              <a:t>Не открывается экран входа на Android 12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4553712" y="2926080"/>
            <a:ext cx="868680" cy="155448"/>
          </a:xfrm>
          <a:prstGeom prst="roundRect">
            <a:avLst>
              <a:gd name="adj" fmla="val 29412"/>
            </a:avLst>
          </a:prstGeom>
          <a:solidFill>
            <a:srgbClr val="D7E2F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D1C21"/>
                </a:solidFill>
              </a:rPr>
              <a:t>Тестирование</a:t>
            </a:r>
            <a:endParaRPr lang="en-US" sz="650" dirty="0"/>
          </a:p>
        </p:txBody>
      </p:sp>
      <p:sp>
        <p:nvSpPr>
          <p:cNvPr id="37" name="Text 35"/>
          <p:cNvSpPr/>
          <p:nvPr/>
        </p:nvSpPr>
        <p:spPr>
          <a:xfrm>
            <a:off x="5541264" y="2926080"/>
            <a:ext cx="292608" cy="155448"/>
          </a:xfrm>
          <a:prstGeom prst="roundRect">
            <a:avLst>
              <a:gd name="adj" fmla="val 50000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1D1C21"/>
                </a:solidFill>
              </a:rPr>
              <a:t>1</a:t>
            </a:r>
            <a:endParaRPr lang="en-US" sz="700" dirty="0"/>
          </a:p>
        </p:txBody>
      </p:sp>
      <p:sp>
        <p:nvSpPr>
          <p:cNvPr id="38" name="Shape 36"/>
          <p:cNvSpPr/>
          <p:nvPr/>
        </p:nvSpPr>
        <p:spPr>
          <a:xfrm>
            <a:off x="658368" y="3282696"/>
            <a:ext cx="5266944" cy="274320"/>
          </a:xfrm>
          <a:prstGeom prst="rect">
            <a:avLst/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39" name="Text 37"/>
          <p:cNvSpPr txBox="1"/>
          <p:nvPr/>
        </p:nvSpPr>
        <p:spPr>
          <a:xfrm>
            <a:off x="731520" y="328269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chemeClr val="tx1"/>
                </a:solidFill>
              </a:rPr>
              <a:t>Бэклог  ·  23 задачи</a:t>
            </a:r>
            <a:endParaRPr lang="en-US" sz="850" dirty="0"/>
          </a:p>
        </p:txBody>
      </p:sp>
      <p:sp>
        <p:nvSpPr>
          <p:cNvPr id="40" name="Shape 38"/>
          <p:cNvSpPr/>
          <p:nvPr/>
        </p:nvSpPr>
        <p:spPr>
          <a:xfrm>
            <a:off x="658368" y="3593592"/>
            <a:ext cx="5266944" cy="246888"/>
          </a:xfrm>
          <a:prstGeom prst="rect">
            <a:avLst/>
          </a:prstGeom>
          <a:solidFill>
            <a:srgbClr val="FFFFFF"/>
          </a:solidFill>
          <a:ln w="9525">
            <a:solidFill>
              <a:srgbClr val="F3F2EE"/>
            </a:solidFill>
            <a:prstDash val="solid"/>
          </a:ln>
        </p:spPr>
        <p:txBody>
          <a:bodyPr/>
          <a:p/>
        </p:txBody>
      </p:sp>
      <p:sp>
        <p:nvSpPr>
          <p:cNvPr id="41" name="Shape 39"/>
          <p:cNvSpPr/>
          <p:nvPr/>
        </p:nvSpPr>
        <p:spPr>
          <a:xfrm>
            <a:off x="713232" y="3657600"/>
            <a:ext cx="118872" cy="118872"/>
          </a:xfrm>
          <a:prstGeom prst="roundRect">
            <a:avLst>
              <a:gd name="adj" fmla="val 15385"/>
            </a:avLst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42" name="Text 40"/>
          <p:cNvSpPr txBox="1"/>
          <p:nvPr/>
        </p:nvSpPr>
        <p:spPr>
          <a:xfrm>
            <a:off x="886968" y="3593592"/>
            <a:ext cx="548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chemeClr val="tx2"/>
                </a:solidFill>
              </a:rPr>
              <a:t>ST-5</a:t>
            </a:r>
            <a:endParaRPr lang="en-US" sz="750" dirty="0"/>
          </a:p>
        </p:txBody>
      </p:sp>
      <p:sp>
        <p:nvSpPr>
          <p:cNvPr id="43" name="Text 41"/>
          <p:cNvSpPr txBox="1"/>
          <p:nvPr/>
        </p:nvSpPr>
        <p:spPr>
          <a:xfrm>
            <a:off x="1435608" y="3593592"/>
            <a:ext cx="27432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tx1"/>
                </a:solidFill>
              </a:rPr>
              <a:t>Как староста, я хочу отправить объявление группе</a:t>
            </a:r>
            <a:endParaRPr lang="en-US" sz="850" dirty="0"/>
          </a:p>
        </p:txBody>
      </p:sp>
      <p:sp>
        <p:nvSpPr>
          <p:cNvPr id="44" name="Text 42"/>
          <p:cNvSpPr/>
          <p:nvPr/>
        </p:nvSpPr>
        <p:spPr>
          <a:xfrm>
            <a:off x="5541264" y="3639312"/>
            <a:ext cx="292608" cy="155448"/>
          </a:xfrm>
          <a:prstGeom prst="roundRect">
            <a:avLst>
              <a:gd name="adj" fmla="val 50000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1D1C21"/>
                </a:solidFill>
              </a:rPr>
              <a:t>5</a:t>
            </a:r>
            <a:endParaRPr lang="en-US" sz="700" dirty="0"/>
          </a:p>
        </p:txBody>
      </p:sp>
      <p:sp>
        <p:nvSpPr>
          <p:cNvPr id="45" name="Shape 43"/>
          <p:cNvSpPr/>
          <p:nvPr/>
        </p:nvSpPr>
        <p:spPr>
          <a:xfrm>
            <a:off x="658368" y="3858768"/>
            <a:ext cx="5266944" cy="246888"/>
          </a:xfrm>
          <a:prstGeom prst="rect">
            <a:avLst/>
          </a:prstGeom>
          <a:solidFill>
            <a:srgbClr val="FFFFFF"/>
          </a:solidFill>
          <a:ln w="9525">
            <a:solidFill>
              <a:srgbClr val="F3F2EE"/>
            </a:solidFill>
            <a:prstDash val="solid"/>
          </a:ln>
        </p:spPr>
        <p:txBody>
          <a:bodyPr/>
          <a:p/>
        </p:txBody>
      </p:sp>
      <p:sp>
        <p:nvSpPr>
          <p:cNvPr id="46" name="Shape 44"/>
          <p:cNvSpPr/>
          <p:nvPr/>
        </p:nvSpPr>
        <p:spPr>
          <a:xfrm>
            <a:off x="713232" y="3922776"/>
            <a:ext cx="118872" cy="118872"/>
          </a:xfrm>
          <a:prstGeom prst="roundRect">
            <a:avLst>
              <a:gd name="adj" fmla="val 15385"/>
            </a:avLst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47" name="Text 45"/>
          <p:cNvSpPr txBox="1"/>
          <p:nvPr/>
        </p:nvSpPr>
        <p:spPr>
          <a:xfrm>
            <a:off x="886968" y="3858768"/>
            <a:ext cx="548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chemeClr val="tx2"/>
                </a:solidFill>
              </a:rPr>
              <a:t>ST-6</a:t>
            </a:r>
            <a:endParaRPr lang="en-US" sz="750" dirty="0"/>
          </a:p>
        </p:txBody>
      </p:sp>
      <p:sp>
        <p:nvSpPr>
          <p:cNvPr id="48" name="Text 46"/>
          <p:cNvSpPr txBox="1"/>
          <p:nvPr/>
        </p:nvSpPr>
        <p:spPr>
          <a:xfrm>
            <a:off x="1435608" y="3858768"/>
            <a:ext cx="27432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tx1"/>
                </a:solidFill>
              </a:rPr>
              <a:t>Как первокурсник, я хочу найти аудиторию на карте</a:t>
            </a:r>
            <a:endParaRPr lang="en-US" sz="850" dirty="0"/>
          </a:p>
        </p:txBody>
      </p:sp>
      <p:sp>
        <p:nvSpPr>
          <p:cNvPr id="49" name="Text 47"/>
          <p:cNvSpPr/>
          <p:nvPr/>
        </p:nvSpPr>
        <p:spPr>
          <a:xfrm>
            <a:off x="5541264" y="3904488"/>
            <a:ext cx="292608" cy="155448"/>
          </a:xfrm>
          <a:prstGeom prst="roundRect">
            <a:avLst>
              <a:gd name="adj" fmla="val 50000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1D1C21"/>
                </a:solidFill>
              </a:rPr>
              <a:t>8</a:t>
            </a:r>
            <a:endParaRPr lang="en-US" sz="700" dirty="0"/>
          </a:p>
        </p:txBody>
      </p:sp>
      <p:sp>
        <p:nvSpPr>
          <p:cNvPr id="50" name="Shape 48"/>
          <p:cNvSpPr/>
          <p:nvPr/>
        </p:nvSpPr>
        <p:spPr>
          <a:xfrm>
            <a:off x="658368" y="4123944"/>
            <a:ext cx="5266944" cy="246888"/>
          </a:xfrm>
          <a:prstGeom prst="rect">
            <a:avLst/>
          </a:prstGeom>
          <a:solidFill>
            <a:srgbClr val="FFFFFF"/>
          </a:solidFill>
          <a:ln w="9525">
            <a:solidFill>
              <a:srgbClr val="F3F2EE"/>
            </a:solidFill>
            <a:prstDash val="solid"/>
          </a:ln>
        </p:spPr>
        <p:txBody>
          <a:bodyPr/>
          <a:p/>
        </p:txBody>
      </p:sp>
      <p:sp>
        <p:nvSpPr>
          <p:cNvPr id="51" name="Shape 49"/>
          <p:cNvSpPr/>
          <p:nvPr/>
        </p:nvSpPr>
        <p:spPr>
          <a:xfrm>
            <a:off x="713232" y="4187952"/>
            <a:ext cx="118872" cy="118872"/>
          </a:xfrm>
          <a:prstGeom prst="roundRect">
            <a:avLst>
              <a:gd name="adj" fmla="val 15385"/>
            </a:avLst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52" name="Text 50"/>
          <p:cNvSpPr txBox="1"/>
          <p:nvPr/>
        </p:nvSpPr>
        <p:spPr>
          <a:xfrm>
            <a:off x="886968" y="4123944"/>
            <a:ext cx="548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chemeClr val="tx2"/>
                </a:solidFill>
              </a:rPr>
              <a:t>ST-7</a:t>
            </a:r>
            <a:endParaRPr lang="en-US" sz="750" dirty="0"/>
          </a:p>
        </p:txBody>
      </p:sp>
      <p:sp>
        <p:nvSpPr>
          <p:cNvPr id="53" name="Text 51"/>
          <p:cNvSpPr txBox="1"/>
          <p:nvPr/>
        </p:nvSpPr>
        <p:spPr>
          <a:xfrm>
            <a:off x="1435608" y="4123944"/>
            <a:ext cx="27432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tx1"/>
                </a:solidFill>
              </a:rPr>
              <a:t>Тёмная тема</a:t>
            </a:r>
            <a:endParaRPr lang="en-US" sz="850" dirty="0"/>
          </a:p>
        </p:txBody>
      </p:sp>
      <p:sp>
        <p:nvSpPr>
          <p:cNvPr id="54" name="Text 52"/>
          <p:cNvSpPr/>
          <p:nvPr/>
        </p:nvSpPr>
        <p:spPr>
          <a:xfrm>
            <a:off x="5541264" y="4169664"/>
            <a:ext cx="292608" cy="155448"/>
          </a:xfrm>
          <a:prstGeom prst="roundRect">
            <a:avLst>
              <a:gd name="adj" fmla="val 50000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1D1C21"/>
                </a:solidFill>
              </a:rPr>
              <a:t>3</a:t>
            </a:r>
            <a:endParaRPr lang="en-US" sz="700" dirty="0"/>
          </a:p>
        </p:txBody>
      </p:sp>
      <p:sp>
        <p:nvSpPr>
          <p:cNvPr id="55" name="Shape 53"/>
          <p:cNvSpPr/>
          <p:nvPr/>
        </p:nvSpPr>
        <p:spPr>
          <a:xfrm>
            <a:off x="658368" y="4389120"/>
            <a:ext cx="5266944" cy="246888"/>
          </a:xfrm>
          <a:prstGeom prst="rect">
            <a:avLst/>
          </a:prstGeom>
          <a:solidFill>
            <a:srgbClr val="FFFFFF"/>
          </a:solidFill>
          <a:ln w="9525">
            <a:solidFill>
              <a:srgbClr val="F3F2EE"/>
            </a:solidFill>
            <a:prstDash val="solid"/>
          </a:ln>
        </p:spPr>
        <p:txBody>
          <a:bodyPr/>
          <a:p/>
        </p:txBody>
      </p:sp>
      <p:sp>
        <p:nvSpPr>
          <p:cNvPr id="56" name="Shape 54"/>
          <p:cNvSpPr/>
          <p:nvPr/>
        </p:nvSpPr>
        <p:spPr>
          <a:xfrm>
            <a:off x="713232" y="4453128"/>
            <a:ext cx="118872" cy="118872"/>
          </a:xfrm>
          <a:prstGeom prst="roundRect">
            <a:avLst>
              <a:gd name="adj" fmla="val 15385"/>
            </a:avLst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57" name="Text 55"/>
          <p:cNvSpPr txBox="1"/>
          <p:nvPr/>
        </p:nvSpPr>
        <p:spPr>
          <a:xfrm>
            <a:off x="886968" y="4389120"/>
            <a:ext cx="548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chemeClr val="tx2"/>
                </a:solidFill>
              </a:rPr>
              <a:t>ST-8</a:t>
            </a:r>
            <a:endParaRPr lang="en-US" sz="750" dirty="0"/>
          </a:p>
        </p:txBody>
      </p:sp>
      <p:sp>
        <p:nvSpPr>
          <p:cNvPr id="58" name="Text 56"/>
          <p:cNvSpPr txBox="1"/>
          <p:nvPr/>
        </p:nvSpPr>
        <p:spPr>
          <a:xfrm>
            <a:off x="1435608" y="4389120"/>
            <a:ext cx="27432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tx1"/>
                </a:solidFill>
              </a:rPr>
              <a:t>Чат учебной группы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541264" y="4434840"/>
            <a:ext cx="292608" cy="155448"/>
          </a:xfrm>
          <a:prstGeom prst="roundRect">
            <a:avLst>
              <a:gd name="adj" fmla="val 50000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1D1C21"/>
                </a:solidFill>
              </a:rPr>
              <a:t>13</a:t>
            </a:r>
            <a:endParaRPr lang="en-US" sz="700" dirty="0"/>
          </a:p>
        </p:txBody>
      </p:sp>
      <p:sp>
        <p:nvSpPr>
          <p:cNvPr id="60" name="Text 58"/>
          <p:cNvSpPr/>
          <p:nvPr/>
        </p:nvSpPr>
        <p:spPr>
          <a:xfrm>
            <a:off x="6309360" y="1280160"/>
            <a:ext cx="384048" cy="384048"/>
          </a:xfrm>
          <a:prstGeom prst="ellipse">
            <a:avLst/>
          </a:prstGeom>
          <a:solidFill>
            <a:srgbClr val="F2C23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1400" dirty="0"/>
          </a:p>
        </p:txBody>
      </p:sp>
      <p:sp>
        <p:nvSpPr>
          <p:cNvPr id="61" name="Text 59"/>
          <p:cNvSpPr txBox="1"/>
          <p:nvPr/>
        </p:nvSpPr>
        <p:spPr>
          <a:xfrm>
            <a:off x="6812280" y="1252728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</a:rPr>
              <a:t>Спринт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5B5A62"/>
                </a:solidFill>
              </a:rPr>
              <a:t>задачи, взятые в работу, и цель спринта</a:t>
            </a:r>
            <a:endParaRPr lang="en-US" sz="1500" dirty="0"/>
          </a:p>
        </p:txBody>
      </p:sp>
      <p:sp>
        <p:nvSpPr>
          <p:cNvPr id="62" name="Text 60"/>
          <p:cNvSpPr/>
          <p:nvPr/>
        </p:nvSpPr>
        <p:spPr>
          <a:xfrm>
            <a:off x="6309360" y="2331720"/>
            <a:ext cx="384048" cy="384048"/>
          </a:xfrm>
          <a:prstGeom prst="ellipse">
            <a:avLst/>
          </a:prstGeom>
          <a:solidFill>
            <a:srgbClr val="F2C23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1400" dirty="0"/>
          </a:p>
        </p:txBody>
      </p:sp>
      <p:sp>
        <p:nvSpPr>
          <p:cNvPr id="63" name="Text 61"/>
          <p:cNvSpPr txBox="1"/>
          <p:nvPr/>
        </p:nvSpPr>
        <p:spPr>
          <a:xfrm>
            <a:off x="6812280" y="2304288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</a:rPr>
              <a:t>Бэклог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5B5A62"/>
                </a:solidFill>
              </a:rPr>
              <a:t>всё остальное – по убыванию приоритета</a:t>
            </a:r>
            <a:endParaRPr lang="en-US" sz="1500" dirty="0"/>
          </a:p>
        </p:txBody>
      </p:sp>
      <p:sp>
        <p:nvSpPr>
          <p:cNvPr id="64" name="Text 62"/>
          <p:cNvSpPr/>
          <p:nvPr/>
        </p:nvSpPr>
        <p:spPr>
          <a:xfrm>
            <a:off x="6309360" y="3383280"/>
            <a:ext cx="384048" cy="384048"/>
          </a:xfrm>
          <a:prstGeom prst="ellipse">
            <a:avLst/>
          </a:prstGeom>
          <a:solidFill>
            <a:srgbClr val="F2C23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1400" dirty="0"/>
          </a:p>
        </p:txBody>
      </p:sp>
      <p:sp>
        <p:nvSpPr>
          <p:cNvPr id="65" name="Text 63"/>
          <p:cNvSpPr txBox="1"/>
          <p:nvPr/>
        </p:nvSpPr>
        <p:spPr>
          <a:xfrm>
            <a:off x="6812280" y="3355848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</a:rPr>
              <a:t>Story points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5B5A62"/>
                </a:solidFill>
              </a:rPr>
              <a:t>оценка каждой задачи; сумма – объём спринта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User story – пользовательская история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4023360" cy="1371600"/>
          </a:xfrm>
          <a:prstGeom prst="rect">
            <a:avLst/>
          </a:prstGeom>
          <a:solidFill>
            <a:srgbClr val="F2C230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234440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Как </a:t>
            </a:r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&lt;роль&gt;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, я хочу </a:t>
            </a:r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&lt;действие&gt;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, чтобы </a:t>
            </a:r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&lt;ценность&gt;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920240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chemeClr val="tx1"/>
                </a:solidFill>
              </a:rPr>
              <a:t>«Как студент, я хочу видеть расписание на неделю, чтобы планировать подработку»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78892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Критерии приёмки (AC)</a:t>
            </a:r>
            <a:endParaRPr lang="en-US" sz="12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108960"/>
            <a:ext cx="274320" cy="27432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60120" y="3063240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Видны пары на 7 дней вперёд</a:t>
            </a:r>
            <a:endParaRPr lang="en-US" sz="130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493008"/>
            <a:ext cx="274320" cy="27432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960120" y="3447288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Перенос пары подсвечен</a:t>
            </a:r>
            <a:endParaRPr lang="en-US" sz="130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877056"/>
            <a:ext cx="274320" cy="27432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960120" y="3831336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Работает без интернета</a:t>
            </a:r>
            <a:endParaRPr lang="en-US" sz="1300" dirty="0"/>
          </a:p>
        </p:txBody>
      </p:sp>
      <p:sp>
        <p:nvSpPr>
          <p:cNvPr id="13" name="Text 8"/>
          <p:cNvSpPr txBox="1"/>
          <p:nvPr/>
        </p:nvSpPr>
        <p:spPr>
          <a:xfrm>
            <a:off x="4937760" y="11887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Правило INVEST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4937760" y="1508760"/>
            <a:ext cx="365760" cy="347472"/>
          </a:xfrm>
          <a:prstGeom prst="roundRect">
            <a:avLst>
              <a:gd name="adj" fmla="val 13158"/>
            </a:avLst>
          </a:prstGeom>
          <a:solidFill>
            <a:srgbClr val="1D1C2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</a:t>
            </a:r>
            <a:endParaRPr lang="en-US" sz="1500" dirty="0"/>
          </a:p>
        </p:txBody>
      </p:sp>
      <p:sp>
        <p:nvSpPr>
          <p:cNvPr id="15" name="Text 10"/>
          <p:cNvSpPr txBox="1"/>
          <p:nvPr/>
        </p:nvSpPr>
        <p:spPr>
          <a:xfrm>
            <a:off x="5440680" y="150876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Independent  </a:t>
            </a:r>
            <a:pPr indent="0" marL="0">
              <a:buNone/>
            </a:pPr>
            <a:r>
              <a:rPr lang="en-US" sz="1250" dirty="0">
                <a:solidFill>
                  <a:srgbClr val="5B5A62"/>
                </a:solidFill>
              </a:rPr>
              <a:t>независимая</a:t>
            </a:r>
            <a:endParaRPr lang="en-US" sz="1500" dirty="0"/>
          </a:p>
        </p:txBody>
      </p:sp>
      <p:sp>
        <p:nvSpPr>
          <p:cNvPr id="16" name="Text 11"/>
          <p:cNvSpPr/>
          <p:nvPr/>
        </p:nvSpPr>
        <p:spPr>
          <a:xfrm>
            <a:off x="4937760" y="1938528"/>
            <a:ext cx="365760" cy="347472"/>
          </a:xfrm>
          <a:prstGeom prst="roundRect">
            <a:avLst>
              <a:gd name="adj" fmla="val 13158"/>
            </a:avLst>
          </a:prstGeom>
          <a:solidFill>
            <a:srgbClr val="1D1C2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5440680" y="1938528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Negotiable  </a:t>
            </a:r>
            <a:pPr indent="0" marL="0">
              <a:buNone/>
            </a:pPr>
            <a:r>
              <a:rPr lang="en-US" sz="1250" dirty="0">
                <a:solidFill>
                  <a:srgbClr val="5B5A62"/>
                </a:solidFill>
              </a:rPr>
              <a:t>её можно обсудить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4937760" y="2368296"/>
            <a:ext cx="365760" cy="347472"/>
          </a:xfrm>
          <a:prstGeom prst="roundRect">
            <a:avLst>
              <a:gd name="adj" fmla="val 13158"/>
            </a:avLst>
          </a:prstGeom>
          <a:solidFill>
            <a:srgbClr val="1D1C2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</a:t>
            </a:r>
            <a:endParaRPr lang="en-US" sz="1500" dirty="0"/>
          </a:p>
        </p:txBody>
      </p:sp>
      <p:sp>
        <p:nvSpPr>
          <p:cNvPr id="19" name="Text 14"/>
          <p:cNvSpPr txBox="1"/>
          <p:nvPr/>
        </p:nvSpPr>
        <p:spPr>
          <a:xfrm>
            <a:off x="5440680" y="2368296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Valuable  </a:t>
            </a:r>
            <a:pPr indent="0" marL="0">
              <a:buNone/>
            </a:pPr>
            <a:r>
              <a:rPr lang="en-US" sz="1250" dirty="0">
                <a:solidFill>
                  <a:srgbClr val="5B5A62"/>
                </a:solidFill>
              </a:rPr>
              <a:t>ценна для пользователя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4937760" y="2798064"/>
            <a:ext cx="365760" cy="347472"/>
          </a:xfrm>
          <a:prstGeom prst="roundRect">
            <a:avLst>
              <a:gd name="adj" fmla="val 13158"/>
            </a:avLst>
          </a:prstGeom>
          <a:solidFill>
            <a:srgbClr val="1D1C2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5440680" y="2798064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Estimable  </a:t>
            </a:r>
            <a:pPr indent="0" marL="0">
              <a:buNone/>
            </a:pPr>
            <a:r>
              <a:rPr lang="en-US" sz="1250" dirty="0">
                <a:solidFill>
                  <a:srgbClr val="5B5A62"/>
                </a:solidFill>
              </a:rPr>
              <a:t>её можно оценить</a:t>
            </a:r>
            <a:endParaRPr lang="en-US" sz="1500" dirty="0"/>
          </a:p>
        </p:txBody>
      </p:sp>
      <p:sp>
        <p:nvSpPr>
          <p:cNvPr id="22" name="Text 17"/>
          <p:cNvSpPr/>
          <p:nvPr/>
        </p:nvSpPr>
        <p:spPr>
          <a:xfrm>
            <a:off x="4937760" y="3227832"/>
            <a:ext cx="365760" cy="347472"/>
          </a:xfrm>
          <a:prstGeom prst="roundRect">
            <a:avLst>
              <a:gd name="adj" fmla="val 13158"/>
            </a:avLst>
          </a:prstGeom>
          <a:solidFill>
            <a:srgbClr val="1D1C2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</a:t>
            </a:r>
            <a:endParaRPr lang="en-US" sz="1500" dirty="0"/>
          </a:p>
        </p:txBody>
      </p:sp>
      <p:sp>
        <p:nvSpPr>
          <p:cNvPr id="23" name="Text 18"/>
          <p:cNvSpPr txBox="1"/>
          <p:nvPr/>
        </p:nvSpPr>
        <p:spPr>
          <a:xfrm>
            <a:off x="5440680" y="3227832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Small  </a:t>
            </a:r>
            <a:pPr indent="0" marL="0">
              <a:buNone/>
            </a:pPr>
            <a:r>
              <a:rPr lang="en-US" sz="1250" dirty="0">
                <a:solidFill>
                  <a:srgbClr val="5B5A62"/>
                </a:solidFill>
              </a:rPr>
              <a:t>маленькая</a:t>
            </a:r>
            <a:endParaRPr lang="en-US" sz="1500" dirty="0"/>
          </a:p>
        </p:txBody>
      </p:sp>
      <p:sp>
        <p:nvSpPr>
          <p:cNvPr id="24" name="Text 19"/>
          <p:cNvSpPr/>
          <p:nvPr/>
        </p:nvSpPr>
        <p:spPr>
          <a:xfrm>
            <a:off x="4937760" y="3657600"/>
            <a:ext cx="365760" cy="347472"/>
          </a:xfrm>
          <a:prstGeom prst="roundRect">
            <a:avLst>
              <a:gd name="adj" fmla="val 13158"/>
            </a:avLst>
          </a:prstGeom>
          <a:solidFill>
            <a:srgbClr val="1D1C2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</a:t>
            </a:r>
            <a:endParaRPr lang="en-US" sz="1500" dirty="0"/>
          </a:p>
        </p:txBody>
      </p:sp>
      <p:sp>
        <p:nvSpPr>
          <p:cNvPr id="25" name="Text 20"/>
          <p:cNvSpPr txBox="1"/>
          <p:nvPr/>
        </p:nvSpPr>
        <p:spPr>
          <a:xfrm>
            <a:off x="5440680" y="36576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Testable  </a:t>
            </a:r>
            <a:pPr indent="0" marL="0">
              <a:buNone/>
            </a:pPr>
            <a:r>
              <a:rPr lang="en-US" sz="1250" dirty="0">
                <a:solidFill>
                  <a:srgbClr val="5B5A62"/>
                </a:solidFill>
              </a:rPr>
              <a:t>её можно проверить</a:t>
            </a:r>
            <a:endParaRPr lang="en-US" sz="1500" dirty="0"/>
          </a:p>
        </p:txBody>
      </p:sp>
      <p:sp>
        <p:nvSpPr>
          <p:cNvPr id="26" name="Text 21"/>
          <p:cNvSpPr txBox="1"/>
          <p:nvPr/>
        </p:nvSpPr>
        <p:spPr>
          <a:xfrm>
            <a:off x="548640" y="42976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Definition of Done – общие условия готовности для всех задач: код проверен, тесты пройдены, задача в релизе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Критерии приёмки: Given – When – Then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Как студент, я хочу получать уведомление о переносе пары, чтобы не приехать зря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48640" y="1783080"/>
            <a:ext cx="1097280" cy="548640"/>
          </a:xfrm>
          <a:prstGeom prst="roundRect">
            <a:avLst>
              <a:gd name="adj" fmla="val 10000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Given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783080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Дано: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студент подписан на свою группу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2468880"/>
            <a:ext cx="1097280" cy="548640"/>
          </a:xfrm>
          <a:prstGeom prst="roundRect">
            <a:avLst>
              <a:gd name="adj" fmla="val 10000"/>
            </a:avLst>
          </a:prstGeom>
          <a:solidFill>
            <a:srgbClr val="F8E3A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2468880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Когда: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деканат меняет время пары в расписании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8640" y="3154680"/>
            <a:ext cx="1097280" cy="548640"/>
          </a:xfrm>
          <a:prstGeom prst="roundRect">
            <a:avLst>
              <a:gd name="adj" fmla="val 10000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Then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3154680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Тогда: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студент получает push не позже чем через 5 минут, с новым временем и аудиторией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40233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Критерии приёмки – для одной истории; Definition of Done – общие условия готовности для всех задач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Карта пользовательских историй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1508760" cy="502920"/>
          </a:xfrm>
          <a:prstGeom prst="roundRect">
            <a:avLst>
              <a:gd name="adj" fmla="val 9091"/>
            </a:avLst>
          </a:prstGeom>
          <a:solidFill>
            <a:srgbClr val="E0684B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Оставить отзыв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 rot="-72000">
            <a:off x="594360" y="1874520"/>
            <a:ext cx="1417320" cy="548640"/>
          </a:xfrm>
          <a:prstGeom prst="rect">
            <a:avLst/>
          </a:prstGeom>
          <a:solidFill>
            <a:srgbClr val="FBF0C8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 rot="-72000">
            <a:off x="658368" y="1874520"/>
            <a:ext cx="12893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Оценить заказ звёздами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94360" y="2532888"/>
            <a:ext cx="1417320" cy="548640"/>
          </a:xfrm>
          <a:prstGeom prst="rect">
            <a:avLst/>
          </a:prstGeom>
          <a:solidFill>
            <a:srgbClr val="F3F2EE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658368" y="2532888"/>
            <a:ext cx="12893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Приложить фото к отзыву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85416" y="1188720"/>
            <a:ext cx="1508760" cy="502920"/>
          </a:xfrm>
          <a:prstGeom prst="roundRect">
            <a:avLst>
              <a:gd name="adj" fmla="val 9091"/>
            </a:avLst>
          </a:prstGeom>
          <a:solidFill>
            <a:srgbClr val="2F8F83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Позвонить в поддержку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231136" y="1874520"/>
            <a:ext cx="1417320" cy="548640"/>
          </a:xfrm>
          <a:prstGeom prst="rect">
            <a:avLst/>
          </a:prstGeom>
          <a:solidFill>
            <a:srgbClr val="FBF0C8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2295144" y="1874520"/>
            <a:ext cx="12893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Позвонить в один клик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 rot="72000">
            <a:off x="2231136" y="2532888"/>
            <a:ext cx="1417320" cy="548640"/>
          </a:xfrm>
          <a:prstGeom prst="rect">
            <a:avLst/>
          </a:prstGeom>
          <a:solidFill>
            <a:srgbClr val="F3F2EE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 rot="72000">
            <a:off x="2295144" y="2532888"/>
            <a:ext cx="12893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Заказать обратный звонок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822192" y="1188720"/>
            <a:ext cx="1508760" cy="502920"/>
          </a:xfrm>
          <a:prstGeom prst="roundRect">
            <a:avLst>
              <a:gd name="adj" fmla="val 9091"/>
            </a:avLst>
          </a:prstGeom>
          <a:solidFill>
            <a:srgbClr val="4C7BB8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Написать в чат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 rot="72000">
            <a:off x="3867912" y="1874520"/>
            <a:ext cx="1417320" cy="548640"/>
          </a:xfrm>
          <a:prstGeom prst="rect">
            <a:avLst/>
          </a:prstGeom>
          <a:solidFill>
            <a:srgbClr val="FBF0C8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 rot="72000">
            <a:off x="3931920" y="1874520"/>
            <a:ext cx="12893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Чат с оператором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458968" y="1188720"/>
            <a:ext cx="1508760" cy="502920"/>
          </a:xfrm>
          <a:prstGeom prst="roundRect">
            <a:avLst>
              <a:gd name="adj" fmla="val 9091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Управлять подписками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 rot="-72000">
            <a:off x="5504688" y="1874520"/>
            <a:ext cx="1417320" cy="548640"/>
          </a:xfrm>
          <a:prstGeom prst="rect">
            <a:avLst/>
          </a:prstGeom>
          <a:solidFill>
            <a:srgbClr val="FBF0C8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 rot="-72000">
            <a:off x="5568696" y="1874520"/>
            <a:ext cx="12893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Отключить подписку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5504688" y="2532888"/>
            <a:ext cx="1417320" cy="548640"/>
          </a:xfrm>
          <a:prstGeom prst="rect">
            <a:avLst/>
          </a:prstGeom>
          <a:solidFill>
            <a:srgbClr val="F3F2EE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5568696" y="2532888"/>
            <a:ext cx="12893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Сменить тариф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 rot="72000">
            <a:off x="5504688" y="3191256"/>
            <a:ext cx="1417320" cy="548640"/>
          </a:xfrm>
          <a:prstGeom prst="rect">
            <a:avLst/>
          </a:prstGeom>
          <a:solidFill>
            <a:srgbClr val="F3F2EE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 rot="72000">
            <a:off x="5568696" y="3191256"/>
            <a:ext cx="12893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Получить напоминание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095744" y="1188720"/>
            <a:ext cx="1508760" cy="502920"/>
          </a:xfrm>
          <a:prstGeom prst="roundRect">
            <a:avLst>
              <a:gd name="adj" fmla="val 9091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Программа лояльности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7141464" y="1874520"/>
            <a:ext cx="1417320" cy="548640"/>
          </a:xfrm>
          <a:prstGeom prst="rect">
            <a:avLst/>
          </a:prstGeom>
          <a:solidFill>
            <a:srgbClr val="FBF0C8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205472" y="1874520"/>
            <a:ext cx="12893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Посмотреть баллы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 rot="72000">
            <a:off x="7141464" y="2532888"/>
            <a:ext cx="1417320" cy="548640"/>
          </a:xfrm>
          <a:prstGeom prst="rect">
            <a:avLst/>
          </a:prstGeom>
          <a:solidFill>
            <a:srgbClr val="F3F2EE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 rot="72000">
            <a:off x="7205472" y="2532888"/>
            <a:ext cx="12893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Потратить баллы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48640" y="2478024"/>
            <a:ext cx="8046720" cy="0"/>
          </a:xfrm>
          <a:prstGeom prst="line">
            <a:avLst/>
          </a:prstGeom>
          <a:noFill/>
          <a:ln w="15875">
            <a:solidFill>
              <a:srgbClr val="E0684B"/>
            </a:solidFill>
            <a:prstDash val="dash"/>
          </a:ln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548640" y="42976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Сверху – действия пользователя, под ними – истории. Всё, что выше пунктирной линии, войдёт в MVP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Проверим себя: хорошая ли это user story?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188720"/>
            <a:ext cx="5468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1.  Как студент, я хочу видеть расписание недели, чтобы планировать время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382512" y="128016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6464808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6675120" y="128016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Хорошая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7543800" y="128016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626096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836408" y="128016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Плохая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548640" y="173736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731520" y="1737360"/>
            <a:ext cx="5468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2.  Сделать базу данных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382512" y="182880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6464808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6675120" y="182880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Хорошая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7543800" y="182880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7626096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7836408" y="182880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Плохая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548640" y="228600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31520" y="2286000"/>
            <a:ext cx="5468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3.  Как пользователь, я хочу, чтобы приложение было удобным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382512" y="237744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464808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6675120" y="237744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Хорошая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7543800" y="237744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7626096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7836408" y="237744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Плохая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548640" y="283464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731520" y="2834640"/>
            <a:ext cx="5468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4.  Как староста, я хочу отправить объявление группе, чтобы никто не пропустил перенос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382512" y="292608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6464808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6675120" y="292608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Хорошая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7543800" y="292608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3" name="Shape 31"/>
          <p:cNvSpPr/>
          <p:nvPr/>
        </p:nvSpPr>
        <p:spPr>
          <a:xfrm>
            <a:off x="7626096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7836408" y="292608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Плохая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548640" y="338328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36" name="Text 34"/>
          <p:cNvSpPr txBox="1"/>
          <p:nvPr/>
        </p:nvSpPr>
        <p:spPr>
          <a:xfrm>
            <a:off x="731520" y="3383280"/>
            <a:ext cx="5468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5.  Как студент, я хочу новое приложение с чатом, картой, расписанием и оплатой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6382512" y="347472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8" name="Shape 36"/>
          <p:cNvSpPr/>
          <p:nvPr/>
        </p:nvSpPr>
        <p:spPr>
          <a:xfrm>
            <a:off x="6464808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9" name="Text 37"/>
          <p:cNvSpPr txBox="1"/>
          <p:nvPr/>
        </p:nvSpPr>
        <p:spPr>
          <a:xfrm>
            <a:off x="6675120" y="347472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Хорошая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7543800" y="347472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41" name="Shape 39"/>
          <p:cNvSpPr/>
          <p:nvPr/>
        </p:nvSpPr>
        <p:spPr>
          <a:xfrm>
            <a:off x="7626096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42" name="Text 40"/>
          <p:cNvSpPr txBox="1"/>
          <p:nvPr/>
        </p:nvSpPr>
        <p:spPr>
          <a:xfrm>
            <a:off x="7836408" y="347472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Плохая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548640" y="39319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4" name="Text 42"/>
          <p:cNvSpPr txBox="1"/>
          <p:nvPr/>
        </p:nvSpPr>
        <p:spPr>
          <a:xfrm>
            <a:off x="731520" y="3931920"/>
            <a:ext cx="5468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6.  Как первокурсник, я хочу найти аудиторию на карте, чтобы не опоздать</a:t>
            </a:r>
            <a:endParaRPr lang="en-US" sz="1200" dirty="0"/>
          </a:p>
        </p:txBody>
      </p:sp>
      <p:sp>
        <p:nvSpPr>
          <p:cNvPr id="45" name="Shape 43"/>
          <p:cNvSpPr/>
          <p:nvPr/>
        </p:nvSpPr>
        <p:spPr>
          <a:xfrm>
            <a:off x="6382512" y="402336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46" name="Shape 44"/>
          <p:cNvSpPr/>
          <p:nvPr/>
        </p:nvSpPr>
        <p:spPr>
          <a:xfrm>
            <a:off x="6464808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47" name="Text 45"/>
          <p:cNvSpPr txBox="1"/>
          <p:nvPr/>
        </p:nvSpPr>
        <p:spPr>
          <a:xfrm>
            <a:off x="6675120" y="402336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Хорошая</a:t>
            </a:r>
            <a:endParaRPr lang="en-US" sz="1050" dirty="0"/>
          </a:p>
        </p:txBody>
      </p:sp>
      <p:sp>
        <p:nvSpPr>
          <p:cNvPr id="48" name="Shape 46"/>
          <p:cNvSpPr/>
          <p:nvPr/>
        </p:nvSpPr>
        <p:spPr>
          <a:xfrm>
            <a:off x="7543800" y="402336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49" name="Shape 47"/>
          <p:cNvSpPr/>
          <p:nvPr/>
        </p:nvSpPr>
        <p:spPr>
          <a:xfrm>
            <a:off x="7626096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50" name="Text 48"/>
          <p:cNvSpPr txBox="1"/>
          <p:nvPr/>
        </p:nvSpPr>
        <p:spPr>
          <a:xfrm>
            <a:off x="7836408" y="402336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Плохая</a:t>
            </a:r>
            <a:endParaRPr lang="en-US" sz="1050" dirty="0"/>
          </a:p>
        </p:txBody>
      </p:sp>
      <p:sp>
        <p:nvSpPr>
          <p:cNvPr id="51" name="Text 49"/>
          <p:cNvSpPr txBox="1"/>
          <p:nvPr/>
        </p:nvSpPr>
        <p:spPr>
          <a:xfrm>
            <a:off x="548640" y="4526280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Подсказка: проверьте каждую историю по INVEST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47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PRD – документ требований к продукту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3840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PRD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(Product Requirements Document) описывает, что и зачем делаем: цель, метрики, требования и ограничения.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2606040"/>
            <a:ext cx="384048" cy="38404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3131" y="2690531"/>
            <a:ext cx="215067" cy="215067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115568" y="2560320"/>
            <a:ext cx="3273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Чем больше команда – тем подробнее документация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48640" y="3154680"/>
            <a:ext cx="384048" cy="38404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131" y="3239171"/>
            <a:ext cx="215067" cy="215067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115568" y="3108960"/>
            <a:ext cx="3273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Чем сложнее функция – тем подробнее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548640" y="3703320"/>
            <a:ext cx="384048" cy="38404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131" y="3787811"/>
            <a:ext cx="215067" cy="215067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115568" y="3657600"/>
            <a:ext cx="3273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Чем выше цена ошибки – тем подробнее</a:t>
            </a:r>
            <a:endParaRPr lang="en-US" sz="1300" dirty="0"/>
          </a:p>
        </p:txBody>
      </p:sp>
      <p:sp>
        <p:nvSpPr>
          <p:cNvPr id="13" name="Text 8"/>
          <p:cNvSpPr txBox="1"/>
          <p:nvPr/>
        </p:nvSpPr>
        <p:spPr>
          <a:xfrm>
            <a:off x="548640" y="42976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Метрики успеха для PRD – в лекции 4</a:t>
            </a:r>
            <a:endParaRPr lang="en-US" sz="1200" dirty="0"/>
          </a:p>
        </p:txBody>
      </p:sp>
      <p:sp>
        <p:nvSpPr>
          <p:cNvPr id="14" name="Shape 9"/>
          <p:cNvSpPr/>
          <p:nvPr/>
        </p:nvSpPr>
        <p:spPr>
          <a:xfrm>
            <a:off x="4846320" y="1188720"/>
            <a:ext cx="374904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B9B6AD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5" name="Text 10"/>
          <p:cNvSpPr txBox="1"/>
          <p:nvPr/>
        </p:nvSpPr>
        <p:spPr>
          <a:xfrm>
            <a:off x="5029200" y="129844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PRD: Расписание в приложении</a:t>
            </a:r>
            <a:endParaRPr lang="en-US" sz="1200" dirty="0"/>
          </a:p>
        </p:txBody>
      </p:sp>
      <p:sp>
        <p:nvSpPr>
          <p:cNvPr id="16" name="Text 11"/>
          <p:cNvSpPr txBox="1"/>
          <p:nvPr/>
        </p:nvSpPr>
        <p:spPr>
          <a:xfrm>
            <a:off x="5029200" y="1691640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chemeClr val="tx2"/>
                </a:solidFill>
              </a:rPr>
              <a:t>Цель</a:t>
            </a:r>
            <a:endParaRPr lang="en-US" sz="900" dirty="0"/>
          </a:p>
        </p:txBody>
      </p:sp>
      <p:sp>
        <p:nvSpPr>
          <p:cNvPr id="17" name="Text 12"/>
          <p:cNvSpPr txBox="1"/>
          <p:nvPr/>
        </p:nvSpPr>
        <p:spPr>
          <a:xfrm>
            <a:off x="6172200" y="1691640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студенты видят актуальное расписание</a:t>
            </a:r>
            <a:endParaRPr lang="en-US" sz="950" dirty="0"/>
          </a:p>
        </p:txBody>
      </p:sp>
      <p:sp>
        <p:nvSpPr>
          <p:cNvPr id="18" name="Shape 13"/>
          <p:cNvSpPr/>
          <p:nvPr/>
        </p:nvSpPr>
        <p:spPr>
          <a:xfrm>
            <a:off x="5029200" y="2103120"/>
            <a:ext cx="3383280" cy="0"/>
          </a:xfrm>
          <a:prstGeom prst="line">
            <a:avLst/>
          </a:prstGeom>
          <a:noFill/>
          <a:ln w="9525">
            <a:solidFill>
              <a:srgbClr val="F3F2EE"/>
            </a:solidFill>
            <a:prstDash val="solid"/>
          </a:ln>
        </p:spPr>
        <p:txBody>
          <a:bodyPr/>
          <a:p/>
        </p:txBody>
      </p:sp>
      <p:sp>
        <p:nvSpPr>
          <p:cNvPr id="19" name="Text 14"/>
          <p:cNvSpPr txBox="1"/>
          <p:nvPr/>
        </p:nvSpPr>
        <p:spPr>
          <a:xfrm>
            <a:off x="5029200" y="2167128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chemeClr val="tx2"/>
                </a:solidFill>
              </a:rPr>
              <a:t>Метрика успеха</a:t>
            </a:r>
            <a:endParaRPr lang="en-US" sz="900" dirty="0"/>
          </a:p>
        </p:txBody>
      </p:sp>
      <p:sp>
        <p:nvSpPr>
          <p:cNvPr id="20" name="Text 15"/>
          <p:cNvSpPr txBox="1"/>
          <p:nvPr/>
        </p:nvSpPr>
        <p:spPr>
          <a:xfrm>
            <a:off x="6172200" y="2167128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40% студентов открывают раз в неделю</a:t>
            </a:r>
            <a:endParaRPr lang="en-US" sz="950" dirty="0"/>
          </a:p>
        </p:txBody>
      </p:sp>
      <p:sp>
        <p:nvSpPr>
          <p:cNvPr id="21" name="Shape 16"/>
          <p:cNvSpPr/>
          <p:nvPr/>
        </p:nvSpPr>
        <p:spPr>
          <a:xfrm>
            <a:off x="5029200" y="2578608"/>
            <a:ext cx="3383280" cy="0"/>
          </a:xfrm>
          <a:prstGeom prst="line">
            <a:avLst/>
          </a:prstGeom>
          <a:noFill/>
          <a:ln w="9525">
            <a:solidFill>
              <a:srgbClr val="F3F2EE"/>
            </a:solidFill>
            <a:prstDash val="solid"/>
          </a:ln>
        </p:spPr>
        <p:txBody>
          <a:bodyPr/>
          <a:p/>
        </p:txBody>
      </p:sp>
      <p:sp>
        <p:nvSpPr>
          <p:cNvPr id="22" name="Text 17"/>
          <p:cNvSpPr txBox="1"/>
          <p:nvPr/>
        </p:nvSpPr>
        <p:spPr>
          <a:xfrm>
            <a:off x="5029200" y="2642616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chemeClr val="tx2"/>
                </a:solidFill>
              </a:rPr>
              <a:t>Допущения</a:t>
            </a:r>
            <a:endParaRPr lang="en-US" sz="900" dirty="0"/>
          </a:p>
        </p:txBody>
      </p:sp>
      <p:sp>
        <p:nvSpPr>
          <p:cNvPr id="23" name="Text 18"/>
          <p:cNvSpPr txBox="1"/>
          <p:nvPr/>
        </p:nvSpPr>
        <p:spPr>
          <a:xfrm>
            <a:off x="6172200" y="2642616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данные есть в учебной системе</a:t>
            </a:r>
            <a:endParaRPr lang="en-US" sz="950" dirty="0"/>
          </a:p>
        </p:txBody>
      </p:sp>
      <p:sp>
        <p:nvSpPr>
          <p:cNvPr id="24" name="Shape 19"/>
          <p:cNvSpPr/>
          <p:nvPr/>
        </p:nvSpPr>
        <p:spPr>
          <a:xfrm>
            <a:off x="5029200" y="3054096"/>
            <a:ext cx="3383280" cy="0"/>
          </a:xfrm>
          <a:prstGeom prst="line">
            <a:avLst/>
          </a:prstGeom>
          <a:noFill/>
          <a:ln w="9525">
            <a:solidFill>
              <a:srgbClr val="F3F2EE"/>
            </a:solidFill>
            <a:prstDash val="solid"/>
          </a:ln>
        </p:spPr>
        <p:txBody>
          <a:bodyPr/>
          <a:p/>
        </p:txBody>
      </p:sp>
      <p:sp>
        <p:nvSpPr>
          <p:cNvPr id="25" name="Text 20"/>
          <p:cNvSpPr txBox="1"/>
          <p:nvPr/>
        </p:nvSpPr>
        <p:spPr>
          <a:xfrm>
            <a:off x="5029200" y="3118104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chemeClr val="tx2"/>
                </a:solidFill>
              </a:rPr>
              <a:t>Требования</a:t>
            </a:r>
            <a:endParaRPr lang="en-US" sz="900" dirty="0"/>
          </a:p>
        </p:txBody>
      </p:sp>
      <p:sp>
        <p:nvSpPr>
          <p:cNvPr id="26" name="Text 21"/>
          <p:cNvSpPr txBox="1"/>
          <p:nvPr/>
        </p:nvSpPr>
        <p:spPr>
          <a:xfrm>
            <a:off x="6172200" y="3118104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экран недели, уведомления о переносах</a:t>
            </a:r>
            <a:endParaRPr lang="en-US" sz="950" dirty="0"/>
          </a:p>
        </p:txBody>
      </p:sp>
      <p:sp>
        <p:nvSpPr>
          <p:cNvPr id="27" name="Shape 22"/>
          <p:cNvSpPr/>
          <p:nvPr/>
        </p:nvSpPr>
        <p:spPr>
          <a:xfrm>
            <a:off x="5029200" y="3529584"/>
            <a:ext cx="3383280" cy="0"/>
          </a:xfrm>
          <a:prstGeom prst="line">
            <a:avLst/>
          </a:prstGeom>
          <a:noFill/>
          <a:ln w="9525">
            <a:solidFill>
              <a:srgbClr val="F3F2EE"/>
            </a:solidFill>
            <a:prstDash val="solid"/>
          </a:ln>
        </p:spPr>
        <p:txBody>
          <a:bodyPr/>
          <a:p/>
        </p:txBody>
      </p:sp>
      <p:sp>
        <p:nvSpPr>
          <p:cNvPr id="28" name="Text 23"/>
          <p:cNvSpPr txBox="1"/>
          <p:nvPr/>
        </p:nvSpPr>
        <p:spPr>
          <a:xfrm>
            <a:off x="5029200" y="3593592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chemeClr val="tx2"/>
                </a:solidFill>
              </a:rPr>
              <a:t>Вне рамок</a:t>
            </a:r>
            <a:endParaRPr lang="en-US" sz="900" dirty="0"/>
          </a:p>
        </p:txBody>
      </p:sp>
      <p:sp>
        <p:nvSpPr>
          <p:cNvPr id="29" name="Text 24"/>
          <p:cNvSpPr txBox="1"/>
          <p:nvPr/>
        </p:nvSpPr>
        <p:spPr>
          <a:xfrm>
            <a:off x="6172200" y="3593592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запись на факультативы</a:t>
            </a:r>
            <a:endParaRPr lang="en-US" sz="950" dirty="0"/>
          </a:p>
        </p:txBody>
      </p:sp>
      <p:sp>
        <p:nvSpPr>
          <p:cNvPr id="30" name="Shape 25"/>
          <p:cNvSpPr/>
          <p:nvPr/>
        </p:nvSpPr>
        <p:spPr>
          <a:xfrm>
            <a:off x="5029200" y="4005072"/>
            <a:ext cx="3383280" cy="0"/>
          </a:xfrm>
          <a:prstGeom prst="line">
            <a:avLst/>
          </a:prstGeom>
          <a:noFill/>
          <a:ln w="9525">
            <a:solidFill>
              <a:srgbClr val="F3F2EE"/>
            </a:solidFill>
            <a:prstDash val="solid"/>
          </a:ln>
        </p:spPr>
        <p:txBody>
          <a:bodyPr/>
          <a:p/>
        </p:txBody>
      </p:sp>
      <p:sp>
        <p:nvSpPr>
          <p:cNvPr id="31" name="Text 26"/>
          <p:cNvSpPr txBox="1"/>
          <p:nvPr/>
        </p:nvSpPr>
        <p:spPr>
          <a:xfrm>
            <a:off x="5029200" y="4069080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chemeClr val="tx2"/>
                </a:solidFill>
              </a:rPr>
              <a:t>Сроки</a:t>
            </a:r>
            <a:endParaRPr lang="en-US" sz="900" dirty="0"/>
          </a:p>
        </p:txBody>
      </p:sp>
      <p:sp>
        <p:nvSpPr>
          <p:cNvPr id="32" name="Text 27"/>
          <p:cNvSpPr txBox="1"/>
          <p:nvPr/>
        </p:nvSpPr>
        <p:spPr>
          <a:xfrm>
            <a:off x="6172200" y="4069080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MVP – через 2 спринта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48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Нефункциональные требования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7043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chemeClr val="tx2"/>
                </a:solidFill>
              </a:rPr>
              <a:t>Слова «быстро», «удобно», «современно» нельзя проверить. У требования должен быть порог</a:t>
            </a:r>
            <a:endParaRPr lang="en-US" sz="1350" dirty="0"/>
          </a:p>
        </p:txBody>
      </p:sp>
      <p:graphicFrame>
        <p:nvGraphicFramePr>
          <p:cNvPr id="5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804672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2286000"/>
                <a:gridCol w="3931920"/>
              </a:tblGrid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Свойство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Плохо: «запах»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Хорошо: можно проверить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Скорость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«быстро открывается»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главный экран открывается ≤ 2 с у 95% пользователей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Доступность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«работает всегда»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сервис доступен ≥ 99,9% времени в месяц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Нагрузка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«выдержит много людей»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5 000 одновременных пользователей в первую неделю семестра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Данные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«данные защищены»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персональные данные хранятся в России (152-ФЗ), доступ – по ролям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Доступность для всех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«удобно всем»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все экраны работают с экранным диктором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49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Реальность разработки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560320" cy="2971800"/>
          </a:xfrm>
          <a:prstGeom prst="roundRect">
            <a:avLst>
              <a:gd name="adj" fmla="val 3571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77240" y="1417320"/>
            <a:ext cx="502920" cy="50292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7882" y="1527962"/>
            <a:ext cx="281635" cy="28163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417320" y="141732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Задачи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10312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У каждой задачи есть стадии MVP со своей трудоёмкостью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777240" y="2971800"/>
            <a:ext cx="2103120" cy="0"/>
          </a:xfrm>
          <a:prstGeom prst="line">
            <a:avLst/>
          </a:prstGeom>
          <a:noFill/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 txBox="1"/>
          <p:nvPr/>
        </p:nvSpPr>
        <p:spPr>
          <a:xfrm>
            <a:off x="777240" y="306324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Есть зависимости: задачу B не сделать без A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291840" y="1234440"/>
            <a:ext cx="2560320" cy="2971800"/>
          </a:xfrm>
          <a:prstGeom prst="roundRect">
            <a:avLst>
              <a:gd name="adj" fmla="val 3571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3520440" y="1417320"/>
            <a:ext cx="502920" cy="50292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1082" y="1527962"/>
            <a:ext cx="281635" cy="28163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160520" y="141732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Команда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3520440" y="210312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Ресурсы неоднородны: дизайн, фронтенд, бэкенд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3520440" y="2971800"/>
            <a:ext cx="2103120" cy="0"/>
          </a:xfrm>
          <a:prstGeom prst="line">
            <a:avLst/>
          </a:prstGeom>
          <a:noFill/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16" name="Text 12"/>
          <p:cNvSpPr txBox="1"/>
          <p:nvPr/>
        </p:nvSpPr>
        <p:spPr>
          <a:xfrm>
            <a:off x="3520440" y="306324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Баги и техдолг съедают часть продуктивности</a:t>
            </a:r>
            <a:endParaRPr lang="en-US" sz="1300" dirty="0"/>
          </a:p>
        </p:txBody>
      </p:sp>
      <p:sp>
        <p:nvSpPr>
          <p:cNvPr id="17" name="Shape 13"/>
          <p:cNvSpPr/>
          <p:nvPr/>
        </p:nvSpPr>
        <p:spPr>
          <a:xfrm>
            <a:off x="6035040" y="1234440"/>
            <a:ext cx="2560320" cy="2971800"/>
          </a:xfrm>
          <a:prstGeom prst="roundRect">
            <a:avLst>
              <a:gd name="adj" fmla="val 3571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8" name="Shape 14"/>
          <p:cNvSpPr/>
          <p:nvPr/>
        </p:nvSpPr>
        <p:spPr>
          <a:xfrm>
            <a:off x="6263640" y="1417320"/>
            <a:ext cx="502920" cy="50292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282" y="1527962"/>
            <a:ext cx="281635" cy="28163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6903720" y="141732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Планы</a:t>
            </a:r>
            <a:endParaRPr lang="en-US" sz="1700" dirty="0"/>
          </a:p>
        </p:txBody>
      </p:sp>
      <p:sp>
        <p:nvSpPr>
          <p:cNvPr id="21" name="Text 16"/>
          <p:cNvSpPr txBox="1"/>
          <p:nvPr/>
        </p:nvSpPr>
        <p:spPr>
          <a:xfrm>
            <a:off x="6263640" y="210312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Приоритеты постоянно меняются – это и есть Agile</a:t>
            </a:r>
            <a:endParaRPr lang="en-US" sz="1300" dirty="0"/>
          </a:p>
        </p:txBody>
      </p:sp>
      <p:sp>
        <p:nvSpPr>
          <p:cNvPr id="22" name="Shape 17"/>
          <p:cNvSpPr/>
          <p:nvPr/>
        </p:nvSpPr>
        <p:spPr>
          <a:xfrm>
            <a:off x="6263640" y="2971800"/>
            <a:ext cx="2103120" cy="0"/>
          </a:xfrm>
          <a:prstGeom prst="line">
            <a:avLst/>
          </a:prstGeom>
          <a:noFill/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23" name="Text 18"/>
          <p:cNvSpPr txBox="1"/>
          <p:nvPr/>
        </p:nvSpPr>
        <p:spPr>
          <a:xfrm>
            <a:off x="6263640" y="306324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Разработка почти всегда занимает больше времени, чем ожидали</a:t>
            </a:r>
            <a:endParaRPr lang="en-US" sz="1300" dirty="0"/>
          </a:p>
        </p:txBody>
      </p:sp>
      <p:sp>
        <p:nvSpPr>
          <p:cNvPr id="24" name="Text 19"/>
          <p:cNvSpPr txBox="1"/>
          <p:nvPr/>
        </p:nvSpPr>
        <p:spPr>
          <a:xfrm>
            <a:off x="548640" y="42976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Поэтому в планы закладывают запас, а бэклог регулярно пересматривают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50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Жизненный цикл задачи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Продукт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536192"/>
            <a:ext cx="2560320" cy="0"/>
          </a:xfrm>
          <a:prstGeom prst="line">
            <a:avLst/>
          </a:prstGeom>
          <a:noFill/>
          <a:ln w="38100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548640" y="1691640"/>
            <a:ext cx="2560320" cy="502920"/>
          </a:xfrm>
          <a:prstGeom prst="roundRect">
            <a:avLst>
              <a:gd name="adj" fmla="val 10909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658368" y="1691640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051560" y="169164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Идея (инбокс)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1828800" y="2203704"/>
            <a:ext cx="0" cy="118872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548640" y="2331720"/>
            <a:ext cx="2560320" cy="502920"/>
          </a:xfrm>
          <a:prstGeom prst="roundRect">
            <a:avLst>
              <a:gd name="adj" fmla="val 10909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658368" y="2331720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233172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Проработанная идея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828800" y="2843784"/>
            <a:ext cx="0" cy="118872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548640" y="2971800"/>
            <a:ext cx="2560320" cy="502920"/>
          </a:xfrm>
          <a:prstGeom prst="roundRect">
            <a:avLst>
              <a:gd name="adj" fmla="val 10909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658368" y="2971800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51560" y="297180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Готово к разработке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3127248" y="1938528"/>
            <a:ext cx="146304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3291840" y="118872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Разработка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3291840" y="1536192"/>
            <a:ext cx="2560320" cy="0"/>
          </a:xfrm>
          <a:prstGeom prst="line">
            <a:avLst/>
          </a:prstGeom>
          <a:noFill/>
          <a:ln w="38100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3291840" y="1691640"/>
            <a:ext cx="2560320" cy="502920"/>
          </a:xfrm>
          <a:prstGeom prst="roundRect">
            <a:avLst>
              <a:gd name="adj" fmla="val 10909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3401568" y="1691640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3794760" y="169164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Бэклог разработки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4572000" y="2203704"/>
            <a:ext cx="0" cy="118872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3291840" y="2331720"/>
            <a:ext cx="2560320" cy="502920"/>
          </a:xfrm>
          <a:prstGeom prst="roundRect">
            <a:avLst>
              <a:gd name="adj" fmla="val 10909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3401568" y="2331720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3794760" y="233172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В спринте</a:t>
            </a:r>
            <a:endParaRPr lang="en-US" sz="1350" dirty="0"/>
          </a:p>
        </p:txBody>
      </p:sp>
      <p:sp>
        <p:nvSpPr>
          <p:cNvPr id="26" name="Shape 24"/>
          <p:cNvSpPr/>
          <p:nvPr/>
        </p:nvSpPr>
        <p:spPr>
          <a:xfrm>
            <a:off x="4572000" y="2843784"/>
            <a:ext cx="0" cy="118872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3291840" y="2971800"/>
            <a:ext cx="2560320" cy="502920"/>
          </a:xfrm>
          <a:prstGeom prst="roundRect">
            <a:avLst>
              <a:gd name="adj" fmla="val 10909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3401568" y="2971800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3794760" y="297180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В разработке</a:t>
            </a:r>
            <a:endParaRPr lang="en-US" sz="1350" dirty="0"/>
          </a:p>
        </p:txBody>
      </p:sp>
      <p:sp>
        <p:nvSpPr>
          <p:cNvPr id="30" name="Shape 28"/>
          <p:cNvSpPr/>
          <p:nvPr/>
        </p:nvSpPr>
        <p:spPr>
          <a:xfrm>
            <a:off x="4572000" y="3483864"/>
            <a:ext cx="0" cy="118872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31" name="Shape 29"/>
          <p:cNvSpPr/>
          <p:nvPr/>
        </p:nvSpPr>
        <p:spPr>
          <a:xfrm>
            <a:off x="3291840" y="3611880"/>
            <a:ext cx="2560320" cy="502920"/>
          </a:xfrm>
          <a:prstGeom prst="roundRect">
            <a:avLst>
              <a:gd name="adj" fmla="val 10909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3401568" y="3611880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1500" dirty="0"/>
          </a:p>
        </p:txBody>
      </p:sp>
      <p:sp>
        <p:nvSpPr>
          <p:cNvPr id="33" name="Text 31"/>
          <p:cNvSpPr txBox="1"/>
          <p:nvPr/>
        </p:nvSpPr>
        <p:spPr>
          <a:xfrm>
            <a:off x="3794760" y="361188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Разработка завершена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5870448" y="1938528"/>
            <a:ext cx="146304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6035040" y="118872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Релиз</a:t>
            </a:r>
            <a:endParaRPr lang="en-US" sz="1500" dirty="0"/>
          </a:p>
        </p:txBody>
      </p:sp>
      <p:sp>
        <p:nvSpPr>
          <p:cNvPr id="36" name="Shape 34"/>
          <p:cNvSpPr/>
          <p:nvPr/>
        </p:nvSpPr>
        <p:spPr>
          <a:xfrm>
            <a:off x="6035040" y="1536192"/>
            <a:ext cx="2560320" cy="0"/>
          </a:xfrm>
          <a:prstGeom prst="line">
            <a:avLst/>
          </a:prstGeom>
          <a:noFill/>
          <a:ln w="38100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7" name="Shape 35"/>
          <p:cNvSpPr/>
          <p:nvPr/>
        </p:nvSpPr>
        <p:spPr>
          <a:xfrm>
            <a:off x="6035040" y="1691640"/>
            <a:ext cx="2560320" cy="502920"/>
          </a:xfrm>
          <a:prstGeom prst="roundRect">
            <a:avLst>
              <a:gd name="adj" fmla="val 10909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38" name="Text 36"/>
          <p:cNvSpPr txBox="1"/>
          <p:nvPr/>
        </p:nvSpPr>
        <p:spPr>
          <a:xfrm>
            <a:off x="6144768" y="1691640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1500" dirty="0"/>
          </a:p>
        </p:txBody>
      </p:sp>
      <p:sp>
        <p:nvSpPr>
          <p:cNvPr id="39" name="Text 37"/>
          <p:cNvSpPr txBox="1"/>
          <p:nvPr/>
        </p:nvSpPr>
        <p:spPr>
          <a:xfrm>
            <a:off x="6537960" y="169164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Протестировано</a:t>
            </a:r>
            <a:endParaRPr lang="en-US" sz="1350" dirty="0"/>
          </a:p>
        </p:txBody>
      </p:sp>
      <p:sp>
        <p:nvSpPr>
          <p:cNvPr id="40" name="Shape 38"/>
          <p:cNvSpPr/>
          <p:nvPr/>
        </p:nvSpPr>
        <p:spPr>
          <a:xfrm>
            <a:off x="7315200" y="2203704"/>
            <a:ext cx="0" cy="118872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41" name="Shape 39"/>
          <p:cNvSpPr/>
          <p:nvPr/>
        </p:nvSpPr>
        <p:spPr>
          <a:xfrm>
            <a:off x="6035040" y="2331720"/>
            <a:ext cx="2560320" cy="502920"/>
          </a:xfrm>
          <a:prstGeom prst="roundRect">
            <a:avLst>
              <a:gd name="adj" fmla="val 10909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2" name="Text 40"/>
          <p:cNvSpPr txBox="1"/>
          <p:nvPr/>
        </p:nvSpPr>
        <p:spPr>
          <a:xfrm>
            <a:off x="6144768" y="2331720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1500" dirty="0"/>
          </a:p>
        </p:txBody>
      </p:sp>
      <p:sp>
        <p:nvSpPr>
          <p:cNvPr id="43" name="Text 41"/>
          <p:cNvSpPr txBox="1"/>
          <p:nvPr/>
        </p:nvSpPr>
        <p:spPr>
          <a:xfrm>
            <a:off x="6537960" y="233172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В релизе</a:t>
            </a:r>
            <a:endParaRPr lang="en-US" sz="1350" dirty="0"/>
          </a:p>
        </p:txBody>
      </p:sp>
      <p:sp>
        <p:nvSpPr>
          <p:cNvPr id="44" name="Shape 42"/>
          <p:cNvSpPr/>
          <p:nvPr/>
        </p:nvSpPr>
        <p:spPr>
          <a:xfrm>
            <a:off x="7315200" y="2843784"/>
            <a:ext cx="0" cy="118872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45" name="Shape 43"/>
          <p:cNvSpPr/>
          <p:nvPr/>
        </p:nvSpPr>
        <p:spPr>
          <a:xfrm>
            <a:off x="6035040" y="2971800"/>
            <a:ext cx="2560320" cy="502920"/>
          </a:xfrm>
          <a:prstGeom prst="roundRect">
            <a:avLst>
              <a:gd name="adj" fmla="val 10909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6" name="Text 44"/>
          <p:cNvSpPr txBox="1"/>
          <p:nvPr/>
        </p:nvSpPr>
        <p:spPr>
          <a:xfrm>
            <a:off x="6144768" y="2971800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1500" dirty="0"/>
          </a:p>
        </p:txBody>
      </p:sp>
      <p:sp>
        <p:nvSpPr>
          <p:cNvPr id="47" name="Text 45"/>
          <p:cNvSpPr txBox="1"/>
          <p:nvPr/>
        </p:nvSpPr>
        <p:spPr>
          <a:xfrm>
            <a:off x="6537960" y="297180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Выпущено</a:t>
            </a:r>
            <a:endParaRPr lang="en-US" sz="1350" dirty="0"/>
          </a:p>
        </p:txBody>
      </p:sp>
      <p:sp>
        <p:nvSpPr>
          <p:cNvPr id="48" name="Shape 46"/>
          <p:cNvSpPr/>
          <p:nvPr/>
        </p:nvSpPr>
        <p:spPr>
          <a:xfrm>
            <a:off x="7315200" y="3483864"/>
            <a:ext cx="0" cy="118872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49" name="Shape 47"/>
          <p:cNvSpPr/>
          <p:nvPr/>
        </p:nvSpPr>
        <p:spPr>
          <a:xfrm>
            <a:off x="6035040" y="3611880"/>
            <a:ext cx="2560320" cy="502920"/>
          </a:xfrm>
          <a:prstGeom prst="roundRect">
            <a:avLst>
              <a:gd name="adj" fmla="val 10909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50" name="Text 48"/>
          <p:cNvSpPr txBox="1"/>
          <p:nvPr/>
        </p:nvSpPr>
        <p:spPr>
          <a:xfrm>
            <a:off x="6144768" y="3611880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</a:t>
            </a:r>
            <a:endParaRPr lang="en-US" sz="1500" dirty="0"/>
          </a:p>
        </p:txBody>
      </p:sp>
      <p:sp>
        <p:nvSpPr>
          <p:cNvPr id="51" name="Text 49"/>
          <p:cNvSpPr txBox="1"/>
          <p:nvPr/>
        </p:nvSpPr>
        <p:spPr>
          <a:xfrm>
            <a:off x="6537960" y="361188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Анализ</a:t>
            </a:r>
            <a:endParaRPr lang="en-US" sz="1350" dirty="0"/>
          </a:p>
        </p:txBody>
      </p:sp>
      <p:sp>
        <p:nvSpPr>
          <p:cNvPr id="52" name="Text 50"/>
          <p:cNvSpPr txBox="1"/>
          <p:nvPr/>
        </p:nvSpPr>
        <p:spPr>
          <a:xfrm>
            <a:off x="6035040" y="429768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chemeClr val="tx2"/>
                </a:solidFill>
              </a:rPr>
              <a:t>После анализа – новые идеи: цикл замыкается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51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417320"/>
            <a:ext cx="1463040" cy="14630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6269" y="1739189"/>
            <a:ext cx="819302" cy="819302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0" type="title" hasCustomPrompt="1"/>
          </p:nvPr>
        </p:nvSpPr>
        <p:spPr>
          <a:xfrm>
            <a:off x="3108960" y="548640"/>
            <a:ext cx="54864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Цель спринта и SMART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3108960" y="253288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3108960" y="260604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Зачем планировать работу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3108960" y="308152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3108960" y="315468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Методика SMART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3108960" y="363016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3108960" y="370332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Как сформулировать цель спринта</a:t>
            </a:r>
            <a:endParaRPr lang="en-US" sz="17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Что будет без плана</a:t>
            </a:r>
            <a:endParaRPr lang="en-US" sz="26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25880"/>
            <a:ext cx="274320" cy="27432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960120" y="1280160"/>
            <a:ext cx="3703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Задачи выполняются хаотично</a:t>
            </a:r>
            <a:endParaRPr lang="en-US" sz="1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874520"/>
            <a:ext cx="274320" cy="27432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960120" y="1828800"/>
            <a:ext cx="3703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Часть работ забыта</a:t>
            </a:r>
            <a:endParaRPr lang="en-US" sz="16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423160"/>
            <a:ext cx="274320" cy="274320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960120" y="2377440"/>
            <a:ext cx="3703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Нарушаются сроки</a:t>
            </a:r>
            <a:endParaRPr lang="en-US" sz="16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971800"/>
            <a:ext cx="274320" cy="274320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960120" y="2926080"/>
            <a:ext cx="3703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Возникают конфликты</a:t>
            </a:r>
            <a:endParaRPr lang="en-US" sz="160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3520440"/>
            <a:ext cx="274320" cy="274320"/>
          </a:xfrm>
          <a:prstGeom prst="rect">
            <a:avLst/>
          </a:prstGeom>
        </p:spPr>
      </p:pic>
      <p:sp>
        <p:nvSpPr>
          <p:cNvPr id="12" name="Text 5"/>
          <p:cNvSpPr txBox="1"/>
          <p:nvPr/>
        </p:nvSpPr>
        <p:spPr>
          <a:xfrm>
            <a:off x="960120" y="3474720"/>
            <a:ext cx="3703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Растут расходы</a:t>
            </a:r>
            <a:endParaRPr lang="en-US" sz="1600" dirty="0"/>
          </a:p>
        </p:txBody>
      </p:sp>
      <p:sp>
        <p:nvSpPr>
          <p:cNvPr id="13" name="Shape 6"/>
          <p:cNvSpPr/>
          <p:nvPr/>
        </p:nvSpPr>
        <p:spPr>
          <a:xfrm rot="120000">
            <a:off x="5212080" y="1463040"/>
            <a:ext cx="3291840" cy="219456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4" name="Text 7"/>
          <p:cNvSpPr txBox="1"/>
          <p:nvPr/>
        </p:nvSpPr>
        <p:spPr>
          <a:xfrm rot="120000">
            <a:off x="5440680" y="1691640"/>
            <a:ext cx="28346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Вывод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chemeClr val="tx1"/>
                </a:solidFill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Планирование снижает риски и помогает организовать работу команды. Agile не отменяет планы – он делает их короче.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53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Что включает планирование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8046720" cy="347472"/>
          </a:xfrm>
          <a:prstGeom prst="roundRect">
            <a:avLst>
              <a:gd name="adj" fmla="val 15789"/>
            </a:avLst>
          </a:prstGeom>
          <a:solidFill>
            <a:srgbClr val="1D1C21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</a:rPr>
              <a:t>Постановка задачи</a:t>
            </a:r>
            <a:endParaRPr lang="en-US" sz="125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27632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Шаг планирования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4937760" y="1627632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Результат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48640" y="1920240"/>
            <a:ext cx="3566160" cy="329184"/>
          </a:xfrm>
          <a:prstGeom prst="rect">
            <a:avLst/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685800" y="1920240"/>
            <a:ext cx="3383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1.  Описание проекта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206240" y="2084832"/>
            <a:ext cx="640080" cy="0"/>
          </a:xfrm>
          <a:prstGeom prst="line">
            <a:avLst/>
          </a:prstGeom>
          <a:noFill/>
          <a:ln w="15875">
            <a:solidFill>
              <a:srgbClr val="B9B6A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4937760" y="1920240"/>
            <a:ext cx="3657600" cy="329184"/>
          </a:xfrm>
          <a:prstGeom prst="rect">
            <a:avLst/>
          </a:prstGeom>
          <a:solidFill>
            <a:srgbClr val="FBF0C8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5074920" y="1920240"/>
            <a:ext cx="3474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Техническое задание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304288"/>
            <a:ext cx="3566160" cy="329184"/>
          </a:xfrm>
          <a:prstGeom prst="rect">
            <a:avLst/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685800" y="2304288"/>
            <a:ext cx="3383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2.  Структурный анализ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206240" y="2468880"/>
            <a:ext cx="640080" cy="0"/>
          </a:xfrm>
          <a:prstGeom prst="line">
            <a:avLst/>
          </a:prstGeom>
          <a:noFill/>
          <a:ln w="15875">
            <a:solidFill>
              <a:srgbClr val="B9B6A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4937760" y="2304288"/>
            <a:ext cx="3657600" cy="329184"/>
          </a:xfrm>
          <a:prstGeom prst="rect">
            <a:avLst/>
          </a:prstGeom>
          <a:solidFill>
            <a:srgbClr val="FBF0C8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5074920" y="2304288"/>
            <a:ext cx="3474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Структура работ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2688336"/>
            <a:ext cx="3566160" cy="329184"/>
          </a:xfrm>
          <a:prstGeom prst="rect">
            <a:avLst/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685800" y="2688336"/>
            <a:ext cx="3383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3.  Планирование времени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206240" y="2852928"/>
            <a:ext cx="640080" cy="0"/>
          </a:xfrm>
          <a:prstGeom prst="line">
            <a:avLst/>
          </a:prstGeom>
          <a:noFill/>
          <a:ln w="15875">
            <a:solidFill>
              <a:srgbClr val="B9B6A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4937760" y="2688336"/>
            <a:ext cx="3657600" cy="329184"/>
          </a:xfrm>
          <a:prstGeom prst="rect">
            <a:avLst/>
          </a:prstGeom>
          <a:solidFill>
            <a:srgbClr val="FBF0C8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5074920" y="2688336"/>
            <a:ext cx="3474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Календарный план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3072384"/>
            <a:ext cx="3566160" cy="329184"/>
          </a:xfrm>
          <a:prstGeom prst="rect">
            <a:avLst/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685800" y="3072384"/>
            <a:ext cx="3383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4.  Анализ ресурсов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206240" y="3236976"/>
            <a:ext cx="640080" cy="0"/>
          </a:xfrm>
          <a:prstGeom prst="line">
            <a:avLst/>
          </a:prstGeom>
          <a:noFill/>
          <a:ln w="15875">
            <a:solidFill>
              <a:srgbClr val="B9B6A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4937760" y="3072384"/>
            <a:ext cx="3657600" cy="329184"/>
          </a:xfrm>
          <a:prstGeom prst="rect">
            <a:avLst/>
          </a:prstGeom>
          <a:solidFill>
            <a:srgbClr val="FBF0C8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5074920" y="3072384"/>
            <a:ext cx="3474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Ресурсный план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3456432"/>
            <a:ext cx="3566160" cy="329184"/>
          </a:xfrm>
          <a:prstGeom prst="rect">
            <a:avLst/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685800" y="3456432"/>
            <a:ext cx="3383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5.  Анализ издержек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4206240" y="3621024"/>
            <a:ext cx="640080" cy="0"/>
          </a:xfrm>
          <a:prstGeom prst="line">
            <a:avLst/>
          </a:prstGeom>
          <a:noFill/>
          <a:ln w="15875">
            <a:solidFill>
              <a:srgbClr val="B9B6A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>
            <a:off x="4937760" y="3456432"/>
            <a:ext cx="3657600" cy="329184"/>
          </a:xfrm>
          <a:prstGeom prst="rect">
            <a:avLst/>
          </a:prstGeom>
          <a:solidFill>
            <a:srgbClr val="FBF0C8"/>
          </a:solidFill>
          <a:ln/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5074920" y="3456432"/>
            <a:ext cx="3474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Бюджет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548640" y="3840480"/>
            <a:ext cx="3566160" cy="329184"/>
          </a:xfrm>
          <a:prstGeom prst="rect">
            <a:avLst/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685800" y="3840480"/>
            <a:ext cx="3383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6.  Анализ рисков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4206240" y="4005072"/>
            <a:ext cx="640080" cy="0"/>
          </a:xfrm>
          <a:prstGeom prst="line">
            <a:avLst/>
          </a:prstGeom>
          <a:noFill/>
          <a:ln w="15875">
            <a:solidFill>
              <a:srgbClr val="B9B6A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34" name="Shape 32"/>
          <p:cNvSpPr/>
          <p:nvPr/>
        </p:nvSpPr>
        <p:spPr>
          <a:xfrm>
            <a:off x="4937760" y="3840480"/>
            <a:ext cx="3657600" cy="329184"/>
          </a:xfrm>
          <a:prstGeom prst="rect">
            <a:avLst/>
          </a:prstGeom>
          <a:solidFill>
            <a:srgbClr val="FBF0C8"/>
          </a:solidFill>
          <a:ln/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5074920" y="3840480"/>
            <a:ext cx="3474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План по рискам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548640" y="4297680"/>
            <a:ext cx="8046720" cy="329184"/>
          </a:xfrm>
          <a:prstGeom prst="roundRect">
            <a:avLst>
              <a:gd name="adj" fmla="val 16667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D1C21"/>
                </a:solidFill>
              </a:rPr>
              <a:t>Реализация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54</a:t>
            </a:fld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Методика SMART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463040" cy="1188720"/>
          </a:xfrm>
          <a:prstGeom prst="rect">
            <a:avLst/>
          </a:prstGeom>
          <a:solidFill>
            <a:srgbClr val="F2C23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</a:t>
            </a:r>
            <a:endParaRPr lang="en-US" sz="6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56032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Specific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16352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Конкретная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594360" y="3291840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i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Чего именно нужно достичь?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2194560" y="1234440"/>
            <a:ext cx="1463040" cy="1188720"/>
          </a:xfrm>
          <a:prstGeom prst="rect">
            <a:avLst/>
          </a:prstGeom>
          <a:solidFill>
            <a:srgbClr val="1D1C2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</a:t>
            </a:r>
            <a:endParaRPr lang="en-US" sz="6000" dirty="0"/>
          </a:p>
        </p:txBody>
      </p:sp>
      <p:sp>
        <p:nvSpPr>
          <p:cNvPr id="8" name="Text 6"/>
          <p:cNvSpPr txBox="1"/>
          <p:nvPr/>
        </p:nvSpPr>
        <p:spPr>
          <a:xfrm>
            <a:off x="2194560" y="256032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Measurable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2194560" y="2816352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Измеримая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240280" y="3291840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i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По какому показателю поймём, что достигли?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840480" y="1234440"/>
            <a:ext cx="1463040" cy="1188720"/>
          </a:xfrm>
          <a:prstGeom prst="rect">
            <a:avLst/>
          </a:prstGeom>
          <a:solidFill>
            <a:srgbClr val="F2C23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6000" dirty="0"/>
          </a:p>
        </p:txBody>
      </p:sp>
      <p:sp>
        <p:nvSpPr>
          <p:cNvPr id="12" name="Text 10"/>
          <p:cNvSpPr txBox="1"/>
          <p:nvPr/>
        </p:nvSpPr>
        <p:spPr>
          <a:xfrm>
            <a:off x="3840480" y="256032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Achievable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2816352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Достижимая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3886200" y="3291840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i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Хватит ли ресурсов и времени?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486400" y="1234440"/>
            <a:ext cx="1463040" cy="1188720"/>
          </a:xfrm>
          <a:prstGeom prst="rect">
            <a:avLst/>
          </a:prstGeom>
          <a:solidFill>
            <a:srgbClr val="1D1C2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</a:t>
            </a:r>
            <a:endParaRPr lang="en-US" sz="60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0" y="256032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Relevant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0" y="2816352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Актуальная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5532120" y="3291840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i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Связана ли с целями продукта?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7132320" y="1234440"/>
            <a:ext cx="1463040" cy="1188720"/>
          </a:xfrm>
          <a:prstGeom prst="rect">
            <a:avLst/>
          </a:prstGeom>
          <a:solidFill>
            <a:srgbClr val="F2C23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</a:t>
            </a:r>
            <a:endParaRPr lang="en-US" sz="6000" dirty="0"/>
          </a:p>
        </p:txBody>
      </p:sp>
      <p:sp>
        <p:nvSpPr>
          <p:cNvPr id="20" name="Text 18"/>
          <p:cNvSpPr txBox="1"/>
          <p:nvPr/>
        </p:nvSpPr>
        <p:spPr>
          <a:xfrm>
            <a:off x="7132320" y="256032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Time-bound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7132320" y="2816352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Ограничена по времени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7178040" y="3291840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i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 какому сроку?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4297680" y="475488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Методику предложил Дж. Доран, Management Review, 1981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55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Пример: SMART-цель спринта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3840480" cy="685800"/>
          </a:xfrm>
          <a:prstGeom prst="roundRect">
            <a:avLst>
              <a:gd name="adj" fmla="val 10667"/>
            </a:avLst>
          </a:prstGeom>
          <a:solidFill>
            <a:srgbClr val="F6D5CC"/>
          </a:solidFill>
          <a:ln/>
        </p:spPr>
        <p:txBody>
          <a:bodyPr/>
          <a:p/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435608"/>
            <a:ext cx="292608" cy="29260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143000" y="123444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«Улучшить приложение для студентов»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103120"/>
            <a:ext cx="3840480" cy="2194560"/>
          </a:xfrm>
          <a:prstGeom prst="roundRect">
            <a:avLst>
              <a:gd name="adj" fmla="val 3333"/>
            </a:avLst>
          </a:prstGeom>
          <a:solidFill>
            <a:srgbClr val="F2C230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2286000"/>
            <a:ext cx="292608" cy="292608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143000" y="2240280"/>
            <a:ext cx="31089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«За 2 недели выпустить экран расписания для первокурсников ИТ-факультета, чтобы 30% из них открыли его хотя бы раз»</a:t>
            </a:r>
            <a:endParaRPr lang="en-US" sz="1550" dirty="0"/>
          </a:p>
        </p:txBody>
      </p:sp>
      <p:sp>
        <p:nvSpPr>
          <p:cNvPr id="9" name="Text 5"/>
          <p:cNvSpPr/>
          <p:nvPr/>
        </p:nvSpPr>
        <p:spPr>
          <a:xfrm>
            <a:off x="4754880" y="1280160"/>
            <a:ext cx="438912" cy="438912"/>
          </a:xfrm>
          <a:prstGeom prst="roundRect">
            <a:avLst>
              <a:gd name="adj" fmla="val 10417"/>
            </a:avLst>
          </a:prstGeom>
          <a:solidFill>
            <a:srgbClr val="1D1C2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</a:t>
            </a:r>
            <a:endParaRPr lang="en-US" sz="1800" dirty="0"/>
          </a:p>
        </p:txBody>
      </p:sp>
      <p:sp>
        <p:nvSpPr>
          <p:cNvPr id="10" name="Text 6"/>
          <p:cNvSpPr txBox="1"/>
          <p:nvPr/>
        </p:nvSpPr>
        <p:spPr>
          <a:xfrm>
            <a:off x="5349240" y="1280160"/>
            <a:ext cx="32461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экран расписания для первокурсников ИТ-факультета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4754880" y="1883664"/>
            <a:ext cx="438912" cy="438912"/>
          </a:xfrm>
          <a:prstGeom prst="roundRect">
            <a:avLst>
              <a:gd name="adj" fmla="val 10417"/>
            </a:avLst>
          </a:prstGeom>
          <a:solidFill>
            <a:srgbClr val="1D1C2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5349240" y="1883664"/>
            <a:ext cx="32461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30% первокурсников открыли экран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4754880" y="2487168"/>
            <a:ext cx="438912" cy="438912"/>
          </a:xfrm>
          <a:prstGeom prst="roundRect">
            <a:avLst>
              <a:gd name="adj" fmla="val 10417"/>
            </a:avLst>
          </a:prstGeom>
          <a:solidFill>
            <a:srgbClr val="1D1C2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800" dirty="0"/>
          </a:p>
        </p:txBody>
      </p:sp>
      <p:sp>
        <p:nvSpPr>
          <p:cNvPr id="14" name="Text 10"/>
          <p:cNvSpPr txBox="1"/>
          <p:nvPr/>
        </p:nvSpPr>
        <p:spPr>
          <a:xfrm>
            <a:off x="5349240" y="2487168"/>
            <a:ext cx="32461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1 экран за спринт – реально для команды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754880" y="3090672"/>
            <a:ext cx="438912" cy="438912"/>
          </a:xfrm>
          <a:prstGeom prst="roundRect">
            <a:avLst>
              <a:gd name="adj" fmla="val 10417"/>
            </a:avLst>
          </a:prstGeom>
          <a:solidFill>
            <a:srgbClr val="1D1C2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5349240" y="3090672"/>
            <a:ext cx="32461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расписание – главная боль из интервью</a:t>
            </a:r>
            <a:endParaRPr lang="en-US" sz="1350" dirty="0"/>
          </a:p>
        </p:txBody>
      </p:sp>
      <p:sp>
        <p:nvSpPr>
          <p:cNvPr id="17" name="Text 13"/>
          <p:cNvSpPr/>
          <p:nvPr/>
        </p:nvSpPr>
        <p:spPr>
          <a:xfrm>
            <a:off x="4754880" y="3694176"/>
            <a:ext cx="438912" cy="438912"/>
          </a:xfrm>
          <a:prstGeom prst="roundRect">
            <a:avLst>
              <a:gd name="adj" fmla="val 10417"/>
            </a:avLst>
          </a:prstGeom>
          <a:solidFill>
            <a:srgbClr val="1D1C2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5349240" y="3694176"/>
            <a:ext cx="32461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2 недели – длина спринта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56</a:t>
            </a:fld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bg1"/>
                </a:solidFill>
              </a:rPr>
              <a:t>Что мы узнали сегодня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051560" y="126187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Waterfall и Agile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каскад – для стабильных задач, короткие итерации – для меняющихся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4663440" y="123444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5166360" y="126187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Scrum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3 роли, 5 событий, 3 артефакта; работа спринтами по 1–4 недели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33172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235915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Kanban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доска, поток и WIP-лимиты: меньше задач в работе – быстрее результат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4663440" y="233172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5166360" y="235915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Бэклог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приоритизированный список; вверху – мелкие и проработанные задачи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342900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1051560" y="345643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Приоритизация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ценность против трудоёмкости, RICE; оценка в story points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663440" y="342900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3000" dirty="0"/>
          </a:p>
        </p:txBody>
      </p:sp>
      <p:sp>
        <p:nvSpPr>
          <p:cNvPr id="14" name="Text 12"/>
          <p:cNvSpPr txBox="1"/>
          <p:nvPr/>
        </p:nvSpPr>
        <p:spPr>
          <a:xfrm>
            <a:off x="5166360" y="345643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SMART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конкретная, измеримая, достижимая, актуальная цель со сроком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57</a:t>
            </a:fld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Словарик лекции</a:t>
            </a:r>
            <a:endParaRPr lang="en-US" sz="2600" dirty="0"/>
          </a:p>
        </p:txBody>
      </p:sp>
      <p:graphicFrame>
        <p:nvGraphicFramePr>
          <p:cNvPr id="5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234440"/>
          <a:ext cx="8046720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2468880"/>
                <a:gridCol w="1554480"/>
                <a:gridCol w="2468880"/>
              </a:tblGrid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Agile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гибкий подход: короткие итерации и изменения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Kanban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метод управления потоком задач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Scrum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фреймворк работы спринтами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WIP-лимит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максимум задач в работе на этапе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Спринт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итерация фиксированной длины, 1–4 недели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Бэклог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приоритизированный список задач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Product Owner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отвечает за ценность продукта и бэклог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User story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требование от лица пользователя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Скрам-мастер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помогает команде работать по Scrum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Story point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условная единица сложности задачи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Инкремент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готовая часть продукта по итогам спринта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Definition of Done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условия, когда задача считается готовой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58</a:t>
            </a:fld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Кейс «Первый спринт»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07008"/>
            <a:ext cx="4846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Ваша идея из прошлого кейса проверена – пора её делать. Организуйте команду по Scrum и спланируйте первый спринт разработки.</a:t>
            </a:r>
            <a:endParaRPr lang="en-US" sz="155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377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Продукт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2697480"/>
            <a:ext cx="4754880" cy="914400"/>
          </a:xfrm>
          <a:prstGeom prst="roundRect">
            <a:avLst>
              <a:gd name="adj" fmla="val 8000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880360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280160" y="2697480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Ваш сервис из кейсов 1 и 2 – с учётом того, что вы узнали на интервью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 rot="120000">
            <a:off x="5760720" y="1417320"/>
            <a:ext cx="2743200" cy="228600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9" name="Text 6"/>
          <p:cNvSpPr txBox="1"/>
          <p:nvPr/>
        </p:nvSpPr>
        <p:spPr>
          <a:xfrm rot="120000">
            <a:off x="6035040" y="1691640"/>
            <a:ext cx="2240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Помните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chemeClr val="tx1"/>
                </a:solidFill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Спринт – это не «всё и сразу», а одна понятная цель за две недели.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59</a:t>
            </a:fld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Что должна подготовить команда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508760"/>
            <a:ext cx="6583680" cy="0"/>
          </a:xfrm>
          <a:prstGeom prst="line">
            <a:avLst/>
          </a:prstGeom>
          <a:noFill/>
          <a:ln w="15875">
            <a:solidFill>
              <a:srgbClr val="B9B6AD"/>
            </a:solidFill>
            <a:prstDash val="dash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4864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9341" y="1355141"/>
            <a:ext cx="307238" cy="30723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23444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54864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685800" y="210312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Роли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Кто в команде PO, скрам-мастер и разработчики – и почему</a:t>
            </a:r>
            <a:endParaRPr lang="en-US" sz="125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Роли Scrum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219456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5261" y="1355141"/>
            <a:ext cx="307238" cy="307238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288036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2200" dirty="0"/>
          </a:p>
        </p:txBody>
      </p:sp>
      <p:sp>
        <p:nvSpPr>
          <p:cNvPr id="14" name="Shape 10"/>
          <p:cNvSpPr/>
          <p:nvPr/>
        </p:nvSpPr>
        <p:spPr>
          <a:xfrm>
            <a:off x="219456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5" name="Text 11"/>
          <p:cNvSpPr txBox="1"/>
          <p:nvPr/>
        </p:nvSpPr>
        <p:spPr>
          <a:xfrm>
            <a:off x="2331720" y="210312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Бэклог</a:t>
            </a:r>
            <a:endParaRPr lang="en-US" sz="1400" dirty="0"/>
          </a:p>
        </p:txBody>
      </p:sp>
      <p:sp>
        <p:nvSpPr>
          <p:cNvPr id="16" name="Text 12"/>
          <p:cNvSpPr txBox="1"/>
          <p:nvPr/>
        </p:nvSpPr>
        <p:spPr>
          <a:xfrm>
            <a:off x="233172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15+ user stories по INVEST с оценкой в story points</a:t>
            </a:r>
            <a:endParaRPr lang="en-US" sz="1250" dirty="0"/>
          </a:p>
        </p:txBody>
      </p:sp>
      <p:sp>
        <p:nvSpPr>
          <p:cNvPr id="17" name="Text 13"/>
          <p:cNvSpPr txBox="1"/>
          <p:nvPr/>
        </p:nvSpPr>
        <p:spPr>
          <a:xfrm>
            <a:off x="233172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Бэклог, user story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384048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1181" y="1355141"/>
            <a:ext cx="307238" cy="307238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452628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2200" dirty="0"/>
          </a:p>
        </p:txBody>
      </p:sp>
      <p:sp>
        <p:nvSpPr>
          <p:cNvPr id="21" name="Shape 16"/>
          <p:cNvSpPr/>
          <p:nvPr/>
        </p:nvSpPr>
        <p:spPr>
          <a:xfrm>
            <a:off x="384048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2" name="Text 17"/>
          <p:cNvSpPr txBox="1"/>
          <p:nvPr/>
        </p:nvSpPr>
        <p:spPr>
          <a:xfrm>
            <a:off x="3977640" y="210312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RICE</a:t>
            </a:r>
            <a:endParaRPr lang="en-US" sz="1400" dirty="0"/>
          </a:p>
        </p:txBody>
      </p:sp>
      <p:sp>
        <p:nvSpPr>
          <p:cNvPr id="23" name="Text 18"/>
          <p:cNvSpPr txBox="1"/>
          <p:nvPr/>
        </p:nvSpPr>
        <p:spPr>
          <a:xfrm>
            <a:off x="397764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Расчёт RICE для 5 ключевых историй</a:t>
            </a:r>
            <a:endParaRPr lang="en-US" sz="1250" dirty="0"/>
          </a:p>
        </p:txBody>
      </p:sp>
      <p:sp>
        <p:nvSpPr>
          <p:cNvPr id="24" name="Text 19"/>
          <p:cNvSpPr txBox="1"/>
          <p:nvPr/>
        </p:nvSpPr>
        <p:spPr>
          <a:xfrm>
            <a:off x="397764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Приоритизация</a:t>
            </a:r>
            <a:endParaRPr lang="en-US" sz="1050" dirty="0"/>
          </a:p>
        </p:txBody>
      </p:sp>
      <p:sp>
        <p:nvSpPr>
          <p:cNvPr id="25" name="Shape 20"/>
          <p:cNvSpPr/>
          <p:nvPr/>
        </p:nvSpPr>
        <p:spPr>
          <a:xfrm>
            <a:off x="548640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7101" y="1355141"/>
            <a:ext cx="307238" cy="307238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17220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2200" dirty="0"/>
          </a:p>
        </p:txBody>
      </p:sp>
      <p:sp>
        <p:nvSpPr>
          <p:cNvPr id="28" name="Shape 22"/>
          <p:cNvSpPr/>
          <p:nvPr/>
        </p:nvSpPr>
        <p:spPr>
          <a:xfrm>
            <a:off x="548640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9" name="Text 23"/>
          <p:cNvSpPr txBox="1"/>
          <p:nvPr/>
        </p:nvSpPr>
        <p:spPr>
          <a:xfrm>
            <a:off x="5623560" y="210312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Спринт</a:t>
            </a:r>
            <a:endParaRPr lang="en-US" sz="1400" dirty="0"/>
          </a:p>
        </p:txBody>
      </p:sp>
      <p:sp>
        <p:nvSpPr>
          <p:cNvPr id="30" name="Text 24"/>
          <p:cNvSpPr txBox="1"/>
          <p:nvPr/>
        </p:nvSpPr>
        <p:spPr>
          <a:xfrm>
            <a:off x="562356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Цель спринта по SMART и Sprint Backlog на 2 недели</a:t>
            </a:r>
            <a:endParaRPr lang="en-US" sz="1250" dirty="0"/>
          </a:p>
        </p:txBody>
      </p:sp>
      <p:sp>
        <p:nvSpPr>
          <p:cNvPr id="31" name="Text 25"/>
          <p:cNvSpPr txBox="1"/>
          <p:nvPr/>
        </p:nvSpPr>
        <p:spPr>
          <a:xfrm>
            <a:off x="562356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SMART, Scrum</a:t>
            </a:r>
            <a:endParaRPr lang="en-US" sz="1050" dirty="0"/>
          </a:p>
        </p:txBody>
      </p:sp>
      <p:sp>
        <p:nvSpPr>
          <p:cNvPr id="32" name="Shape 26"/>
          <p:cNvSpPr/>
          <p:nvPr/>
        </p:nvSpPr>
        <p:spPr>
          <a:xfrm>
            <a:off x="713232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3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3021" y="1355141"/>
            <a:ext cx="307238" cy="307238"/>
          </a:xfrm>
          <a:prstGeom prst="rect">
            <a:avLst/>
          </a:prstGeom>
        </p:spPr>
      </p:pic>
      <p:sp>
        <p:nvSpPr>
          <p:cNvPr id="34" name="Text 27"/>
          <p:cNvSpPr txBox="1"/>
          <p:nvPr/>
        </p:nvSpPr>
        <p:spPr>
          <a:xfrm>
            <a:off x="781812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2200" dirty="0"/>
          </a:p>
        </p:txBody>
      </p:sp>
      <p:sp>
        <p:nvSpPr>
          <p:cNvPr id="35" name="Shape 28"/>
          <p:cNvSpPr/>
          <p:nvPr/>
        </p:nvSpPr>
        <p:spPr>
          <a:xfrm>
            <a:off x="713232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36" name="Text 29"/>
          <p:cNvSpPr txBox="1"/>
          <p:nvPr/>
        </p:nvSpPr>
        <p:spPr>
          <a:xfrm>
            <a:off x="7269480" y="210312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Доска</a:t>
            </a:r>
            <a:endParaRPr lang="en-US" sz="1400" dirty="0"/>
          </a:p>
        </p:txBody>
      </p:sp>
      <p:sp>
        <p:nvSpPr>
          <p:cNvPr id="37" name="Text 30"/>
          <p:cNvSpPr txBox="1"/>
          <p:nvPr/>
        </p:nvSpPr>
        <p:spPr>
          <a:xfrm>
            <a:off x="726948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Kanban-доска спринта с колонками и WIP-лимитами</a:t>
            </a:r>
            <a:endParaRPr lang="en-US" sz="1250" dirty="0"/>
          </a:p>
        </p:txBody>
      </p:sp>
      <p:sp>
        <p:nvSpPr>
          <p:cNvPr id="38" name="Text 31"/>
          <p:cNvSpPr txBox="1"/>
          <p:nvPr/>
        </p:nvSpPr>
        <p:spPr>
          <a:xfrm>
            <a:off x="726948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Kanban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60</a:t>
            </a:fld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Как работаем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2560320" cy="2377440"/>
          </a:xfrm>
          <a:prstGeom prst="roundRect">
            <a:avLst>
              <a:gd name="adj" fmla="val 3846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" y="1645920"/>
            <a:ext cx="347472" cy="34747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207008" y="16002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Распределите роли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749808" y="224028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Та же команда, что и в прошлых кейсах. Договоритесь, кто будет PO и скрам-мастером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3090672" y="1737360"/>
            <a:ext cx="402336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3291840" y="1463040"/>
            <a:ext cx="2560320" cy="2377440"/>
          </a:xfrm>
          <a:prstGeom prst="roundRect">
            <a:avLst>
              <a:gd name="adj" fmla="val 3846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3008" y="1645920"/>
            <a:ext cx="347472" cy="347472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3950208" y="16002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Оцените вместе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3493008" y="224028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Проведите planning poker онлайн: оценки ставят все участники, расхождения обсуждаете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5833872" y="1737360"/>
            <a:ext cx="402336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3" name="Shape 9"/>
          <p:cNvSpPr/>
          <p:nvPr/>
        </p:nvSpPr>
        <p:spPr>
          <a:xfrm>
            <a:off x="6035040" y="1463040"/>
            <a:ext cx="2560320" cy="2377440"/>
          </a:xfrm>
          <a:prstGeom prst="roundRect">
            <a:avLst>
              <a:gd name="adj" fmla="val 3846"/>
            </a:avLst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6208" y="1645920"/>
            <a:ext cx="347472" cy="347472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693408" y="16002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Сдача</a:t>
            </a:r>
            <a:endParaRPr lang="en-US" sz="1400" dirty="0"/>
          </a:p>
        </p:txBody>
      </p:sp>
      <p:sp>
        <p:nvSpPr>
          <p:cNvPr id="16" name="Text 11"/>
          <p:cNvSpPr txBox="1"/>
          <p:nvPr/>
        </p:nvSpPr>
        <p:spPr>
          <a:xfrm>
            <a:off x="6236208" y="224028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Загрузите презентацию до 10 слайдов до дедлайна. На следующем занятии разберём 2–3 лучшие работы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548640" y="40690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Доску можно собрать в любом трекере или онлайн-доске – приложите скриншот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61</a:t>
            </a:fld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bg1"/>
                </a:solidFill>
              </a:rPr>
              <a:t>Как будем оценивать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13990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Роли обоснованы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понятно, кто PO и скрам-мастер и за что они отвечают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3291840" y="13258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3886200" y="13990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Истории по INVEST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есть пользователь, действие и ценность, критерии приёмки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6035040" y="13258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6629400" y="13990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Приоритеты по данным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RICE посчитан, порядок бэклога из него следует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29260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0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" y="29992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Цель спринта по SMART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одна цель, измеримая и реальная за 2 недели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3291840" y="29260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000" dirty="0"/>
          </a:p>
        </p:txBody>
      </p:sp>
      <p:sp>
        <p:nvSpPr>
          <p:cNvPr id="12" name="Text 10"/>
          <p:cNvSpPr txBox="1"/>
          <p:nvPr/>
        </p:nvSpPr>
        <p:spPr>
          <a:xfrm>
            <a:off x="3886200" y="29992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Доска рабочая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колонки отражают процесс, WIP-лимиты заданы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62</a:t>
            </a:fld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097280"/>
            <a:ext cx="5120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800" b="1" dirty="0">
                <a:solidFill>
                  <a:schemeClr val="bg1"/>
                </a:solidFill>
              </a:rPr>
              <a:t>Есть вопросы?</a:t>
            </a:r>
            <a:endParaRPr lang="en-US" sz="4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315468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Понуров Роман</a:t>
            </a:r>
            <a:endParaRPr lang="en-US" sz="2000" dirty="0"/>
          </a:p>
          <a:p>
            <a:pPr algn="l" indent="0" marL="0">
              <a:buNone/>
            </a:pPr>
            <a:r>
              <a:rPr lang="en-US" sz="1400" dirty="0">
                <a:solidFill>
                  <a:schemeClr val="accent1"/>
                </a:solidFill>
              </a:rPr>
              <a:t>ponurov.roman@yandex.ru</a:t>
            </a:r>
            <a:endParaRPr lang="en-US" sz="2000" dirty="0"/>
          </a:p>
          <a:p>
            <a:pPr algn="l" indent="0" marL="0">
              <a:buNone/>
            </a:pPr>
            <a:r>
              <a:rPr lang="en-US" sz="1400" dirty="0">
                <a:solidFill>
                  <a:schemeClr val="accent1"/>
                </a:solidFill>
              </a:rPr>
              <a:t>Telegram: @astro090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 rot="-240000">
            <a:off x="6126480" y="640080"/>
            <a:ext cx="1828800" cy="141732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?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 rot="180000">
            <a:off x="6903720" y="1691640"/>
            <a:ext cx="1828800" cy="1417320"/>
          </a:xfrm>
          <a:prstGeom prst="rect">
            <a:avLst/>
          </a:prstGeom>
          <a:solidFill>
            <a:schemeClr val="accent2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?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 rot="-120000">
            <a:off x="6035040" y="2697480"/>
            <a:ext cx="1828800" cy="1417320"/>
          </a:xfrm>
          <a:prstGeom prst="rect">
            <a:avLst/>
          </a:prstGeom>
          <a:solidFill>
            <a:schemeClr val="accent3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?</a:t>
            </a:r>
            <a:endParaRPr lang="en-US" sz="5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T Management">
  <a:themeElements>
    <a:clrScheme name="IT Management">
      <a:dk1>
        <a:srgbClr val="1D1C21"/>
      </a:dk1>
      <a:lt1>
        <a:srgbClr val="FFFFFF"/>
      </a:lt1>
      <a:dk2>
        <a:srgbClr val="5B5A62"/>
      </a:dk2>
      <a:lt2>
        <a:srgbClr val="F3F2EE"/>
      </a:lt2>
      <a:accent1>
        <a:srgbClr val="F2C230"/>
      </a:accent1>
      <a:accent2>
        <a:srgbClr val="E0684B"/>
      </a:accent2>
      <a:accent3>
        <a:srgbClr val="4C7BB8"/>
      </a:accent3>
      <a:accent4>
        <a:srgbClr val="2F8F83"/>
      </a:accent4>
      <a:accent5>
        <a:srgbClr val="B9B6AD"/>
      </a:accent5>
      <a:accent6>
        <a:srgbClr val="8C5BA8"/>
      </a:accent6>
      <a:hlink>
        <a:srgbClr val="4C7BB8"/>
      </a:hlink>
      <a:folHlink>
        <a:srgbClr val="8C5BA8"/>
      </a:folHlink>
    </a:clrScheme>
    <a:fontScheme name="IT Management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63</Slides>
  <Notes>63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ИТ-менеджмент. Лекция 3</dc:title>
  <dc:subject>PptxGenJS Presentation</dc:subject>
  <dc:creator>Понуров Роман</dc:creator>
  <cp:lastModifiedBy>Понуров Роман</cp:lastModifiedBy>
  <cp:revision>1</cp:revision>
  <dcterms:created xsi:type="dcterms:W3CDTF">2026-10-12T12:32:26Z</dcterms:created>
  <dcterms:modified xsi:type="dcterms:W3CDTF">2026-10-12T12:32:26Z</dcterms:modified>
</cp:coreProperties>
</file>