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8b8e255a-f7fa-af2c-474f-6c5005439df5}">
          <p14:sldIdLst>
            <p14:sldId id="256"/>
            <p14:sldId id="257"/>
            <p14:sldId id="258"/>
            <p14:sldId id="259"/>
            <p14:sldId id="260"/>
          </p14:sldIdLst>
        </p14:section>
        <p14:section name="Сбор данных" id="{e53f867e-8a44-fd31-003f-9e8fa3b28bf8}">
          <p14:sldIdLst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Метрики" id="{fcdc269c-f677-bac4-9849-cba8c3bffe06}">
          <p14:sldIdLst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AARRR и North Star" id="{246b0e18-da03-8d54-8c00-d5ef4619f17c}">
          <p14:sldIdLst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Анализ данных" id="{1605327d-fc74-44cc-36ee-ea3d9dd58b26}">
          <p14:sldIdLst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</p14:sldIdLst>
        </p14:section>
        <p14:section name="Практика" id="{5b414d24-7dd4-4eca-1406-93d98ab002a9}">
          <p14:sldIdLst>
            <p14:sldId id="302"/>
            <p14:sldId id="303"/>
            <p14:sldId id="304"/>
            <p14:sldId id="305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Напомните прошлую лекцию: Scrum, Kanban, бэклог и цель спринта. Сегодня – как понять, что продукт работает, и как искать ответы в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Сегодня четвёртая лекция: метрики и аналитика продукта. Дальше – эксперименты и экономика, запуск и рост, стратегия. После лекций 1–6 – командные кейсы, после 7-й –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4. Тема – метрики и аналитика продукта.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Скажите, что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данные.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Четыре слоя данных (2–3 мин). От технических логов до хранилища и BI. Подчеркните: продуктовая аналитика выделена – это главный инструмент продакта.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Технический дашборд (2 мин). Пример нарисован: в одно время растут ошибки, время ответа и загрузка процессора. Спросите: что могло произойти? Хороший дашборд помогает найти этап, где возникла проблема.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Веб- и продуктовая аналитика (2–3 мин). Веб-аналитика быстро подключается, но завязана на страницы. Продуктовая аналитика строится на событиях вашего продукта. Российские инструменты: Яндекс Метрика, AppMetrica, MyTracker.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Tracking plan (2–3 мин). Покажите таблицу: событие, когда отправляем, свойства, владелец. Это договор между продактом, аналитиком и разработкой. Напомните про 152-ФЗ: персональные данные – только по закону.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Хранилище и BI (2 мин). Данные из разных систем сводят в одно хранилище, а отчёты строят в BI: DataLens, Power BI, Tableau.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Знакомая история: систему для объединения всех систем делают ещё одной системой. Вывод: заранее договоритесь, какая система – источник правды для каждой метрики.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метрики.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Характеристики (2–3 мин). Пройдитесь по строкам. Главная мысль: быстрые метрики (CTR) плохо отражают цель, а точные (LTV) считаются долго. Нужен баланс.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Конверсия (2 мин). Формула и пример: 300 оплат из 10 000 – это 3%. Подчеркните: результат зависит от выбранной базы.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Виды конверсий (2 мин). Четыре способа классификации. Спросите, что такое «негативная цель» – например, отказ от подписки.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Не-бинарные метрики (1–2 мин). Средний чек, время, скорость. Они богаче бинарных: изменения видно на меньшей выборке.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Медиана и перцентили (2 мин). Один корпоративный заказ поднял средний чек до 2 200 ₽, а медиана – 750 ₽. Для времени загрузки используют p95.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Миллион скачиваний и 312 активных пользователей. Скачивания – метрика тщеславия: красиво выглядит, но не говорит о ценности.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AARRR и North Star.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AARRR (2 мин). Пять этапов жизни клиента, модель Дэйва Макклюра, 2007. Дальше разберём метрики каждого этапа.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Привлечение (2 мин). Объясните CPM, CTR, CPI, CAC. Разберите расчёт CAC на примере.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Активация (2 мин). Ага-момент – когда пользователь впервые получил ценность. Спросите, какой порог активации студенты предложили бы для своего продукта.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Удержание (3 мин). Объясните когортную таблицу: каждая строка – пользователи, пришедшие в один месяц. Цифры условные. Новые когорты удерживаются лучше – значит, продукт стал ценнее.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Почему удержание важно (2 мин). 77% пользователей уходят за 3 дня (Эндрю Чен по данным Quettra), в среднем через 30 дней остаётся около 6% (Adjust). Рост удержания на 5% даёт от 25 до 95% прибыли (Райхельд, Bain).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Рекомендация (2 мин). NPS: процент промоутеров минус процент критиков. Пример: 50% промоутеров и 20% критиков – NPS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Выручка (2 мин). ARPU, ARPPU, доля платящих, LTV. Главное правило – внизу: LTV больше CAC. Подробно юнит-экономику разберём в лекции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ОТВЕТЫ: 1 – Acq; 2 – Act; 3 – Rev; 4 – Ref; 5 – Ret; 6 – Act (первая ценность в первый день).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North Star (2–3 мин). Примеры глобальных компаний. Хорошая North Star понятна команде, растёт вместе с ценностью и поддаётся влиянию.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Дерево метрик (3 мин). North Star раскладывается на драйверы, на которые влияют конкретные рычаги. Обязательно добавляем контрметрики – чтобы рост не достигался ценой раздражения пользователей.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HEART (2 мин). Пять групп метрик Google: удовлетворённость, вовлечённость, принятие, удержание, успех задачи. Полезен, когда нужно оценить новую функцию.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Яндекса (3 мин). Число подписчиков Плюса Яндекс показывает в каждом отчёте – 43,2 млн во II квартале 2025 года. Покажите, как метрика сразу видит замедление роста.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 буквой в чате. ОТВЕТ: Б – завершённые уроки, потому что это и есть ценность для того, кто учит язык. Регистрации и открытия – активность без результата, лайки и подписчики – метрики тщеславия.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анализ данных.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Три типа анализа (1–2 мин). Сегментация отвечает «кто», воронка – «где теряем», когорты – «стало ли лучше».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Сегментация (3 мин). Частые признаки и выводы. Разберите пример: почти половина трафика с мобильного сайта, а конверсия там втрое ниже – это первое, что стоит чинить.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Ozon (3 мин). В 2014 году Ozon заметил, что мобильный сегмент начал расти, и вложился в него: вдвое больше мобильных разработчиков. Продажи через приложения за полгода выросли втрое.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Воронка (2–3 мин). Конверсия шага – от предыдущего шага, общая – от входа. Слабое звено здесь – переход от просмотра к корзине (30%).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ОТВЕТ: в абсолютных числах больше всего теряем на этапе А (−7000, 70%), в относительных – на этапе В (из корзины до оплаты доходит только 24%). Обсудите, почему так бывает: сложная регистрация, неожиданная доставка или неудобная оплата. Попросите идеи улучшения.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Необязательный шаг (2 мин). Сравниваем тех, кто прошёл онбординг, и тех, кто его пропустил. Предупредите: разница может быть из-за того, что онбординг проходят более мотивированные люди. Доказать влияние поможет A/B-тест.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Когорты (2–3 мин). Когорта – люди, пришедшие в один месяц. График «слоёный пирог»: каждый цвет – одна когорта. Видно, какая часть аудитории – новые пользователи, а какая – старые.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(1–2 мин). Зачитайте три стикера. Вывод: корреляция – не причинность. Связь в данных может объясняться третьим фактором. Мостик к лекции 5 про A/B-тесты.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Продуктовый дашборд (2 мин). Нарисованный пример. Три вопроса: сколько денег, сколько пользователей, как они себя ведут. Такой дашборд команды соберут в кейсе.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4.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(2 мин). Продолжение кейсов 1–3: тот же сервис, теперь – как понять, что он работает.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команда. Начать с North Star, затем воронка и дашборд.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(1–2 мин). Пройдитесь по пяти критериям. Ответьте на вопросы по заданию.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следующей лекции: эксперименты и экономика продукта.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4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4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Аналитика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Данные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38912" y="3621024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Метрики и аналитика продукта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откуда продукт получает данные и какие системы аналитики бывают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Разобраться, какой бывает метрика и как считать конверсию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Освоить воронку AARRR и метрики на каждом её этапе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выбирать North Star – главную метрику продукта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Освоить сегментацию, воронки и когортный анализ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собирать продуктовый дашборд и отличать полезные метрики от метрик тщеславия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Откуда продукт берёт данные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Четыре слоя данных о продукте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Какие системы аналитики бывают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Что мы делаем с данными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мы собираем данные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874520" cy="33375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4173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Технические данные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146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как работает система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97180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логи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технические дашборды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1520" y="3886200"/>
            <a:ext cx="150876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31520" y="39319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Grafana, Kibana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606040" y="1234440"/>
            <a:ext cx="1874520" cy="33375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27889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62" y="1527962"/>
            <a:ext cx="281635" cy="28163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931920" y="14173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2788920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Веб-аналитика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2788920" y="25146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что делают посетители сайта</a:t>
            </a:r>
            <a:endParaRPr lang="en-US" sz="1150" dirty="0"/>
          </a:p>
        </p:txBody>
      </p:sp>
      <p:sp>
        <p:nvSpPr>
          <p:cNvPr id="18" name="Text 14"/>
          <p:cNvSpPr txBox="1"/>
          <p:nvPr/>
        </p:nvSpPr>
        <p:spPr>
          <a:xfrm>
            <a:off x="2788920" y="297180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просмотры страниц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цели и события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e-commerce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2788920" y="3886200"/>
            <a:ext cx="150876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0" name="Text 16"/>
          <p:cNvSpPr txBox="1"/>
          <p:nvPr/>
        </p:nvSpPr>
        <p:spPr>
          <a:xfrm>
            <a:off x="2788920" y="39319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Яндекс Метрика, Google Analytics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663440" y="1234440"/>
            <a:ext cx="1874520" cy="3337560"/>
          </a:xfrm>
          <a:prstGeom prst="roundRect">
            <a:avLst>
              <a:gd name="adj" fmla="val 3902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2" name="Shape 18"/>
          <p:cNvSpPr/>
          <p:nvPr/>
        </p:nvSpPr>
        <p:spPr>
          <a:xfrm>
            <a:off x="4846320" y="141732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962" y="1527962"/>
            <a:ext cx="281635" cy="28163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5989320" y="14173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0"/>
          <p:cNvSpPr txBox="1"/>
          <p:nvPr/>
        </p:nvSpPr>
        <p:spPr>
          <a:xfrm>
            <a:off x="4846320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Продуктовая аналитика</a:t>
            </a:r>
            <a:endParaRPr lang="en-US" sz="1400" dirty="0"/>
          </a:p>
        </p:txBody>
      </p:sp>
      <p:sp>
        <p:nvSpPr>
          <p:cNvPr id="26" name="Text 21"/>
          <p:cNvSpPr txBox="1"/>
          <p:nvPr/>
        </p:nvSpPr>
        <p:spPr>
          <a:xfrm>
            <a:off x="4846320" y="25146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1"/>
                </a:solidFill>
              </a:rPr>
              <a:t>как ведут себя пользователи</a:t>
            </a:r>
            <a:endParaRPr lang="en-US" sz="1150" dirty="0"/>
          </a:p>
        </p:txBody>
      </p:sp>
      <p:sp>
        <p:nvSpPr>
          <p:cNvPr id="27" name="Text 22"/>
          <p:cNvSpPr txBox="1"/>
          <p:nvPr/>
        </p:nvSpPr>
        <p:spPr>
          <a:xfrm>
            <a:off x="4846320" y="297180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свои события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профили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воронки и когорты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4846320" y="3886200"/>
            <a:ext cx="1508760" cy="0"/>
          </a:xfrm>
          <a:prstGeom prst="line">
            <a:avLst/>
          </a:prstGeom>
          <a:noFill/>
          <a:ln w="9525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9" name="Text 24"/>
          <p:cNvSpPr txBox="1"/>
          <p:nvPr/>
        </p:nvSpPr>
        <p:spPr>
          <a:xfrm>
            <a:off x="4846320" y="39319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AppMetrica, MyTracker, Amplitude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6720840" y="1234440"/>
            <a:ext cx="1874520" cy="33375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1" name="Shape 26"/>
          <p:cNvSpPr/>
          <p:nvPr/>
        </p:nvSpPr>
        <p:spPr>
          <a:xfrm>
            <a:off x="69037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362" y="1527962"/>
            <a:ext cx="281635" cy="281635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8046720" y="14173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34" name="Text 28"/>
          <p:cNvSpPr txBox="1"/>
          <p:nvPr/>
        </p:nvSpPr>
        <p:spPr>
          <a:xfrm>
            <a:off x="6903720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Хранилище и BI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6903720" y="25146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все данные компании вместе</a:t>
            </a:r>
            <a:endParaRPr lang="en-US" sz="1150" dirty="0"/>
          </a:p>
        </p:txBody>
      </p:sp>
      <p:sp>
        <p:nvSpPr>
          <p:cNvPr id="36" name="Text 30"/>
          <p:cNvSpPr txBox="1"/>
          <p:nvPr/>
        </p:nvSpPr>
        <p:spPr>
          <a:xfrm>
            <a:off x="6903720" y="297180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данные приложения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финансы, поддержка</a:t>
            </a:r>
            <a:endParaRPr lang="en-US" sz="12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отчёты для решений</a:t>
            </a:r>
            <a:endParaRPr lang="en-US" sz="1200" dirty="0"/>
          </a:p>
        </p:txBody>
      </p:sp>
      <p:sp>
        <p:nvSpPr>
          <p:cNvPr id="37" name="Shape 31"/>
          <p:cNvSpPr/>
          <p:nvPr/>
        </p:nvSpPr>
        <p:spPr>
          <a:xfrm>
            <a:off x="6903720" y="3886200"/>
            <a:ext cx="150876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8" name="Text 32"/>
          <p:cNvSpPr txBox="1"/>
          <p:nvPr/>
        </p:nvSpPr>
        <p:spPr>
          <a:xfrm>
            <a:off x="6903720" y="39319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DataLens, Power BI, Tableau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Технический дашборд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937760" cy="3383280"/>
          </a:xfrm>
          <a:prstGeom prst="roundRect">
            <a:avLst>
              <a:gd name="adj" fmla="val 2162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Сервис заказов  ·  последние 6 часов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2240280" cy="1325880"/>
          </a:xfrm>
          <a:prstGeom prst="rect">
            <a:avLst/>
          </a:prstGeom>
          <a:solidFill>
            <a:srgbClr val="2A2930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6916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Запросы в секунду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167335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1 240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 flipV="1">
            <a:off x="841248" y="2756916"/>
            <a:ext cx="182880" cy="77724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024128" y="2756916"/>
            <a:ext cx="182880" cy="19431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 flipV="1">
            <a:off x="1207008" y="2640330"/>
            <a:ext cx="182880" cy="136017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 flipV="1">
            <a:off x="1389888" y="2484882"/>
            <a:ext cx="182880" cy="155448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 flipV="1">
            <a:off x="1572768" y="2407158"/>
            <a:ext cx="182880" cy="77724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1755648" y="2407158"/>
            <a:ext cx="182880" cy="38862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 flipV="1">
            <a:off x="1938528" y="2232279"/>
            <a:ext cx="182880" cy="213741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2121408" y="2232279"/>
            <a:ext cx="182880" cy="58293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flipV="1">
            <a:off x="2304288" y="2173986"/>
            <a:ext cx="182880" cy="116586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 flipV="1">
            <a:off x="2487168" y="2057400"/>
            <a:ext cx="182880" cy="116586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2670048" y="2057400"/>
            <a:ext cx="182880" cy="58293"/>
          </a:xfrm>
          <a:prstGeom prst="line">
            <a:avLst/>
          </a:prstGeom>
          <a:noFill/>
          <a:ln w="2222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3063240" y="1645920"/>
            <a:ext cx="2240280" cy="1325880"/>
          </a:xfrm>
          <a:prstGeom prst="rect">
            <a:avLst/>
          </a:prstGeom>
          <a:solidFill>
            <a:srgbClr val="2A2930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16916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Ошибки, %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4343400" y="167335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0,4%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172968" y="2806881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 flipV="1">
            <a:off x="3355848" y="2779123"/>
            <a:ext cx="182880" cy="55517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3538728" y="2779123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3721608" y="2806881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 flipV="1">
            <a:off x="3904488" y="2806881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 flipV="1">
            <a:off x="4087368" y="2140676"/>
            <a:ext cx="182880" cy="666206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 flipV="1">
            <a:off x="4270248" y="2057400"/>
            <a:ext cx="182880" cy="83276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453128" y="2057400"/>
            <a:ext cx="182880" cy="693964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4636008" y="2751364"/>
            <a:ext cx="182880" cy="55517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4818888" y="2806881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 flipV="1">
            <a:off x="5001768" y="2806881"/>
            <a:ext cx="182880" cy="27759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31520" y="3108960"/>
            <a:ext cx="2240280" cy="1325880"/>
          </a:xfrm>
          <a:prstGeom prst="rect">
            <a:avLst/>
          </a:prstGeom>
          <a:solidFill>
            <a:srgbClr val="2A2930"/>
          </a:solidFill>
          <a:ln/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822960" y="3154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Время ответа, мс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2011680" y="313639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180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41248" y="4284044"/>
            <a:ext cx="182880" cy="1363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 flipV="1">
            <a:off x="1024128" y="4256773"/>
            <a:ext cx="182880" cy="40907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1207008" y="4256773"/>
            <a:ext cx="182880" cy="1363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 flipV="1">
            <a:off x="1389888" y="4229501"/>
            <a:ext cx="182880" cy="40907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1572768" y="4229501"/>
            <a:ext cx="182880" cy="1363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 flipV="1">
            <a:off x="1755648" y="3629526"/>
            <a:ext cx="182880" cy="613611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 flipV="1">
            <a:off x="1938528" y="3520440"/>
            <a:ext cx="182880" cy="10908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2121408" y="3520440"/>
            <a:ext cx="182880" cy="681789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>
            <a:off x="2304288" y="4202229"/>
            <a:ext cx="182880" cy="54543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2487168" y="4256773"/>
            <a:ext cx="182880" cy="1363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2670048" y="4270408"/>
            <a:ext cx="182880" cy="13636"/>
          </a:xfrm>
          <a:prstGeom prst="line">
            <a:avLst/>
          </a:prstGeom>
          <a:noFill/>
          <a:ln w="2222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3063240" y="3108960"/>
            <a:ext cx="2240280" cy="1325880"/>
          </a:xfrm>
          <a:prstGeom prst="rect">
            <a:avLst/>
          </a:prstGeom>
          <a:solidFill>
            <a:srgbClr val="2A2930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3154680" y="3154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Загрузка CPU, %</a:t>
            </a:r>
            <a:endParaRPr lang="en-US" sz="850" dirty="0"/>
          </a:p>
        </p:txBody>
      </p:sp>
      <p:sp>
        <p:nvSpPr>
          <p:cNvPr id="49" name="Text 47"/>
          <p:cNvSpPr txBox="1"/>
          <p:nvPr/>
        </p:nvSpPr>
        <p:spPr>
          <a:xfrm>
            <a:off x="4343400" y="313639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44%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 flipV="1">
            <a:off x="3172968" y="4248069"/>
            <a:ext cx="182880" cy="49611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 flipV="1">
            <a:off x="3355848" y="4214995"/>
            <a:ext cx="182880" cy="33074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2" name="Shape 50"/>
          <p:cNvSpPr/>
          <p:nvPr/>
        </p:nvSpPr>
        <p:spPr>
          <a:xfrm flipV="1">
            <a:off x="3538728" y="4181921"/>
            <a:ext cx="182880" cy="33074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 flipV="1">
            <a:off x="3721608" y="4099236"/>
            <a:ext cx="182880" cy="82685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4" name="Shape 52"/>
          <p:cNvSpPr/>
          <p:nvPr/>
        </p:nvSpPr>
        <p:spPr>
          <a:xfrm flipV="1">
            <a:off x="3904488" y="4049625"/>
            <a:ext cx="182880" cy="49611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5" name="Shape 53"/>
          <p:cNvSpPr/>
          <p:nvPr/>
        </p:nvSpPr>
        <p:spPr>
          <a:xfrm flipV="1">
            <a:off x="4087368" y="3586588"/>
            <a:ext cx="182880" cy="463037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 flipV="1">
            <a:off x="4270248" y="3520440"/>
            <a:ext cx="182880" cy="66148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7" name="Shape 55"/>
          <p:cNvSpPr/>
          <p:nvPr/>
        </p:nvSpPr>
        <p:spPr>
          <a:xfrm>
            <a:off x="4453128" y="3520440"/>
            <a:ext cx="182880" cy="446500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8" name="Shape 56"/>
          <p:cNvSpPr/>
          <p:nvPr/>
        </p:nvSpPr>
        <p:spPr>
          <a:xfrm>
            <a:off x="4636008" y="3966940"/>
            <a:ext cx="182880" cy="115759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9" name="Shape 57"/>
          <p:cNvSpPr/>
          <p:nvPr/>
        </p:nvSpPr>
        <p:spPr>
          <a:xfrm>
            <a:off x="4818888" y="4082699"/>
            <a:ext cx="182880" cy="49611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0" name="Shape 58"/>
          <p:cNvSpPr/>
          <p:nvPr/>
        </p:nvSpPr>
        <p:spPr>
          <a:xfrm>
            <a:off x="5001768" y="4132310"/>
            <a:ext cx="182880" cy="16537"/>
          </a:xfrm>
          <a:prstGeom prst="line">
            <a:avLst/>
          </a:prstGeom>
          <a:noFill/>
          <a:ln w="2222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5760720" y="128016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5211" y="1364651"/>
            <a:ext cx="215067" cy="215067"/>
          </a:xfrm>
          <a:prstGeom prst="rect">
            <a:avLst/>
          </a:prstGeom>
        </p:spPr>
      </p:pic>
      <p:sp>
        <p:nvSpPr>
          <p:cNvPr id="63" name="Text 60"/>
          <p:cNvSpPr txBox="1"/>
          <p:nvPr/>
        </p:nvSpPr>
        <p:spPr>
          <a:xfrm>
            <a:off x="6327648" y="1234440"/>
            <a:ext cx="2267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Часто графики просто «показывают пульс» системы</a:t>
            </a:r>
            <a:endParaRPr lang="en-US" sz="1250" dirty="0"/>
          </a:p>
        </p:txBody>
      </p:sp>
      <p:sp>
        <p:nvSpPr>
          <p:cNvPr id="64" name="Shape 61"/>
          <p:cNvSpPr/>
          <p:nvPr/>
        </p:nvSpPr>
        <p:spPr>
          <a:xfrm>
            <a:off x="5760720" y="23317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11" y="2416211"/>
            <a:ext cx="215067" cy="215067"/>
          </a:xfrm>
          <a:prstGeom prst="rect">
            <a:avLst/>
          </a:prstGeom>
        </p:spPr>
      </p:pic>
      <p:sp>
        <p:nvSpPr>
          <p:cNvPr id="66" name="Text 62"/>
          <p:cNvSpPr txBox="1"/>
          <p:nvPr/>
        </p:nvSpPr>
        <p:spPr>
          <a:xfrm>
            <a:off x="6327648" y="2286000"/>
            <a:ext cx="2267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Хороший дашборд повторяет шаги отладки: видно, на каком этапе возникла проблема</a:t>
            </a:r>
            <a:endParaRPr lang="en-US" sz="1250" dirty="0"/>
          </a:p>
        </p:txBody>
      </p:sp>
      <p:sp>
        <p:nvSpPr>
          <p:cNvPr id="67" name="Shape 63"/>
          <p:cNvSpPr/>
          <p:nvPr/>
        </p:nvSpPr>
        <p:spPr>
          <a:xfrm>
            <a:off x="5760720" y="33832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211" y="3467771"/>
            <a:ext cx="215067" cy="215067"/>
          </a:xfrm>
          <a:prstGeom prst="rect">
            <a:avLst/>
          </a:prstGeom>
        </p:spPr>
      </p:pic>
      <p:sp>
        <p:nvSpPr>
          <p:cNvPr id="69" name="Text 64"/>
          <p:cNvSpPr txBox="1"/>
          <p:nvPr/>
        </p:nvSpPr>
        <p:spPr>
          <a:xfrm>
            <a:off x="6327648" y="3337560"/>
            <a:ext cx="2267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Граница с продуктовым дашбордом тонкая: метрики часто пересекаются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Веб-аналитика и продуктовая аналитика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337560"/>
          </a:xfrm>
          <a:prstGeom prst="roundRect">
            <a:avLst>
              <a:gd name="adj" fmla="val 274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4173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Веб-аналитика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77240" y="21031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Яндекс Метрика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965960" y="21031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Google Analytics</a:t>
            </a:r>
            <a:endParaRPr lang="en-US" sz="10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633472"/>
            <a:ext cx="237744" cy="2377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97280" y="26060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Быстро, просто и дёшево подключить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200400"/>
            <a:ext cx="237744" cy="23774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31729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Привязана к посещению страниц</a:t>
            </a:r>
            <a:endParaRPr lang="en-US" sz="12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3767328"/>
            <a:ext cx="237744" cy="23774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97280" y="373989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Нет данных, важных именно для вашего продукта</a:t>
            </a:r>
            <a:endParaRPr lang="en-US" sz="1250" dirty="0"/>
          </a:p>
        </p:txBody>
      </p:sp>
      <p:sp>
        <p:nvSpPr>
          <p:cNvPr id="15" name="Shape 9"/>
          <p:cNvSpPr/>
          <p:nvPr/>
        </p:nvSpPr>
        <p:spPr>
          <a:xfrm>
            <a:off x="4663440" y="1234440"/>
            <a:ext cx="3931920" cy="3337560"/>
          </a:xfrm>
          <a:prstGeom prst="roundRect">
            <a:avLst>
              <a:gd name="adj" fmla="val 274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Shape 10"/>
          <p:cNvSpPr/>
          <p:nvPr/>
        </p:nvSpPr>
        <p:spPr>
          <a:xfrm>
            <a:off x="4892040" y="141732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682" y="1527962"/>
            <a:ext cx="281635" cy="281635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532120" y="14173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Продуктовая аналитика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4892040" y="21031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AppMetrica</a:t>
            </a:r>
            <a:endParaRPr lang="en-US" sz="1000" dirty="0"/>
          </a:p>
        </p:txBody>
      </p:sp>
      <p:sp>
        <p:nvSpPr>
          <p:cNvPr id="20" name="Text 13"/>
          <p:cNvSpPr/>
          <p:nvPr/>
        </p:nvSpPr>
        <p:spPr>
          <a:xfrm>
            <a:off x="6080760" y="21031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MyTracker</a:t>
            </a:r>
            <a:endParaRPr lang="en-US" sz="1000" dirty="0"/>
          </a:p>
        </p:txBody>
      </p:sp>
      <p:sp>
        <p:nvSpPr>
          <p:cNvPr id="21" name="Text 14"/>
          <p:cNvSpPr/>
          <p:nvPr/>
        </p:nvSpPr>
        <p:spPr>
          <a:xfrm>
            <a:off x="7269480" y="21031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Amplitude</a:t>
            </a:r>
            <a:endParaRPr lang="en-US" sz="10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2633472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5212080" y="26060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События спроектированы под логику продукта</a:t>
            </a:r>
            <a:endParaRPr lang="en-US" sz="12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200400"/>
            <a:ext cx="237744" cy="237744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5212080" y="31729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Видно путь конкретного пользователя</a:t>
            </a:r>
            <a:endParaRPr lang="en-US" sz="12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3767328"/>
            <a:ext cx="237744" cy="237744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5212080" y="373989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Нужно заранее продумать, какие события собирать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Tracking plan: какие события собираем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План событий – договор продакта, аналитика и разработки: что, когда и с какими свойствами продукт отправляет в аналитику</a:t>
            </a:r>
            <a:endParaRPr lang="en-US" sz="13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377440"/>
                <a:gridCol w="2103120"/>
                <a:gridCol w="137160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Событие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 отправляем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Свойства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Владелец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schedule_opened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открыл экран расписания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день недели, группа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аналитик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notification_enabled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включил уведомления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уведомлений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продакт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notification_opened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открыл push о переносе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задержка в минутах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продакт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group_added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добавил свою группу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курс, факультет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разработчик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Единые названия для всех платформ. Персональные данные – только с согласием и по закону о персональных данных (152-ФЗ)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Хранилище данных и BI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Приложение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148840" y="1371600"/>
            <a:ext cx="960120" cy="137160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48640" y="169164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Сайт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874520"/>
            <a:ext cx="960120" cy="86868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219456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Платежи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148840" y="2377440"/>
            <a:ext cx="960120" cy="3657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48640" y="269748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Поддержка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 flipV="1">
            <a:off x="2148840" y="2743200"/>
            <a:ext cx="96012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48640" y="320040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CRM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 flipV="1">
            <a:off x="2148840" y="2743200"/>
            <a:ext cx="960120" cy="64008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548640" y="370332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Реклама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 flipV="1">
            <a:off x="2148840" y="2743200"/>
            <a:ext cx="960120" cy="114300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154680" y="2057400"/>
            <a:ext cx="1371600" cy="1417320"/>
          </a:xfrm>
          <a:prstGeom prst="can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3154680" y="233172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Хранилище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(DWH)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617720" y="2761488"/>
            <a:ext cx="4114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5120640" y="1920240"/>
            <a:ext cx="1737360" cy="1691640"/>
          </a:xfrm>
          <a:prstGeom prst="roundRect">
            <a:avLst>
              <a:gd name="adj" fmla="val 4324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257800" y="19933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BI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303520" y="2971800"/>
            <a:ext cx="237744" cy="45720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5650992" y="2697480"/>
            <a:ext cx="237744" cy="73152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5998464" y="2834640"/>
            <a:ext cx="237744" cy="594360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345936" y="2514600"/>
            <a:ext cx="237744" cy="91440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120640" y="36576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DataLens, Power BI, Tableau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 rot="180000">
            <a:off x="7086600" y="1371600"/>
            <a:ext cx="1554480" cy="237744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 rot="180000">
            <a:off x="7178040" y="1463040"/>
            <a:ext cx="1371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Решения принимают, сопоставляя сигналы из разных систем. Значит, нужна система, которая объединит остальные.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DWH (Data Warehouse) – единое хранилище данных; BI – инструменты для отчётов и дашбордов на его основе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появляется ещё одна система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«У нас 14 систем, и в каждой свои цифры»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09728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64592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19456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274320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329184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840480" y="178308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4864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09728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164592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219456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274320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29184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3840480" y="2331720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48640" y="30175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«Сделаем одну, которая объединит все!»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526280" y="2194560"/>
            <a:ext cx="54864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 rot="120000">
            <a:off x="5303520" y="1325880"/>
            <a:ext cx="3200400" cy="237744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 rot="120000">
            <a:off x="5577840" y="1554480"/>
            <a:ext cx="2651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Через полгода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Поздравляем, теперь у вас 15 систем!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Без договорённости, какая система – источник правды для каждой метрики, цифры будут расходиться всегда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Какими бывают метрики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Технические характеристики метрики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Конверсия и её виды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Не-бинарные метрики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Характеристики метрики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Тип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2057400" y="1280160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бинарная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3867912" y="1280160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непрерывная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5806440" y="123444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покупка: да / нет; время в приложении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9280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Скорость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057400" y="1938528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мгновенно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264408" y="1938528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8E3A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быстро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471416" y="1938528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долго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806440" y="189280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CTR → покупка → LTV, отток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551176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Связь с целью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057400" y="2596896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слабая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867912" y="2596896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сильная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806440" y="255117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CTR плохо отражает цель, LTV – хорошо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209544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Искажения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057400" y="3255264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объективная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264408" y="3255264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8E3A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слегка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471416" y="3255264"/>
            <a:ext cx="1152144" cy="365760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сильно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5806440" y="320954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покупка → просмотры → отзывы, NPS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867912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Богатство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057400" y="3913632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скудная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3867912" y="3913632"/>
            <a:ext cx="1755648" cy="365760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богатая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806440" y="386791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покупка у 1% + шум; длительность сессии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Конверсия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7373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Конверсия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2148840" y="17373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606040" y="13258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Пользователи, совершившие целевое действие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06040" y="2011680"/>
            <a:ext cx="365760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606040" y="21031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Все, кто мог совершить это действие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30936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× 100%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8046720" cy="1325880"/>
          </a:xfrm>
          <a:prstGeom prst="roundRect">
            <a:avLst>
              <a:gd name="adj" fmla="val 689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77240" y="3108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Пример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38328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оплат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 из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10 000 посетителей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 = 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852160" y="31546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Важно, что взять в знаменатель: всех посетителей или только тех, кто дошёл до корзины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Виды конверсий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4173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Как отслеживаем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9385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посещение страницы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цель: открыл фотогалерею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синтетическая: смотрел больше 3 страниц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634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920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682" y="15279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77840" y="14173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 какой базы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577840" y="19385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от предыдущего шага воронки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от всех посетителей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486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77240" y="310896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82" y="321960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1089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 смыслу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463040" y="363016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шаг воронки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использование функции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негативная цель: отказ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634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92040" y="310896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82" y="321960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577840" y="31089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Как считаем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577840" y="363016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на каждое событие</a:t>
            </a:r>
            <a:endParaRPr lang="en-US" sz="12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на уникального пользователя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Не-бинарные метрики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Показывают не «да или нет», а величину – сколько, как долго, как быстро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9202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4688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1 450 ₽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2004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Средний чек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194560" y="173736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192024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377440" y="24688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2:35</a:t>
            </a:r>
            <a:endParaRPr lang="en-US" sz="2600" dirty="0"/>
          </a:p>
        </p:txBody>
      </p:sp>
      <p:sp>
        <p:nvSpPr>
          <p:cNvPr id="11" name="Text 7"/>
          <p:cNvSpPr txBox="1"/>
          <p:nvPr/>
        </p:nvSpPr>
        <p:spPr>
          <a:xfrm>
            <a:off x="2377440" y="32004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Время на странице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3840480" y="173736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192024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023360" y="24688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 с</a:t>
            </a:r>
            <a:endParaRPr lang="en-US" sz="2600" dirty="0"/>
          </a:p>
        </p:txBody>
      </p:sp>
      <p:sp>
        <p:nvSpPr>
          <p:cNvPr id="15" name="Text 10"/>
          <p:cNvSpPr txBox="1"/>
          <p:nvPr/>
        </p:nvSpPr>
        <p:spPr>
          <a:xfrm>
            <a:off x="4023360" y="32004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Скорость загрузки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5486400" y="173736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192024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69280" y="24688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4,2</a:t>
            </a:r>
            <a:endParaRPr lang="en-US" sz="2600" dirty="0"/>
          </a:p>
        </p:txBody>
      </p:sp>
      <p:sp>
        <p:nvSpPr>
          <p:cNvPr id="19" name="Text 13"/>
          <p:cNvSpPr txBox="1"/>
          <p:nvPr/>
        </p:nvSpPr>
        <p:spPr>
          <a:xfrm>
            <a:off x="5669280" y="32004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Просмотрено страниц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7132320" y="173736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920240"/>
            <a:ext cx="365760" cy="36576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315200" y="24688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3,1</a:t>
            </a:r>
            <a:endParaRPr lang="en-US" sz="2600" dirty="0"/>
          </a:p>
        </p:txBody>
      </p:sp>
      <p:sp>
        <p:nvSpPr>
          <p:cNvPr id="23" name="Text 16"/>
          <p:cNvSpPr txBox="1"/>
          <p:nvPr/>
        </p:nvSpPr>
        <p:spPr>
          <a:xfrm>
            <a:off x="7315200" y="32004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Товаров в заказе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Значения условные. Такие метрики «богаче» бинарных: даже небольшое изменение заметно быстрее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Среднее обманывает: медиана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10 чеков в кофейне, ₽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365760" cy="36576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457200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500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024128" y="3310128"/>
            <a:ext cx="365760" cy="438912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932688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600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499616" y="3310128"/>
            <a:ext cx="365760" cy="438912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408176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600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975104" y="3236976"/>
            <a:ext cx="365760" cy="5120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883664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700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450592" y="3236976"/>
            <a:ext cx="365760" cy="5120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2359152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700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926080" y="3163824"/>
            <a:ext cx="365760" cy="585216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2834640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800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401568" y="3090672"/>
            <a:ext cx="365760" cy="65836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310128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900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877056" y="3017520"/>
            <a:ext cx="365760" cy="7315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3785616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1 000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352544" y="2871216"/>
            <a:ext cx="365760" cy="87782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261104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1 200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828032" y="1554480"/>
            <a:ext cx="365760" cy="219456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736592" y="379476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15 000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0" y="1417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↑ корпоратив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02920" y="2139696"/>
            <a:ext cx="4754880" cy="0"/>
          </a:xfrm>
          <a:prstGeom prst="line">
            <a:avLst/>
          </a:prstGeom>
          <a:noFill/>
          <a:ln w="22225">
            <a:solidFill>
              <a:srgbClr val="E0684B"/>
            </a:solidFill>
            <a:prstDash val="dash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502920" y="3200400"/>
            <a:ext cx="4754880" cy="0"/>
          </a:xfrm>
          <a:prstGeom prst="line">
            <a:avLst/>
          </a:prstGeom>
          <a:noFill/>
          <a:ln w="22225">
            <a:solidFill>
              <a:srgbClr val="2F8F83"/>
            </a:solidFill>
            <a:prstDash val="dash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669280" y="1280160"/>
            <a:ext cx="2926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0684B"/>
                </a:solidFill>
              </a:rPr>
              <a:t>Среднее: 2 200 ₽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один большой чек тянет вверх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2F8F83"/>
                </a:solidFill>
              </a:rPr>
              <a:t>Медиана: 750 ₽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половина чеков меньше, половина больше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5669280" y="3017520"/>
            <a:ext cx="2926080" cy="1097280"/>
          </a:xfrm>
          <a:prstGeom prst="roundRect">
            <a:avLst>
              <a:gd name="adj" fmla="val 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806440" y="301752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Перцентиль p95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«страница грузится ≤ 2 с у 95% пользователей» – честнее среднего времени загрузки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Для чеков, времени и скорости смотрите медиану и перцентили, а не только среднее. Цифры условные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Метрика тщеславия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Пост в соцсетях компании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87452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1 000 000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 rot="-120000">
            <a:off x="914400" y="2743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скачиваний! Мы лучшие!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Дашборд продакта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 rot="120000">
            <a:off x="5029200" y="187452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312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 rot="120000">
            <a:off x="5029200" y="2743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активных пользователей в день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Скачивания легко растут от рекламы, но не говорят, нужен ли продукт. Смотрите на то, что показывает ценность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AARRR и North Star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Воронка AARRR: пять этапов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Метрики на каждом этапе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North Star – главная метрика продукта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Воронка AARRR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56692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Acquisition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029200" y="1188720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Привлечение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Как мы находим пользователей?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00100" y="1847088"/>
            <a:ext cx="3703320" cy="566928"/>
          </a:xfrm>
          <a:prstGeom prst="rect">
            <a:avLst/>
          </a:prstGeom>
          <a:solidFill>
            <a:srgbClr val="F5CF5C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00100" y="1847088"/>
            <a:ext cx="3703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1847088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Активация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Понимают ли они ценность?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51560" y="2505456"/>
            <a:ext cx="3200400" cy="566928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51560" y="250545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Retention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29200" y="2505456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Удержание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Возвращаются ли они?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303020" y="3163824"/>
            <a:ext cx="2697480" cy="566928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03020" y="3163824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Referral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3163824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Рекомендация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Приводят ли они других?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554480" y="3822192"/>
            <a:ext cx="2194560" cy="566928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554480" y="382219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Revenue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0" y="3822192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Выручка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Сколько мы зарабатываем?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Модель «пиратских метрик» предложил Дэйв Макклюр, 2007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Acquisition – привлечение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46304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CPM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2194560" y="1234440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цена 1000 показов рекламы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801368"/>
            <a:ext cx="146304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CTR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1801368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клики / показы – эффективность рекламы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48640" y="2368296"/>
            <a:ext cx="146304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CPI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2368296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цена одной установки приложения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48640" y="2935224"/>
            <a:ext cx="146304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CAC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293522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стоимость привлечения одного клиента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48640" y="3502152"/>
            <a:ext cx="146304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 per trial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194560" y="3502152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цена одного начатого пробного периода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0720" y="1234440"/>
            <a:ext cx="2834640" cy="2743200"/>
          </a:xfrm>
          <a:prstGeom prst="roundRect">
            <a:avLst>
              <a:gd name="adj" fmla="val 333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98932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CAC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989320" y="18288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Затраты на маркетинг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5A62"/>
                </a:solidFill>
              </a:rPr>
              <a:t>─────────────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Новые клиенты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98932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Пример: 500 000 ₽ / 1 000 клиентов = 500 ₽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Activation – активация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Активация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пользователь впервые получил ценность продукта. Этот момент называют «ага-моментом».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56032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2648834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33856" y="2514600"/>
            <a:ext cx="34381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Конверсия в первое значимое действие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312724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215762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3081528"/>
            <a:ext cx="34381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Прохождение порога вовлечения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694176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782690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33856" y="3648456"/>
            <a:ext cx="34381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Онбординг – путь к первому результату</a:t>
            </a:r>
            <a:endParaRPr lang="en-US" sz="1350" dirty="0"/>
          </a:p>
        </p:txBody>
      </p:sp>
      <p:sp>
        <p:nvSpPr>
          <p:cNvPr id="13" name="Text 8"/>
          <p:cNvSpPr txBox="1"/>
          <p:nvPr/>
        </p:nvSpPr>
        <p:spPr>
          <a:xfrm>
            <a:off x="493776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Известные пороги активации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4937760" y="1554480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0"/>
          <p:cNvSpPr txBox="1"/>
          <p:nvPr/>
        </p:nvSpPr>
        <p:spPr>
          <a:xfrm>
            <a:off x="5120640" y="15544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Dropbox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загрузил файл в первый день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4937760" y="2514600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7" name="Text 12"/>
          <p:cNvSpPr txBox="1"/>
          <p:nvPr/>
        </p:nvSpPr>
        <p:spPr>
          <a:xfrm>
            <a:off x="5120640" y="25146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добавил 7 друзей за 10 дней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4937760" y="3474720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9" name="Text 14"/>
          <p:cNvSpPr txBox="1"/>
          <p:nvPr/>
        </p:nvSpPr>
        <p:spPr>
          <a:xfrm>
            <a:off x="5120640" y="347472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Ваш продукт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сделал первый заказ за 24 часа?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Retention – удержание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Когортный анализ: доля пользователей, вернувшихся через N недель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Когорта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554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Нед. 0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2331720" y="1554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Нед. 1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1554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Нед. 2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1554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Нед. 3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1554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Нед. 4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874520"/>
            <a:ext cx="914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Январь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554480" y="187452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100%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331720" y="187452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42%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108960" y="187452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6FB3AA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31%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886200" y="187452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A9D3C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26%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663440" y="187452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A9D3C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24%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377440"/>
            <a:ext cx="914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Февраль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554480" y="237744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100%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2331720" y="237744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45%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108960" y="237744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6FB3AA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34%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886200" y="237744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A9D3C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29%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2880360"/>
            <a:ext cx="914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Март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554480" y="288036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100%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2331720" y="288036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51%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108960" y="288036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6FB3AA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39%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3383280"/>
            <a:ext cx="914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Апрель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554480" y="338328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100%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2331720" y="3383280"/>
            <a:ext cx="731520" cy="438912"/>
          </a:xfrm>
          <a:prstGeom prst="roundRect">
            <a:avLst>
              <a:gd name="adj" fmla="val 833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55%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3931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Новые когорты удерживаются лучше – продукт становится ценнее. Цифры условные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6035040" y="11887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Метрики удержания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1554480"/>
            <a:ext cx="2560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DAU, WAU, MAU – активные за день, неделю, месяц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Retention rate и обратный ему отток (churn)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Причины ухода клиентов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Возврат: рассылки, push, механики регулярности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Почему удержание так важно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77%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пользователей перестают открывать приложение в первые 3 дня после установки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Э. Чен по данным Quettra, 2015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32918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≈6%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3291840" y="233172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 среднем остаются в приложении через 30 дней после установки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291840" y="35661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Adjust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+5%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233172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 удержанию клиентов дают от +25 до +95% к прибыли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035040" y="35661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Ф. Райхельд, Bain &amp; Company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Привлечь пользователя – полдела. Если он не вернулся, деньги на рекламу потрачены зря.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Referral – рекомендация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NPS – индекс готовности рекомендовать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361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chemeClr val="tx2"/>
                </a:solidFill>
              </a:rPr>
              <a:t>«Насколько вероятно, что вы порекомендуете нас другу?»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24128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99616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75104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450592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926080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01568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77056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B9B6A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</a:rPr>
              <a:t>7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352544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B9B6A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</a:rPr>
              <a:t>8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28032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9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303520" y="196596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10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423160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0684B"/>
                </a:solidFill>
              </a:rPr>
              <a:t>Критики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3877056" y="2423160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5A62"/>
                </a:solidFill>
              </a:rPr>
              <a:t>Нейтральные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828032" y="2423160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8F83"/>
                </a:solidFill>
              </a:rPr>
              <a:t>Промоутеры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2880360"/>
            <a:ext cx="5166360" cy="594360"/>
          </a:xfrm>
          <a:prstGeom prst="roundRect">
            <a:avLst>
              <a:gd name="adj" fmla="val 1230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88036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NPS = % промоутеров − % критиков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5661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Метод предложил Ф. Райхельд, Harvard Business Review, 2003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126480" y="1188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Другие метрики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126480" y="1554480"/>
            <a:ext cx="2468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Доля трафика по рекомендациям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Программы «приведи друга»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Механики с сетевым эффектом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Коэффициент виральности: сколько новых пользователей приводит один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Revenue – выручка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3258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ARPU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2468880" y="132588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средняя выручка на пользователя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74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accent2"/>
                </a:solidFill>
              </a:rPr>
              <a:t>Выручка / все пользователи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663440" y="118872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892040" y="13258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ARPPU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132588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на платящего пользователя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874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accent2"/>
                </a:solidFill>
              </a:rPr>
              <a:t>Выручка / платящие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51460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77240" y="2651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 платящих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2468880" y="26517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доля тех, кто платит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200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accent2"/>
                </a:solidFill>
              </a:rPr>
              <a:t>Платящие / все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663440" y="251460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892040" y="2651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26517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ценность клиента за жизнь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200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accent2"/>
                </a:solidFill>
              </a:rPr>
              <a:t>Выручка с клиента за всё время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388620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77240" y="38862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C230"/>
                </a:solidFill>
              </a:rPr>
              <a:t>Правило здоровой экономики: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LTV больше CAC – клиент приносит больше, чем стоит его привлечение. Подробно – в лекции 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какой это этап AARRR?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1.  Увидел рекламу и перешёл на сайт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138928" y="12801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221224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431536" y="1280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852160" y="12801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93445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144768" y="1280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565392" y="12801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64768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858000" y="1280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278624" y="12801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36092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71232" y="1280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991856" y="12801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074152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284464" y="1280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173736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2.  Зарегистрировался и прошёл онбординг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138928" y="182880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5221224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431536" y="1828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852160" y="182880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593445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144768" y="1828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565392" y="182880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64768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6858000" y="1828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7278624" y="182880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736092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7571232" y="1828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7991856" y="182880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8074152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8284464" y="1828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31520" y="228600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3.  Оформил платную подписку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5138928" y="237744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5221224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5431536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852160" y="237744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593445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6144768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565392" y="237744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64768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858000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278624" y="237744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36092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571232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7991856" y="237744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2" name="Shape 50"/>
          <p:cNvSpPr/>
          <p:nvPr/>
        </p:nvSpPr>
        <p:spPr>
          <a:xfrm>
            <a:off x="8074152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8284464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5" name="Text 53"/>
          <p:cNvSpPr txBox="1"/>
          <p:nvPr/>
        </p:nvSpPr>
        <p:spPr>
          <a:xfrm>
            <a:off x="731520" y="283464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4.  Пригласил друга по промокоду</a:t>
            </a:r>
            <a:endParaRPr lang="en-US" sz="1250" dirty="0"/>
          </a:p>
        </p:txBody>
      </p:sp>
      <p:sp>
        <p:nvSpPr>
          <p:cNvPr id="56" name="Shape 54"/>
          <p:cNvSpPr/>
          <p:nvPr/>
        </p:nvSpPr>
        <p:spPr>
          <a:xfrm>
            <a:off x="5138928" y="292608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7" name="Shape 55"/>
          <p:cNvSpPr/>
          <p:nvPr/>
        </p:nvSpPr>
        <p:spPr>
          <a:xfrm>
            <a:off x="5221224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8" name="Text 56"/>
          <p:cNvSpPr txBox="1"/>
          <p:nvPr/>
        </p:nvSpPr>
        <p:spPr>
          <a:xfrm>
            <a:off x="5431536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5852160" y="292608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60" name="Shape 58"/>
          <p:cNvSpPr/>
          <p:nvPr/>
        </p:nvSpPr>
        <p:spPr>
          <a:xfrm>
            <a:off x="593445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61" name="Text 59"/>
          <p:cNvSpPr txBox="1"/>
          <p:nvPr/>
        </p:nvSpPr>
        <p:spPr>
          <a:xfrm>
            <a:off x="6144768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6565392" y="292608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3" name="Shape 61"/>
          <p:cNvSpPr/>
          <p:nvPr/>
        </p:nvSpPr>
        <p:spPr>
          <a:xfrm>
            <a:off x="664768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4" name="Text 62"/>
          <p:cNvSpPr txBox="1"/>
          <p:nvPr/>
        </p:nvSpPr>
        <p:spPr>
          <a:xfrm>
            <a:off x="6858000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7278624" y="292608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6" name="Shape 64"/>
          <p:cNvSpPr/>
          <p:nvPr/>
        </p:nvSpPr>
        <p:spPr>
          <a:xfrm>
            <a:off x="736092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7" name="Text 65"/>
          <p:cNvSpPr txBox="1"/>
          <p:nvPr/>
        </p:nvSpPr>
        <p:spPr>
          <a:xfrm>
            <a:off x="7571232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7991856" y="292608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9" name="Shape 67"/>
          <p:cNvSpPr/>
          <p:nvPr/>
        </p:nvSpPr>
        <p:spPr>
          <a:xfrm>
            <a:off x="8074152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 txBox="1"/>
          <p:nvPr/>
        </p:nvSpPr>
        <p:spPr>
          <a:xfrm>
            <a:off x="8284464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72" name="Text 70"/>
          <p:cNvSpPr txBox="1"/>
          <p:nvPr/>
        </p:nvSpPr>
        <p:spPr>
          <a:xfrm>
            <a:off x="731520" y="338328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5.  Вернулся в приложение через неделю</a:t>
            </a:r>
            <a:endParaRPr lang="en-US" sz="1250" dirty="0"/>
          </a:p>
        </p:txBody>
      </p:sp>
      <p:sp>
        <p:nvSpPr>
          <p:cNvPr id="73" name="Shape 71"/>
          <p:cNvSpPr/>
          <p:nvPr/>
        </p:nvSpPr>
        <p:spPr>
          <a:xfrm>
            <a:off x="5138928" y="347472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4" name="Shape 72"/>
          <p:cNvSpPr/>
          <p:nvPr/>
        </p:nvSpPr>
        <p:spPr>
          <a:xfrm>
            <a:off x="5221224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5" name="Text 73"/>
          <p:cNvSpPr txBox="1"/>
          <p:nvPr/>
        </p:nvSpPr>
        <p:spPr>
          <a:xfrm>
            <a:off x="5431536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76" name="Shape 74"/>
          <p:cNvSpPr/>
          <p:nvPr/>
        </p:nvSpPr>
        <p:spPr>
          <a:xfrm>
            <a:off x="5852160" y="347472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77" name="Shape 75"/>
          <p:cNvSpPr/>
          <p:nvPr/>
        </p:nvSpPr>
        <p:spPr>
          <a:xfrm>
            <a:off x="593445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78" name="Text 76"/>
          <p:cNvSpPr txBox="1"/>
          <p:nvPr/>
        </p:nvSpPr>
        <p:spPr>
          <a:xfrm>
            <a:off x="6144768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565392" y="347472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80" name="Shape 78"/>
          <p:cNvSpPr/>
          <p:nvPr/>
        </p:nvSpPr>
        <p:spPr>
          <a:xfrm>
            <a:off x="664768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81" name="Text 79"/>
          <p:cNvSpPr txBox="1"/>
          <p:nvPr/>
        </p:nvSpPr>
        <p:spPr>
          <a:xfrm>
            <a:off x="6858000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82" name="Shape 80"/>
          <p:cNvSpPr/>
          <p:nvPr/>
        </p:nvSpPr>
        <p:spPr>
          <a:xfrm>
            <a:off x="7278624" y="347472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83" name="Shape 81"/>
          <p:cNvSpPr/>
          <p:nvPr/>
        </p:nvSpPr>
        <p:spPr>
          <a:xfrm>
            <a:off x="736092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84" name="Text 82"/>
          <p:cNvSpPr txBox="1"/>
          <p:nvPr/>
        </p:nvSpPr>
        <p:spPr>
          <a:xfrm>
            <a:off x="7571232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7991856" y="347472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86" name="Shape 84"/>
          <p:cNvSpPr/>
          <p:nvPr/>
        </p:nvSpPr>
        <p:spPr>
          <a:xfrm>
            <a:off x="8074152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87" name="Text 85"/>
          <p:cNvSpPr txBox="1"/>
          <p:nvPr/>
        </p:nvSpPr>
        <p:spPr>
          <a:xfrm>
            <a:off x="8284464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88" name="Shape 86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9" name="Text 87"/>
          <p:cNvSpPr txBox="1"/>
          <p:nvPr/>
        </p:nvSpPr>
        <p:spPr>
          <a:xfrm>
            <a:off x="731520" y="3931920"/>
            <a:ext cx="4224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6.  Сделал первый заказ в первый же день</a:t>
            </a:r>
            <a:endParaRPr lang="en-US" sz="1250" dirty="0"/>
          </a:p>
        </p:txBody>
      </p:sp>
      <p:sp>
        <p:nvSpPr>
          <p:cNvPr id="90" name="Shape 88"/>
          <p:cNvSpPr/>
          <p:nvPr/>
        </p:nvSpPr>
        <p:spPr>
          <a:xfrm>
            <a:off x="5138928" y="40233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91" name="Shape 89"/>
          <p:cNvSpPr/>
          <p:nvPr/>
        </p:nvSpPr>
        <p:spPr>
          <a:xfrm>
            <a:off x="5221224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92" name="Text 90"/>
          <p:cNvSpPr txBox="1"/>
          <p:nvPr/>
        </p:nvSpPr>
        <p:spPr>
          <a:xfrm>
            <a:off x="5431536" y="4023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Acq</a:t>
            </a:r>
            <a:endParaRPr lang="en-US" sz="1050" dirty="0"/>
          </a:p>
        </p:txBody>
      </p:sp>
      <p:sp>
        <p:nvSpPr>
          <p:cNvPr id="93" name="Shape 91"/>
          <p:cNvSpPr/>
          <p:nvPr/>
        </p:nvSpPr>
        <p:spPr>
          <a:xfrm>
            <a:off x="5852160" y="40233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94" name="Shape 92"/>
          <p:cNvSpPr/>
          <p:nvPr/>
        </p:nvSpPr>
        <p:spPr>
          <a:xfrm>
            <a:off x="593445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5CF5C"/>
            </a:solidFill>
            <a:prstDash val="solid"/>
          </a:ln>
        </p:spPr>
        <p:txBody>
          <a:bodyPr/>
          <a:p/>
        </p:txBody>
      </p:sp>
      <p:sp>
        <p:nvSpPr>
          <p:cNvPr id="95" name="Text 93"/>
          <p:cNvSpPr txBox="1"/>
          <p:nvPr/>
        </p:nvSpPr>
        <p:spPr>
          <a:xfrm>
            <a:off x="6144768" y="4023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Act</a:t>
            </a:r>
            <a:endParaRPr lang="en-US" sz="1050" dirty="0"/>
          </a:p>
        </p:txBody>
      </p:sp>
      <p:sp>
        <p:nvSpPr>
          <p:cNvPr id="96" name="Shape 94"/>
          <p:cNvSpPr/>
          <p:nvPr/>
        </p:nvSpPr>
        <p:spPr>
          <a:xfrm>
            <a:off x="6565392" y="40233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7" name="Shape 95"/>
          <p:cNvSpPr/>
          <p:nvPr/>
        </p:nvSpPr>
        <p:spPr>
          <a:xfrm>
            <a:off x="664768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8" name="Text 96"/>
          <p:cNvSpPr txBox="1"/>
          <p:nvPr/>
        </p:nvSpPr>
        <p:spPr>
          <a:xfrm>
            <a:off x="6858000" y="4023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Ret</a:t>
            </a:r>
            <a:endParaRPr lang="en-US" sz="1050" dirty="0"/>
          </a:p>
        </p:txBody>
      </p:sp>
      <p:sp>
        <p:nvSpPr>
          <p:cNvPr id="99" name="Shape 97"/>
          <p:cNvSpPr/>
          <p:nvPr/>
        </p:nvSpPr>
        <p:spPr>
          <a:xfrm>
            <a:off x="7278624" y="40233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00" name="Shape 98"/>
          <p:cNvSpPr/>
          <p:nvPr/>
        </p:nvSpPr>
        <p:spPr>
          <a:xfrm>
            <a:off x="736092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01" name="Text 99"/>
          <p:cNvSpPr txBox="1"/>
          <p:nvPr/>
        </p:nvSpPr>
        <p:spPr>
          <a:xfrm>
            <a:off x="7571232" y="4023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Ref</a:t>
            </a:r>
            <a:endParaRPr lang="en-US" sz="1050" dirty="0"/>
          </a:p>
        </p:txBody>
      </p:sp>
      <p:sp>
        <p:nvSpPr>
          <p:cNvPr id="102" name="Shape 100"/>
          <p:cNvSpPr/>
          <p:nvPr/>
        </p:nvSpPr>
        <p:spPr>
          <a:xfrm>
            <a:off x="7991856" y="4023360"/>
            <a:ext cx="60350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3" name="Shape 101"/>
          <p:cNvSpPr/>
          <p:nvPr/>
        </p:nvSpPr>
        <p:spPr>
          <a:xfrm>
            <a:off x="8074152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4" name="Text 102"/>
          <p:cNvSpPr txBox="1"/>
          <p:nvPr/>
        </p:nvSpPr>
        <p:spPr>
          <a:xfrm>
            <a:off x="8284464" y="4023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Rev</a:t>
            </a:r>
            <a:endParaRPr lang="en-US" sz="1050" dirty="0"/>
          </a:p>
        </p:txBody>
      </p:sp>
      <p:sp>
        <p:nvSpPr>
          <p:cNvPr id="105" name="Text 103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Acq – привлечение, Act – активация, Ret – удержание, Ref – рекомендация, Rev – выручка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North Star – метрика «полярной звезды»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Главная метрика продукта на ближайший этап развития: отражает ценность для пользователя и ведёт к росту бизнеса.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2176272"/>
            <a:ext cx="292608" cy="2926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9202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Airbnb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забронированные ночи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264408" y="192024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76272"/>
            <a:ext cx="292608" cy="2926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813048" y="19202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WhatsApp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сообщения на пользователя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5980176" y="192024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68" y="2176272"/>
            <a:ext cx="292608" cy="2926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528816" y="19202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Booking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конверсия в бронирование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548640" y="288036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136392"/>
            <a:ext cx="292608" cy="29260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28803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Quora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ответы на вопросы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3264408" y="288036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3136392"/>
            <a:ext cx="292608" cy="292608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3813048" y="28803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Wise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сэкономленные клиентами деньги</a:t>
            </a:r>
            <a:endParaRPr lang="en-US" sz="1500" dirty="0"/>
          </a:p>
        </p:txBody>
      </p:sp>
      <p:sp>
        <p:nvSpPr>
          <p:cNvPr id="19" name="Shape 12"/>
          <p:cNvSpPr/>
          <p:nvPr/>
        </p:nvSpPr>
        <p:spPr>
          <a:xfrm>
            <a:off x="5980176" y="2880360"/>
            <a:ext cx="25603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768" y="3136392"/>
            <a:ext cx="292608" cy="292608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6528816" y="28803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активные пользователи в день</a:t>
            </a:r>
            <a:endParaRPr lang="en-US" sz="1500" dirty="0"/>
          </a:p>
        </p:txBody>
      </p:sp>
      <p:sp>
        <p:nvSpPr>
          <p:cNvPr id="22" name="Text 14"/>
          <p:cNvSpPr txBox="1"/>
          <p:nvPr/>
        </p:nvSpPr>
        <p:spPr>
          <a:xfrm>
            <a:off x="548640" y="40233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Хорошая North Star: понятна всей команде, растёт вместе с ценностью для клиента, на неё можно влиять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Дерево метрик и контрметрики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1920240" y="1188720"/>
            <a:ext cx="5303520" cy="502920"/>
          </a:xfrm>
          <a:prstGeom prst="roundRect">
            <a:avLst>
              <a:gd name="adj" fmla="val 10909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2C230"/>
                </a:solidFill>
              </a:rPr>
              <a:t>North Star: студенты, открывшие расписание 3+ раза за неделю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 flipH="1">
            <a:off x="4572000" y="1691640"/>
            <a:ext cx="-2743200" cy="32004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48640" y="201168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Новые активные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1828800" y="2514600"/>
            <a:ext cx="0" cy="27432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27889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рычаг: онбординг с выбором группы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0" y="1691640"/>
            <a:ext cx="914" cy="32004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291840" y="201168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Удержание неделя к неделе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0" y="2514600"/>
            <a:ext cx="0" cy="27432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291840" y="27889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рычаг: push о переносе пар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0" y="1691640"/>
            <a:ext cx="2743200" cy="32004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035040" y="201168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Частота открытий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315200" y="2514600"/>
            <a:ext cx="0" cy="27432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035040" y="27889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рычаг: виджет на экране телефона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3474720"/>
            <a:ext cx="8046720" cy="731520"/>
          </a:xfrm>
          <a:prstGeom prst="roundRect">
            <a:avLst>
              <a:gd name="adj" fmla="val 10000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Контрметрики: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отписки от уведомлений и жалобы. Если North Star растёт, а они тоже – мы просто раздражаем пользователей push-сообщениями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126480" y="47548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Пример условный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HEART: метрики качества опыта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Фреймворк Google: от цели к сигналам и метрикам. Дополняет AARRR, когда важен опыт внутри продукта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057" y="1948769"/>
            <a:ext cx="235549" cy="23554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Happiness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удовлетворённость: оценка в приложении, NPS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918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747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57" y="1948769"/>
            <a:ext cx="235549" cy="23554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233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Engagement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0233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вовлечённость: сессий на пользователя в неделю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0350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62179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57" y="1948769"/>
            <a:ext cx="235549" cy="235549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7665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Adoption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принятие: доля, начавших пользоваться новой функцией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5"/>
          <p:cNvSpPr/>
          <p:nvPr/>
        </p:nvSpPr>
        <p:spPr>
          <a:xfrm>
            <a:off x="7315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57" y="3448385"/>
            <a:ext cx="235549" cy="23554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2801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Retention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12801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удержание: доля вернувшихся через неделю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32918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5" name="Shape 19"/>
          <p:cNvSpPr/>
          <p:nvPr/>
        </p:nvSpPr>
        <p:spPr>
          <a:xfrm>
            <a:off x="34747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257" y="3448385"/>
            <a:ext cx="235549" cy="235549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0233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Task success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40233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успех задачи: доля и время успешного действия</a:t>
            </a:r>
            <a:endParaRPr lang="en-US" sz="1200" dirty="0"/>
          </a:p>
        </p:txBody>
      </p:sp>
      <p:sp>
        <p:nvSpPr>
          <p:cNvPr id="29" name="Text 22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К. Родден и др., Google, 2010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Яндекса: метрика Плюса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Яндекс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43,2 млн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подписчиков Яндекс Плюса во II квартале 2025 года – +28% за год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Экосистема сервисов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У Яндекса десятки сервисов: такси, музыка, кино, доставка. Нужна метрика, которая показывает, насколько вся экосистема ценна для людей.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Подписка Плюс объединяет сервисы: кешбэк баллами, музыка и кино в одной подписке. Число подписчиков Яндекс публикует в каждом квартальном отчёте.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Подписчиков 43,2 млн, но рост замедляется: +1,9 млн за квартал. Метрика сразу показывает, когда рынок начинает насыщаться.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Главная метрика связывает ценность для пользователя и бизнес – и сразу показывает, когда рост замедляется.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Postium по отчётности Яндекса, 2025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главная метрика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Приложение для изучения иностранных языков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874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6060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Число регистраций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176272" y="178308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313432" y="1874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2313432" y="26060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Завершённые уроки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803904" y="178308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941064" y="1874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941064" y="26060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Количество лайков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31536" y="178308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568696" y="1874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568696" y="26060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Открытия приложения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059168" y="178308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96328" y="1874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7196328" y="26060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Подписчики в соцсетях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Голосуем буквой в чате и объясняем: какая метрика отражает ценность для того, кто учит язык?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Data-driven: ищем ответы в данных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Сегментация: кто наши пользователи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Воронки: где мы их теряем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Когорты: стало ли лучше</a:t>
            </a:r>
            <a:endParaRPr lang="en-US" sz="1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Три основных типа анализа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53802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103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Сегментация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5146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делим аудиторию по признаку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77240" y="3063240"/>
            <a:ext cx="210312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77724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Кто наши пользователи и чем они отличаются?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2918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0440" y="141732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1" y="153802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20440" y="2103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Воронка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3520440" y="25146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смотрим шаги на пути к цели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3520440" y="3063240"/>
            <a:ext cx="2103120" cy="0"/>
          </a:xfrm>
          <a:prstGeom prst="line">
            <a:avLst/>
          </a:prstGeom>
          <a:noFill/>
          <a:ln w="9525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6" name="Text 12"/>
          <p:cNvSpPr txBox="1"/>
          <p:nvPr/>
        </p:nvSpPr>
        <p:spPr>
          <a:xfrm>
            <a:off x="352044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 каком шаге мы теряем больше всего людей?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60350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6263640" y="14173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41" y="153802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263640" y="2103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Когорты</a:t>
            </a:r>
            <a:endParaRPr lang="en-US" sz="1800" dirty="0"/>
          </a:p>
        </p:txBody>
      </p:sp>
      <p:sp>
        <p:nvSpPr>
          <p:cNvPr id="21" name="Text 16"/>
          <p:cNvSpPr txBox="1"/>
          <p:nvPr/>
        </p:nvSpPr>
        <p:spPr>
          <a:xfrm>
            <a:off x="6263640" y="25146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группируем по времени прихода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6263640" y="3063240"/>
            <a:ext cx="210312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3" name="Text 18"/>
          <p:cNvSpPr txBox="1"/>
          <p:nvPr/>
        </p:nvSpPr>
        <p:spPr>
          <a:xfrm>
            <a:off x="626364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Удерживаем ли мы людей лучше, чем раньше?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Сегментация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Сегментация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деление аудитории по определённому признаку.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Частые признаки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1563624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Источник трафика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203704" y="2240280"/>
            <a:ext cx="1097280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Устройство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392424" y="2240280"/>
            <a:ext cx="1019556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География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48640" y="2651760"/>
            <a:ext cx="1796796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Действия в продукте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2436876" y="2651760"/>
            <a:ext cx="1330452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Число визитов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200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узнаём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93008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какую аудиторию стоит привлекать</a:t>
            </a:r>
            <a:endParaRPr lang="en-US" sz="12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что снижает конверсию</a:t>
            </a:r>
            <a:endParaRPr lang="en-US" sz="12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какие действия повышают шанс покупки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11887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Пример: интернет-магазин, конверсия в покупку</a:t>
            </a:r>
            <a:endParaRPr lang="en-US" sz="12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508760"/>
          <a:ext cx="384048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188720"/>
                <a:gridCol w="10972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Устройство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трафика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Конверсия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Компьютер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Мобильный сайт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5C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Приложение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11"/>
          <p:cNvSpPr/>
          <p:nvPr/>
        </p:nvSpPr>
        <p:spPr>
          <a:xfrm rot="60000">
            <a:off x="4937760" y="3246120"/>
            <a:ext cx="3566160" cy="1143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 rot="60000">
            <a:off x="5120640" y="329184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Почти половина трафика – с мобильного сайта, а покупают там втрое реже. Вот что чинить первым.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6949440" y="47548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Цифры условные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Ozon: мобильный сегмент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Ozon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×3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выросли продажи через приложения за вторую половину 2014 года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E-commerce  ·  2014 год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Ozon смотрел на заказы в разрезе устройств. До середины 2014 года продажи через приложения почти не росли.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Мобильный сегмент выделили как точку роста: вдвое увеличили штат мобильных разработчиков, улучшали приложения и готовили новый мобильный сайт.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 полгода продажи через приложения выросли втрое. Доля мобильных заказов по итогам 2014 года – 18%.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Сегментация показывает, какая часть аудитории растёт быстрее остальных – туда и стоит вкладывать.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ComNews, 17.02.2015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Конверсия шага и общая конверсия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2103120"/>
            <a:ext cx="1600200" cy="68580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21792" y="2103120"/>
            <a:ext cx="1453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Зашёл на сайт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8036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10 000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697480" y="2103120"/>
            <a:ext cx="1600200" cy="68580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770632" y="2103120"/>
            <a:ext cx="1453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Посмотрел товар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88036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6 000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194560" y="244602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2167128" y="1691640"/>
            <a:ext cx="51206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60%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846320" y="2103120"/>
            <a:ext cx="1600200" cy="68580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919472" y="2103120"/>
            <a:ext cx="1453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Добавил в корзину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288036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1 800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343400" y="244602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315968" y="1691640"/>
            <a:ext cx="51206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95160" y="2103120"/>
            <a:ext cx="1600200" cy="6858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068312" y="2103120"/>
            <a:ext cx="1453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Оплатил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88036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900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492240" y="244602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6464808" y="1691640"/>
            <a:ext cx="51206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50%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13258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конверсия шага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348740" y="3429000"/>
            <a:ext cx="6446520" cy="0"/>
          </a:xfrm>
          <a:prstGeom prst="line">
            <a:avLst/>
          </a:prstGeom>
          <a:noFill/>
          <a:ln w="25400">
            <a:solidFill>
              <a:srgbClr val="E0684B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48640" y="35204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общая конверсия: 900 / 10 000 = 9%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Улучшать начинаем с шага с самой низкой конверсией: здесь это переход от просмотра к корзине. Цифры условные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где теряем людей?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4754880" cy="54864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40680" y="12344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Зашли на сайт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7406640" y="123444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10 000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212848" y="1947672"/>
            <a:ext cx="1426464" cy="548640"/>
          </a:xfrm>
          <a:prstGeom prst="rect">
            <a:avLst/>
          </a:prstGeom>
          <a:solidFill>
            <a:srgbClr val="F5CF5C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440680" y="1947672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Зарегистрировались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06640" y="1947672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3 000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761488" y="1792224"/>
            <a:ext cx="32918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331720" y="2660904"/>
            <a:ext cx="1188720" cy="548640"/>
          </a:xfrm>
          <a:prstGeom prst="rect">
            <a:avLst/>
          </a:prstGeom>
          <a:solidFill>
            <a:srgbClr val="F8DB8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440680" y="2660904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Добавили товар в корзину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406640" y="2660904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2 500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761488" y="2505456"/>
            <a:ext cx="32918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Б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640787" y="3374136"/>
            <a:ext cx="570586" cy="548640"/>
          </a:xfrm>
          <a:prstGeom prst="rect">
            <a:avLst/>
          </a:prstGeom>
          <a:solidFill>
            <a:srgbClr val="FBE7A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40680" y="3374136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Оплатили заказ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3374136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2761488" y="3218688"/>
            <a:ext cx="329184" cy="274320"/>
          </a:xfrm>
          <a:prstGeom prst="roundRect">
            <a:avLst>
              <a:gd name="adj" fmla="val 50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В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1148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Между какими этапами самое большое падение – А, Б или В? Почему это могло произойти? Предложите идею, как это исправить.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Воронка с необязательным шагом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600200" cy="64008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21792" y="1828800"/>
            <a:ext cx="1453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Лендинг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697480" y="1828800"/>
            <a:ext cx="1600200" cy="64008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770632" y="1828800"/>
            <a:ext cx="1453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Регистрация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194560" y="214884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4846320" y="1828800"/>
            <a:ext cx="1600200" cy="6400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919472" y="1828800"/>
            <a:ext cx="1453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Онбординг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43400" y="214884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95160" y="1828800"/>
            <a:ext cx="1600200" cy="64008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068312" y="1828800"/>
            <a:ext cx="1453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Создал проект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92240" y="2148840"/>
            <a:ext cx="4572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497580" y="2468880"/>
            <a:ext cx="0" cy="320040"/>
          </a:xfrm>
          <a:prstGeom prst="line">
            <a:avLst/>
          </a:prstGeom>
          <a:noFill/>
          <a:ln w="19050">
            <a:solidFill>
              <a:srgbClr val="E0684B"/>
            </a:solidFill>
            <a:prstDash val="dash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497580" y="2788920"/>
            <a:ext cx="4297680" cy="0"/>
          </a:xfrm>
          <a:prstGeom prst="line">
            <a:avLst/>
          </a:prstGeom>
          <a:noFill/>
          <a:ln w="19050">
            <a:solidFill>
              <a:srgbClr val="E0684B"/>
            </a:solidFill>
            <a:prstDash val="dash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flipV="1">
            <a:off x="7795260" y="2788920"/>
            <a:ext cx="0" cy="-320040"/>
          </a:xfrm>
          <a:prstGeom prst="line">
            <a:avLst/>
          </a:prstGeom>
          <a:noFill/>
          <a:ln w="19050">
            <a:solidFill>
              <a:srgbClr val="E0684B"/>
            </a:solidFill>
            <a:prstDash val="dash"/>
            <a:tailEnd type="triangle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686300" y="28346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accent2"/>
                </a:solidFill>
              </a:rPr>
              <a:t>пропустил онбординг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29184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3291840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42%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1965960" y="32918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Прошли онбординг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B5A62"/>
                </a:solidFill>
              </a:rPr>
              <a:t>создали проект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663440" y="329184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4846320" y="3291840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6080760" y="32918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Пропустили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B5A62"/>
                </a:solidFill>
              </a:rPr>
              <a:t>создали проект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Сравнивая ветки воронки, видим, помогает ли шаг. Но это ещё не доказательство: проверить поможет A/B-тест. Цифры условные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Когортный анализ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Когорта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пользователи, которые пришли в один период. По сути это сегментация по времени первого визита.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узнаём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131" y="2781971"/>
            <a:ext cx="215067" cy="21506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15568" y="2651760"/>
            <a:ext cx="3273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Удерживаем ли мы людей лучше, чем раньше – сравнивая когорты на одном сроке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34747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31" y="3559211"/>
            <a:ext cx="215067" cy="21506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15568" y="3429000"/>
            <a:ext cx="3273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Какая доля аудитории – новые пользователи, а какая – старые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>
            <a:off x="4754880" y="11887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Активные пользователи по когортам, тыс.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846320" y="3429000"/>
            <a:ext cx="502920" cy="777240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3" name="Text 9"/>
          <p:cNvSpPr txBox="1"/>
          <p:nvPr/>
        </p:nvSpPr>
        <p:spPr>
          <a:xfrm>
            <a:off x="4800600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Янв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468112" y="3856482"/>
            <a:ext cx="502920" cy="349758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5468112" y="3001518"/>
            <a:ext cx="502920" cy="854964"/>
          </a:xfrm>
          <a:prstGeom prst="rect">
            <a:avLst/>
          </a:prstGeom>
          <a:solidFill>
            <a:srgbClr val="4C7BB8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6" name="Text 12"/>
          <p:cNvSpPr txBox="1"/>
          <p:nvPr/>
        </p:nvSpPr>
        <p:spPr>
          <a:xfrm>
            <a:off x="5422392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Фев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089904" y="3934206"/>
            <a:ext cx="502920" cy="272034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6089904" y="3549472"/>
            <a:ext cx="502920" cy="384734"/>
          </a:xfrm>
          <a:prstGeom prst="rect">
            <a:avLst/>
          </a:prstGeom>
          <a:solidFill>
            <a:srgbClr val="4C7BB8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9" name="Shape 15"/>
          <p:cNvSpPr/>
          <p:nvPr/>
        </p:nvSpPr>
        <p:spPr>
          <a:xfrm>
            <a:off x="6089904" y="2616784"/>
            <a:ext cx="502920" cy="932688"/>
          </a:xfrm>
          <a:prstGeom prst="rect">
            <a:avLst/>
          </a:prstGeom>
          <a:solidFill>
            <a:srgbClr val="2F8F83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0" name="Text 16"/>
          <p:cNvSpPr txBox="1"/>
          <p:nvPr/>
        </p:nvSpPr>
        <p:spPr>
          <a:xfrm>
            <a:off x="6044184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Мар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6711696" y="3973068"/>
            <a:ext cx="502920" cy="233172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2" name="Shape 18"/>
          <p:cNvSpPr/>
          <p:nvPr/>
        </p:nvSpPr>
        <p:spPr>
          <a:xfrm>
            <a:off x="6711696" y="3673831"/>
            <a:ext cx="502920" cy="299237"/>
          </a:xfrm>
          <a:prstGeom prst="rect">
            <a:avLst/>
          </a:prstGeom>
          <a:solidFill>
            <a:srgbClr val="4C7BB8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3" name="Shape 19"/>
          <p:cNvSpPr/>
          <p:nvPr/>
        </p:nvSpPr>
        <p:spPr>
          <a:xfrm>
            <a:off x="6711696" y="3254121"/>
            <a:ext cx="502920" cy="419710"/>
          </a:xfrm>
          <a:prstGeom prst="rect">
            <a:avLst/>
          </a:prstGeom>
          <a:solidFill>
            <a:srgbClr val="2F8F83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4" name="Shape 20"/>
          <p:cNvSpPr/>
          <p:nvPr/>
        </p:nvSpPr>
        <p:spPr>
          <a:xfrm>
            <a:off x="6711696" y="2165985"/>
            <a:ext cx="502920" cy="1088136"/>
          </a:xfrm>
          <a:prstGeom prst="rect">
            <a:avLst/>
          </a:prstGeom>
          <a:solidFill>
            <a:srgbClr val="F5CF5C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5" name="Text 21"/>
          <p:cNvSpPr txBox="1"/>
          <p:nvPr/>
        </p:nvSpPr>
        <p:spPr>
          <a:xfrm>
            <a:off x="6665976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Апр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7333488" y="3988613"/>
            <a:ext cx="502920" cy="217627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7" name="Shape 23"/>
          <p:cNvSpPr/>
          <p:nvPr/>
        </p:nvSpPr>
        <p:spPr>
          <a:xfrm>
            <a:off x="7333488" y="3732124"/>
            <a:ext cx="502920" cy="256489"/>
          </a:xfrm>
          <a:prstGeom prst="rect">
            <a:avLst/>
          </a:prstGeom>
          <a:solidFill>
            <a:srgbClr val="4C7BB8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8" name="Shape 24"/>
          <p:cNvSpPr/>
          <p:nvPr/>
        </p:nvSpPr>
        <p:spPr>
          <a:xfrm>
            <a:off x="7333488" y="3405683"/>
            <a:ext cx="502920" cy="326441"/>
          </a:xfrm>
          <a:prstGeom prst="rect">
            <a:avLst/>
          </a:prstGeom>
          <a:solidFill>
            <a:srgbClr val="2F8F83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29" name="Shape 25"/>
          <p:cNvSpPr/>
          <p:nvPr/>
        </p:nvSpPr>
        <p:spPr>
          <a:xfrm>
            <a:off x="7333488" y="2916022"/>
            <a:ext cx="502920" cy="489661"/>
          </a:xfrm>
          <a:prstGeom prst="rect">
            <a:avLst/>
          </a:prstGeom>
          <a:solidFill>
            <a:srgbClr val="F5CF5C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7333488" y="1750162"/>
            <a:ext cx="502920" cy="1165860"/>
          </a:xfrm>
          <a:prstGeom prst="rect">
            <a:avLst/>
          </a:prstGeom>
          <a:solidFill>
            <a:srgbClr val="F2C230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1" name="Text 27"/>
          <p:cNvSpPr txBox="1"/>
          <p:nvPr/>
        </p:nvSpPr>
        <p:spPr>
          <a:xfrm>
            <a:off x="7287768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Май</a:t>
            </a:r>
            <a:endParaRPr lang="en-US" sz="1000" dirty="0"/>
          </a:p>
        </p:txBody>
      </p:sp>
      <p:sp>
        <p:nvSpPr>
          <p:cNvPr id="32" name="Shape 28"/>
          <p:cNvSpPr/>
          <p:nvPr/>
        </p:nvSpPr>
        <p:spPr>
          <a:xfrm>
            <a:off x="7955280" y="4004158"/>
            <a:ext cx="502920" cy="202082"/>
          </a:xfrm>
          <a:prstGeom prst="rect">
            <a:avLst/>
          </a:prstGeom>
          <a:solidFill>
            <a:srgbClr val="5B5A62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3" name="Shape 29"/>
          <p:cNvSpPr/>
          <p:nvPr/>
        </p:nvSpPr>
        <p:spPr>
          <a:xfrm>
            <a:off x="7955280" y="3764768"/>
            <a:ext cx="502920" cy="239390"/>
          </a:xfrm>
          <a:prstGeom prst="rect">
            <a:avLst/>
          </a:prstGeom>
          <a:solidFill>
            <a:srgbClr val="4C7BB8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4" name="Shape 30"/>
          <p:cNvSpPr/>
          <p:nvPr/>
        </p:nvSpPr>
        <p:spPr>
          <a:xfrm>
            <a:off x="7955280" y="3484961"/>
            <a:ext cx="502920" cy="279806"/>
          </a:xfrm>
          <a:prstGeom prst="rect">
            <a:avLst/>
          </a:prstGeom>
          <a:solidFill>
            <a:srgbClr val="2F8F83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5" name="Shape 31"/>
          <p:cNvSpPr/>
          <p:nvPr/>
        </p:nvSpPr>
        <p:spPr>
          <a:xfrm>
            <a:off x="7955280" y="3104114"/>
            <a:ext cx="502920" cy="380848"/>
          </a:xfrm>
          <a:prstGeom prst="rect">
            <a:avLst/>
          </a:prstGeom>
          <a:solidFill>
            <a:srgbClr val="F5CF5C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6" name="Shape 32"/>
          <p:cNvSpPr/>
          <p:nvPr/>
        </p:nvSpPr>
        <p:spPr>
          <a:xfrm>
            <a:off x="7955280" y="2579477"/>
            <a:ext cx="502920" cy="524637"/>
          </a:xfrm>
          <a:prstGeom prst="rect">
            <a:avLst/>
          </a:prstGeom>
          <a:solidFill>
            <a:srgbClr val="F2C230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7" name="Shape 33"/>
          <p:cNvSpPr/>
          <p:nvPr/>
        </p:nvSpPr>
        <p:spPr>
          <a:xfrm>
            <a:off x="7955280" y="1258169"/>
            <a:ext cx="502920" cy="1321308"/>
          </a:xfrm>
          <a:prstGeom prst="rect">
            <a:avLst/>
          </a:prstGeom>
          <a:solidFill>
            <a:srgbClr val="E0684B"/>
          </a:solidFill>
          <a:ln w="9525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38" name="Text 34"/>
          <p:cNvSpPr txBox="1"/>
          <p:nvPr/>
        </p:nvSpPr>
        <p:spPr>
          <a:xfrm>
            <a:off x="7909560" y="42519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Июн</a:t>
            </a:r>
            <a:endParaRPr lang="en-US" sz="1000" dirty="0"/>
          </a:p>
        </p:txBody>
      </p:sp>
      <p:sp>
        <p:nvSpPr>
          <p:cNvPr id="39" name="Text 35"/>
          <p:cNvSpPr txBox="1"/>
          <p:nvPr/>
        </p:nvSpPr>
        <p:spPr>
          <a:xfrm>
            <a:off x="4754880" y="452628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tx2"/>
                </a:solidFill>
              </a:rPr>
              <a:t>каждый цвет – одна когорта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Корреляция – не причинность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40080" y="1371600"/>
            <a:ext cx="2377440" cy="14630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713232" y="137160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Аналитик: «Пользователи с тёмной темой платят в 2 раза чаще!»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108960" y="2103120"/>
            <a:ext cx="32004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 rot="120000">
            <a:off x="3520440" y="1371600"/>
            <a:ext cx="2377440" cy="146304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120000">
            <a:off x="3593592" y="137160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Продакт: «Включим тёмную тему всем – выручка удвоится!»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89320" y="2103120"/>
            <a:ext cx="32004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 rot="-60000">
            <a:off x="6400800" y="1371600"/>
            <a:ext cx="2103120" cy="1463040"/>
          </a:xfrm>
          <a:prstGeom prst="rect">
            <a:avLst/>
          </a:prstGeom>
          <a:solidFill>
            <a:srgbClr val="F6D5CC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 rot="-60000">
            <a:off x="6473952" y="1371600"/>
            <a:ext cx="195681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Через месяц: выручка не изменилась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291840"/>
            <a:ext cx="8046720" cy="914400"/>
          </a:xfrm>
          <a:prstGeom prst="roundRect">
            <a:avLst>
              <a:gd name="adj" fmla="val 8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77240" y="32918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2C230"/>
                </a:solidFill>
              </a:rPr>
              <a:t>Что случилось: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</a:rPr>
              <a:t>тёмную тему включают опытные пользователи – они и так платят чаще. Тема не причина, а признак. Причину проверяют A/B-тестом – это тема лекции 5.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Продуктовый дашборд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33832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188720"/>
            <a:ext cx="548640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4008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5895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7782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051560" y="1234440"/>
            <a:ext cx="480060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58368" y="148132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Приложение для студентов  ·  неделя 42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58368" y="1773936"/>
            <a:ext cx="1243584" cy="777240"/>
          </a:xfrm>
          <a:prstGeom prst="roundRect">
            <a:avLst>
              <a:gd name="adj" fmla="val 470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31520" y="180136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Выручка</a:t>
            </a:r>
            <a:endParaRPr lang="en-US" sz="7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1984248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 млн ₽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22860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F83"/>
                </a:solidFill>
              </a:rPr>
              <a:t>+4%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75104" y="1773936"/>
            <a:ext cx="1243584" cy="777240"/>
          </a:xfrm>
          <a:prstGeom prst="roundRect">
            <a:avLst>
              <a:gd name="adj" fmla="val 470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2048256" y="180136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Новые</a:t>
            </a:r>
            <a:endParaRPr lang="en-US" sz="750" dirty="0"/>
          </a:p>
        </p:txBody>
      </p:sp>
      <p:sp>
        <p:nvSpPr>
          <p:cNvPr id="16" name="Text 14"/>
          <p:cNvSpPr txBox="1"/>
          <p:nvPr/>
        </p:nvSpPr>
        <p:spPr>
          <a:xfrm>
            <a:off x="2048256" y="1984248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3 480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048256" y="22860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F83"/>
                </a:solidFill>
              </a:rPr>
              <a:t>+11%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291840" y="1773936"/>
            <a:ext cx="1243584" cy="777240"/>
          </a:xfrm>
          <a:prstGeom prst="roundRect">
            <a:avLst>
              <a:gd name="adj" fmla="val 470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3364992" y="180136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Активация</a:t>
            </a:r>
            <a:endParaRPr lang="en-US" sz="750" dirty="0"/>
          </a:p>
        </p:txBody>
      </p:sp>
      <p:sp>
        <p:nvSpPr>
          <p:cNvPr id="20" name="Text 18"/>
          <p:cNvSpPr txBox="1"/>
          <p:nvPr/>
        </p:nvSpPr>
        <p:spPr>
          <a:xfrm>
            <a:off x="3364992" y="1984248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27%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3364992" y="22860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F83"/>
                </a:solidFill>
              </a:rPr>
              <a:t>+7 п.п.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608576" y="1773936"/>
            <a:ext cx="1243584" cy="777240"/>
          </a:xfrm>
          <a:prstGeom prst="roundRect">
            <a:avLst>
              <a:gd name="adj" fmla="val 470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681728" y="180136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Ошибки</a:t>
            </a:r>
            <a:endParaRPr lang="en-US" sz="750" dirty="0"/>
          </a:p>
        </p:txBody>
      </p:sp>
      <p:sp>
        <p:nvSpPr>
          <p:cNvPr id="24" name="Text 22"/>
          <p:cNvSpPr txBox="1"/>
          <p:nvPr/>
        </p:nvSpPr>
        <p:spPr>
          <a:xfrm>
            <a:off x="4681728" y="1984248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0,3%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4681728" y="22860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5B5A62"/>
                </a:solidFill>
              </a:rPr>
              <a:t>норма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658368" y="2642616"/>
            <a:ext cx="3108960" cy="16916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31520" y="267004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chemeClr val="tx1"/>
                </a:solidFill>
              </a:rPr>
              <a:t>Активация по дням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 flipV="1">
            <a:off x="795528" y="3854196"/>
            <a:ext cx="472440" cy="14859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1267968" y="3854196"/>
            <a:ext cx="472440" cy="29718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 flipV="1">
            <a:off x="1740408" y="4002786"/>
            <a:ext cx="472440" cy="14859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 flipV="1">
            <a:off x="2212848" y="3705606"/>
            <a:ext cx="472440" cy="29718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 flipV="1">
            <a:off x="2685288" y="3111246"/>
            <a:ext cx="472440" cy="59436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 flipV="1">
            <a:off x="3157728" y="2962656"/>
            <a:ext cx="472440" cy="148590"/>
          </a:xfrm>
          <a:prstGeom prst="line">
            <a:avLst/>
          </a:prstGeom>
          <a:noFill/>
          <a:ln w="254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2685288" y="2916936"/>
            <a:ext cx="0" cy="1280160"/>
          </a:xfrm>
          <a:prstGeom prst="line">
            <a:avLst/>
          </a:prstGeom>
          <a:noFill/>
          <a:ln w="12700">
            <a:solidFill>
              <a:srgbClr val="E0684B"/>
            </a:solidFill>
            <a:prstDash val="dash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2731008" y="2871216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accent2"/>
                </a:solidFill>
              </a:rPr>
              <a:t>онбординг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3858768" y="2642616"/>
            <a:ext cx="2066544" cy="16916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3931920" y="267004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chemeClr val="tx1"/>
                </a:solidFill>
              </a:rPr>
              <a:t>Новые и вернувшиеся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3995928" y="2962656"/>
            <a:ext cx="1111179" cy="32004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3995928" y="3300984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62% новые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3995928" y="3511296"/>
            <a:ext cx="681045" cy="320040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3995928" y="3849624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38% вернувшиеся</a:t>
            </a:r>
            <a:endParaRPr lang="en-US" sz="700" dirty="0"/>
          </a:p>
        </p:txBody>
      </p:sp>
      <p:sp>
        <p:nvSpPr>
          <p:cNvPr id="42" name="Text 40"/>
          <p:cNvSpPr txBox="1"/>
          <p:nvPr/>
        </p:nvSpPr>
        <p:spPr>
          <a:xfrm>
            <a:off x="6309360" y="1234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Три вопроса дашборда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309360" y="160020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3851" y="1684691"/>
            <a:ext cx="215067" cy="215067"/>
          </a:xfrm>
          <a:prstGeom prst="rect">
            <a:avLst/>
          </a:prstGeom>
        </p:spPr>
      </p:pic>
      <p:sp>
        <p:nvSpPr>
          <p:cNvPr id="45" name="Text 42"/>
          <p:cNvSpPr txBox="1"/>
          <p:nvPr/>
        </p:nvSpPr>
        <p:spPr>
          <a:xfrm>
            <a:off x="6876288" y="1554480"/>
            <a:ext cx="17190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Сколько денег?</a:t>
            </a:r>
            <a:endParaRPr lang="en-US" sz="1250" dirty="0"/>
          </a:p>
        </p:txBody>
      </p:sp>
      <p:sp>
        <p:nvSpPr>
          <p:cNvPr id="46" name="Shape 43"/>
          <p:cNvSpPr/>
          <p:nvPr/>
        </p:nvSpPr>
        <p:spPr>
          <a:xfrm>
            <a:off x="6309360" y="242316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851" y="2507651"/>
            <a:ext cx="215067" cy="215067"/>
          </a:xfrm>
          <a:prstGeom prst="rect">
            <a:avLst/>
          </a:prstGeom>
        </p:spPr>
      </p:pic>
      <p:sp>
        <p:nvSpPr>
          <p:cNvPr id="48" name="Text 44"/>
          <p:cNvSpPr txBox="1"/>
          <p:nvPr/>
        </p:nvSpPr>
        <p:spPr>
          <a:xfrm>
            <a:off x="6876288" y="2377440"/>
            <a:ext cx="17190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Сколько пользователей?</a:t>
            </a:r>
            <a:endParaRPr lang="en-US" sz="1250" dirty="0"/>
          </a:p>
        </p:txBody>
      </p:sp>
      <p:sp>
        <p:nvSpPr>
          <p:cNvPr id="49" name="Shape 45"/>
          <p:cNvSpPr/>
          <p:nvPr/>
        </p:nvSpPr>
        <p:spPr>
          <a:xfrm>
            <a:off x="6309360" y="32461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851" y="3330611"/>
            <a:ext cx="215067" cy="215067"/>
          </a:xfrm>
          <a:prstGeom prst="rect">
            <a:avLst/>
          </a:prstGeom>
        </p:spPr>
      </p:pic>
      <p:sp>
        <p:nvSpPr>
          <p:cNvPr id="51" name="Text 46"/>
          <p:cNvSpPr txBox="1"/>
          <p:nvPr/>
        </p:nvSpPr>
        <p:spPr>
          <a:xfrm>
            <a:off x="6876288" y="3200400"/>
            <a:ext cx="17190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Как они себя ведут: новые и старые, конверсия, удержание</a:t>
            </a:r>
            <a:endParaRPr lang="en-US" sz="1250" dirty="0"/>
          </a:p>
        </p:txBody>
      </p:sp>
      <p:sp>
        <p:nvSpPr>
          <p:cNvPr id="52" name="Text 47"/>
          <p:cNvSpPr txBox="1"/>
          <p:nvPr/>
        </p:nvSpPr>
        <p:spPr>
          <a:xfrm>
            <a:off x="6949440" y="47548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Цифры условные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Данные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технические, веб-аналитика, продуктовая аналитика, хранилище и BI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бинарные и непрерывные; конверсия зависит от выбранной базы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AARRR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привлечение, активация, удержание, рекомендация, выручка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North Star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одна главная метрика, связывающая ценность и бизнес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Анализ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сегментация – кто, воронка – где теряем, когорты – стало ли лучше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Дашборд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5–7 метрик о деньгах, пользователях и их поведении; без метрик тщеславия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1463040"/>
                <a:gridCol w="256032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Конверсия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совершивших целевое действие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North Star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главная метрика продукта на этапе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AARRR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воронка из пяти этапов жизни клиента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CAC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стоимость привлечения клиента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Активация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первое получение ценности продукта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LTV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выручка с клиента за всё время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Retention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вернувшихся пользователей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DWH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единое хранилище данных компании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Когорта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группа пользователей, пришедших в один период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Сегментация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деление аудитории по признаку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NPS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индекс готовности рекомендовать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Метрика тщеславия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красивая цифра, не отражающая ценность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«Метрики продукта»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Первый спринт спланирован – теперь решите, как вы поймёте, что продукт работает и приносит пользу.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Ваш сервис из кейсов 1–3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Скачивания – не успех. Успех – когда пользователь получает ценность и возвращается.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North Star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Главная метрика и почему именно она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North Star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Воронка AARRR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Метрика и целевое значение на каждом этапе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AARRR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Дашборд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Эскиз дашборда из 5–7 ключевых метрик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Метрики, дашборд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Сегменты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2–3 сегмента для сравнения и что ожидаете увидеть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Сегментация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План событий</a:t>
            </a:r>
            <a:endParaRPr lang="en-US" sz="135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8–10 событий, которые продукт отправит в аналитику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Сбор данных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Та же команда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Работаете тем же составом, что и в прошлых кейсах. Продолжайте свой продукт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Начните с цели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Сначала договоритесь о North Star, затем стройте воронку и дашборд вокруг неё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10 слайдов до дедлайна. На следующем занятии разберём 2–3 лучшие работы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Целевые значения можно оценить примерно, но объясните, откуда взялась цифра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North Star обоснована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отражает ценность для пользователя, а не тщеславие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Воронка полная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метрика и цель на каждом этапе AARRR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Дашборд по делу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5–7 метрик, отвечающих на вопросы о продукте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Сегменты осмысленны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есть гипотеза, чем сегменты отличаются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События покрывают воронку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 событиям можно посчитать все метрики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4</dc:title>
  <dc:subject>PptxGenJS Presentation</dc:subject>
  <dc:creator>Понуров Роман</dc:creator>
  <cp:lastModifiedBy>Понуров Роман</cp:lastModifiedBy>
  <cp:revision>1</cp:revision>
  <dcterms:created xsi:type="dcterms:W3CDTF">2026-10-12T12:32:28Z</dcterms:created>
  <dcterms:modified xsi:type="dcterms:W3CDTF">2026-10-12T12:32:28Z</dcterms:modified>
</cp:coreProperties>
</file>