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g" ContentType="image/jpe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notesMasterIdLst>
    <p:notesMasterId r:id="rId4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f13a0ac0-9bbf-4cab-42f4-c2b01daf82ce}">
          <p14:sldIdLst>
            <p14:sldId id="256"/>
            <p14:sldId id="257"/>
            <p14:sldId id="258"/>
            <p14:sldId id="259"/>
            <p14:sldId id="260"/>
          </p14:sldIdLst>
        </p14:section>
        <p14:section name="Зачем эксперименты" id="{9ce0e79b-a2c0-0a72-ad82-b6c4b628af34}">
          <p14:sldIdLst>
            <p14:sldId id="261"/>
            <p14:sldId id="262"/>
            <p14:sldId id="263"/>
            <p14:sldId id="264"/>
            <p14:sldId id="265"/>
          </p14:sldIdLst>
        </p14:section>
        <p14:section name="A/B-тест" id="{d9798361-83c9-db7b-25c0-14d668118073}">
          <p14:sldIdLst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Статистика" id="{747976af-aa7a-7146-e626-0c873343ee2b}">
          <p14:sldIdLst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</p14:sldIdLst>
        </p14:section>
        <p14:section name="Юнит-экономика" id="{259bc2ec-c5fc-7952-8373-23e621f5cec0}">
          <p14:sldIdLst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</p14:sldIdLst>
        </p14:section>
        <p14:section name="Практика" id="{c2756507-1ec5-3050-3e07-9156fc099524}">
          <p14:sldIdLst>
            <p14:sldId id="298"/>
            <p14:sldId id="299"/>
            <p14:sldId id="300"/>
            <p14:sldId id="301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Приветствие (1 мин). Напомните прошлую лекцию: метрики, AARRR, North Star, сегментация, воронки и когорты. В конце была ловушка «корреляция – не причинность». Сегодня – как проверять причину экспериментом и как понять, зарабатывает ли продукт.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Программа курса (1 мин). Сегодня пятая лекция: эксперименты и экономика продукта. Впереди – запуск и рост, затем стратегия и итоговый проект.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Лекция 5. Тема – эксперименты и экономика продукта. Пауза перед стартом.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Цели (1 мин). Пробегитесь по шести целям. В конце вернёмся к ним на слайде «Что мы узнали сегодня».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интуицию.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Какая версия лучше (2 мин). Попросите проголосовать: A или B? Обычно голоса делятся. Вывод: спорить бессмысленно – нужно спросить поведение пользователей. Пример условный.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Искажения (2 мин). Три ловушки мышления. Спросите, кто узнаёт себя, например в курсовой, когда очень хочется, чтобы гипотеза подтвердилась.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HiPPO – мнение самого высокооплачиваемого человека. Культура экспериментов нужна, чтобы решения принимали по данным, а не по должности.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Цифры (2 мин). Кохави и Томке, HBR, 2017: в Google и Bing только 10–20% экспериментов успешны. История Bing: идею смены заголовков полгода не делали, а она дала +12% выручки – по оценке авторов, больше 100 млн долларов в год в США.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A/B-тест.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A/B-тест (3 мин). Пользователей случайно делят на группы, одна видит текущую версию, другая – новую. Главное – внизу: случайное деление уравнивает все прочие факторы.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Анатомия гипотезы (2 мин). Три части: контекст, предположение, метрика. Свяжите с HADI из лекции 2: это та же логика, но строже.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Плохая и хорошая гипотеза (2 мин). В плохих нет причины и метрики. Хорошая опирается на проблему пользователя.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Целевая метрика (2 мин). Три правила и защитные метрики. Пример: рост кликов не важен, если упала выручка.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нет (прямое следствие изменения); 2 – да; 3 – нет (две метрики, а нужна одна); 4 – да; 5 – нет (прямое следствие); 6 – 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статистику. Три вопроса – план блока. Пообещайте: формул не будет.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Случайность (2–3 мин). Пример с монетой: 7 и больше орлов из 10 у честной монеты выпадает примерно в 17% случаев. Так же и в тесте: разница может появиться и без эффекта. p-value показывает, насколько это вероятно; порог обычно 0,05.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p-value (3 мин). Частая ошибка – называть p-value «вероятностью того, что разница случайна». Правильно: вероятность увидеть такую или большую разницу, если эффекта нет. Значимость не равна важности.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Доверительный интервал (2 мин). Точка – измеренная конверсия, полоса – диапазон, где с вероятностью 95% лежит настоящая. Если полосы пересекаются, разница не доказана. Иллюстрация упрощённая.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Размер выборки (2 мин). Чем меньше эффект, тем больше людей нужно: при базовой конверсии 5% для эффекта +5% нужно около 120 тысяч пользователей в каждой группе – при 4 000 посетителей в день это около 9 недель. Оценка по правилу Лера.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Ошибки (2 мин). Четыре частые ошибки. Самая коварная – подглядывать и останавливать тест при первой «победе».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Устройство эксперимента (2 мин). Делим пользователей, а не сессии; тест идёт целыми неделями; A/A-тест проверяет саму систему; защитные метрики не дают сломать важное.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p-value 0,06 при пороге 0,05 – «почти значимо» не значит значимо. Правила решения фиксируют до начала теста.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катим; 2 – не катим (упала защитная метрика – выручка); 3 – не катим (эффекта нет, оставляем текущую версию); 4 – ждём (второй день – это подглядывание); 5 – не катим; 6 – не катим, разбираемся с жалобами (защитная метрика).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Авито (3 мин). Своя платформа экспериментов: больше 4000 A/B-тестов в год. По словам компании, это добавляет 10–20% в год к ключевым метрикам.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юнит-экономику.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Юнит-экономика (2 мин). Юнит – это единица продукта: клиент, заказ, подписка. Главная мысль на стикере: если юнит убыточен, рост увеличит убыток.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Пример заказа (3 мин). Пройдите по столбикам: из чека 1200 ₽ после закупки, курьера, сборки и эквайринга остаётся 126 ₽. Спросите: что будет, если курьер подорожает на 100 ₽? Цифры условные.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Затраты (2 мин). Прямые относятся к юниту точно, косвенные – нет. Для юнит-экономики важны прямые; косвенные покрываются из суммы маржи всех юнитов.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LTV и CAC (3 мин). Разберите пример: LTV ≈ 1435 ₽, CAC = 600 ₽, отношение около 2,4. Часто ориентируются на 3 и выше. Цифры условные.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LTV через отток (3 мин). LTV = ARPU × маржа / отток. Разберите пример и срок окупаемости 3,8 месяца. Покажите чувствительность: снижение оттока на 2 п.п. поднимает LTV/CAC до 3,3, рост CAC до 1 200 ₽ роняет до 1,75. Цифры условные.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Рычаги (2 мин). Четыре способа улучшить экономику. Каждый рычаг – гипотеза, которую проверяем A/B-тестом. Так связаны две части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Сделать или купить (2–3 мин). Сравниваем полную стоимость владения за 3 года. Напомните про риск выхода: уход Jira из России. Цифры условные.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Стоимость задержки (2 мин). Считаем, сколько теряем за месяц без функции, и делим на длительность работы. Порядок C → B → A. Цифры условные.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Экономика на одной странице (1–2 мин). Решение – сверху, затем допущения, сценарии, чувствительность, риски и план проверки. Такой документ команды сделают в кейсе.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Яндекс Лавки (3 мин). Модель даркстор, средний чек около 700 ₽ в 2020 году. Во II квартале 2022 года Лавка в России впервые вышла в плюс по EBITDA за счёт эффективности и контроля затрат.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Если терять на каждом заказе, объём только увеличит убыток.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прямые; 2 – косвенные; 3 – прямые; 4 – косвенные; 5 – прямые; 6 – косвенные.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Итоги (2 мин). Пройдитесь по шести пунктам и сверьтесь с целями со слайда 4. Спросите, что запомнилось больше всего.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Словарик (1 мин). Не зачитывайте – скажите, что слайд для повторения.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(2 мин). Продолжение кейсов 1–4: тот же сервис. Нужно спроектировать эксперимент и посчитать экономику.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Что подготовить (2 мин). Пять пунктов, под каждым – на что опираться из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Как работаем (2 мин). Та же команда. Проводить настоящий тест не нужно – достаточно дизайна и расчёта. Назовите дедлайн и куда загружать презентацию.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Критерии (1–2 мин). Пройдитесь по пяти критериям. Ответьте на вопросы по заданию.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Вопросы (5 мин). Ответьте на вопросы студентов. Напомните тему следующей лекции: запуск и рост продукта. Завершение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с планом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5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 с панелью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5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43891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ёмный контент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image" Target="../media/image-36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ИТ-менеджмент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Старший менеджер продукта в Газпромбанке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Гипотеза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A/B-тест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Юнит-экономика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Программа курса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663440" y="3611880"/>
            <a:ext cx="3931920" cy="868680"/>
          </a:xfrm>
          <a:prstGeom prst="roundRect">
            <a:avLst>
              <a:gd name="adj" fmla="val 8421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4846320" y="36118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лекций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вторники, 13.10–24.11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0" y="3767328"/>
            <a:ext cx="0" cy="54864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537960" y="361188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кейсов + проект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работа в командах по 5–6 человек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13.10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Введение в ИТ-менеджмент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роли, жизненный цикл, продакт-менеджер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20.10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ИТ-продукт, идея и MVP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от гипотезы к первой версии продукта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486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27.10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Agile, Scrum и Kanban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гибкие подходы к управлению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3621024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548640" y="3675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04164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03.11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69417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Метрики и аналитика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как понять, что продукт работает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553712" y="1207008"/>
            <a:ext cx="3886200" cy="713232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46634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46634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10.11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51663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Эксперименты и экономика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A/B-тесты и юнит-экономика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46634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46634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46634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17.11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1663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Запуск и рост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маркетинг, релиз и риски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46634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46634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46634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24.11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51663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Стратегия и развитие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видение, OKR и дорожная карта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23774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8000" dirty="0"/>
          </a:p>
        </p:txBody>
      </p:sp>
      <p:sp>
        <p:nvSpPr>
          <p:cNvPr id="3" name="Text 1"/>
          <p:cNvSpPr txBox="1"/>
          <p:nvPr/>
        </p:nvSpPr>
        <p:spPr>
          <a:xfrm>
            <a:off x="310896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Лекция</a:t>
            </a:r>
            <a:endParaRPr lang="en-US" sz="18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Эксперименты и экономика продукта</a:t>
            </a:r>
            <a:endParaRPr lang="en-US" sz="3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Цели лекции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917" y="1570573"/>
            <a:ext cx="296997" cy="29699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Понять, почему интуиция подводит и зачем продукту эксперименты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6634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48920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717" y="1570573"/>
            <a:ext cx="296997" cy="29699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6235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Разобраться, как устроен A/B-тест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772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17" y="2686141"/>
            <a:ext cx="296997" cy="296997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087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Научиться формулировать гипотезу и выбирать целевую метрику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46634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48920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717" y="2686141"/>
            <a:ext cx="296997" cy="29699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6235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Понять статистическую значимость и размер выборки без формул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5486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772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917" y="3801709"/>
            <a:ext cx="296997" cy="296997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Освоить юнит-экономику: выручка и затраты на один юнит</a:t>
            </a:r>
            <a:endParaRPr lang="en-US" sz="1400" dirty="0"/>
          </a:p>
        </p:txBody>
      </p:sp>
      <p:sp>
        <p:nvSpPr>
          <p:cNvPr id="23" name="Shape 16"/>
          <p:cNvSpPr/>
          <p:nvPr/>
        </p:nvSpPr>
        <p:spPr>
          <a:xfrm>
            <a:off x="46634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48920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8717" y="3801709"/>
            <a:ext cx="296997" cy="296997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6235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Научиться считать LTV, CAC и понимать, окупается ли продукт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Почему нельзя верить интуиции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Какая версия продукта лучше?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Искажения восприятия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Сколько идей на самом деле работает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Какая версия лучше?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85800" y="1417320"/>
            <a:ext cx="329184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5875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685800" y="1417320"/>
            <a:ext cx="3291840" cy="219456"/>
          </a:xfrm>
          <a:prstGeom prst="roundRect">
            <a:avLst>
              <a:gd name="adj" fmla="val 166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77240" y="1481328"/>
            <a:ext cx="82296" cy="82296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96112" y="1481328"/>
            <a:ext cx="82296" cy="8229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014984" y="1481328"/>
            <a:ext cx="82296" cy="82296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1188720" y="1463040"/>
            <a:ext cx="2606040" cy="128016"/>
          </a:xfrm>
          <a:prstGeom prst="roundRect">
            <a:avLst>
              <a:gd name="adj" fmla="val 3571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548640" y="1234440"/>
            <a:ext cx="457200" cy="384048"/>
          </a:xfrm>
          <a:prstGeom prst="roundRect">
            <a:avLst>
              <a:gd name="adj" fmla="val 35714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95528" y="1728216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Отель «Северный»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95528" y="2002536"/>
            <a:ext cx="11887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95528" y="2002536"/>
            <a:ext cx="1188720" cy="86868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 flipV="1">
            <a:off x="795528" y="2002536"/>
            <a:ext cx="1188720" cy="86868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2121408" y="2048256"/>
            <a:ext cx="164592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2121408" y="2185416"/>
            <a:ext cx="164592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2121408" y="2322576"/>
            <a:ext cx="987552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95528" y="30083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4 900 ₽ за ночь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2624328" y="3008376"/>
            <a:ext cx="1143000" cy="292608"/>
          </a:xfrm>
          <a:prstGeom prst="roundRect">
            <a:avLst>
              <a:gd name="adj" fmla="val 15625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Забронировать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5166360" y="1417320"/>
            <a:ext cx="329184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5875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5166360" y="1417320"/>
            <a:ext cx="3291840" cy="219456"/>
          </a:xfrm>
          <a:prstGeom prst="roundRect">
            <a:avLst>
              <a:gd name="adj" fmla="val 166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5257800" y="1481328"/>
            <a:ext cx="82296" cy="82296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5376672" y="1481328"/>
            <a:ext cx="82296" cy="8229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5495544" y="1481328"/>
            <a:ext cx="82296" cy="82296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5669280" y="1463040"/>
            <a:ext cx="2606040" cy="128016"/>
          </a:xfrm>
          <a:prstGeom prst="roundRect">
            <a:avLst>
              <a:gd name="adj" fmla="val 3571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5029200" y="1234440"/>
            <a:ext cx="457200" cy="384048"/>
          </a:xfrm>
          <a:prstGeom prst="roundRect">
            <a:avLst>
              <a:gd name="adj" fmla="val 35714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5276088" y="1728216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Отель «Северный»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276088" y="2002536"/>
            <a:ext cx="11887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5276088" y="2002536"/>
            <a:ext cx="1188720" cy="86868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 flipV="1">
            <a:off x="5276088" y="2002536"/>
            <a:ext cx="1188720" cy="86868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601968" y="2048256"/>
            <a:ext cx="164592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6601968" y="2185416"/>
            <a:ext cx="164592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6601968" y="2322576"/>
            <a:ext cx="987552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33" name="Text 31"/>
          <p:cNvSpPr/>
          <p:nvPr/>
        </p:nvSpPr>
        <p:spPr>
          <a:xfrm>
            <a:off x="6601968" y="2505456"/>
            <a:ext cx="1371600" cy="228600"/>
          </a:xfrm>
          <a:prstGeom prst="roundRect">
            <a:avLst>
              <a:gd name="adj" fmla="val 50000"/>
            </a:avLst>
          </a:prstGeom>
          <a:solidFill>
            <a:srgbClr val="F6D5C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D1C21"/>
                </a:solidFill>
              </a:rPr>
              <a:t>Осталось 2 номера</a:t>
            </a:r>
            <a:endParaRPr lang="en-US" sz="800" dirty="0"/>
          </a:p>
        </p:txBody>
      </p:sp>
      <p:sp>
        <p:nvSpPr>
          <p:cNvPr id="34" name="Text 32"/>
          <p:cNvSpPr txBox="1"/>
          <p:nvPr/>
        </p:nvSpPr>
        <p:spPr>
          <a:xfrm>
            <a:off x="5276088" y="30083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4 900 ₽ за ночь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7104888" y="3008376"/>
            <a:ext cx="1143000" cy="292608"/>
          </a:xfrm>
          <a:prstGeom prst="roundRect">
            <a:avLst>
              <a:gd name="adj" fmla="val 15625"/>
            </a:avLst>
          </a:prstGeom>
          <a:solidFill>
            <a:srgbClr val="2F8F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Забронировать</a:t>
            </a:r>
            <a:endParaRPr lang="en-US" sz="850" dirty="0"/>
          </a:p>
        </p:txBody>
      </p:sp>
      <p:sp>
        <p:nvSpPr>
          <p:cNvPr id="36" name="Text 34"/>
          <p:cNvSpPr txBox="1"/>
          <p:nvPr/>
        </p:nvSpPr>
        <p:spPr>
          <a:xfrm>
            <a:off x="4114800" y="21031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4800" dirty="0"/>
          </a:p>
        </p:txBody>
      </p:sp>
      <p:sp>
        <p:nvSpPr>
          <p:cNvPr id="37" name="Text 35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Мнения в команде разделятся. Ответить может только поведение реальных пользователей – эксперимент. Пример условный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Искажения восприятия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Наше восприятие не объективно. Важно знать, где оно даёт сбои.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560320" cy="2468880"/>
          </a:xfrm>
          <a:prstGeom prst="roundRect">
            <a:avLst>
              <a:gd name="adj" fmla="val 3704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77240" y="19202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941" y="204094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60604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Любовь к своим идеям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24612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Мы эмоционально привязываемся к своим решениям и переоцениваем их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291840" y="1737360"/>
            <a:ext cx="2560320" cy="2468880"/>
          </a:xfrm>
          <a:prstGeom prst="roundRect">
            <a:avLst>
              <a:gd name="adj" fmla="val 3704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3520440" y="1920240"/>
            <a:ext cx="548640" cy="54864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141" y="204094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20440" y="260604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Предвзятость подтверждения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3520440" y="324612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Замечаем то, что подтверждает нашу точку зрения, и игнорируем остальное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035040" y="1737360"/>
            <a:ext cx="2560320" cy="2468880"/>
          </a:xfrm>
          <a:prstGeom prst="roundRect">
            <a:avLst>
              <a:gd name="adj" fmla="val 3704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Shape 11"/>
          <p:cNvSpPr/>
          <p:nvPr/>
        </p:nvSpPr>
        <p:spPr>
          <a:xfrm>
            <a:off x="6263640" y="19202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341" y="2040941"/>
            <a:ext cx="307238" cy="30723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263640" y="260604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Закономерности в шуме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6263640" y="324612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Видим связи даже там, где их нет: случайный рост кажется результатом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Решение по мнению самого главного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20000">
            <a:off x="685800" y="1325880"/>
            <a:ext cx="3657600" cy="251460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 rot="-120000">
            <a:off x="9144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Результаты теста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 rot="-120000">
            <a:off x="914400" y="192024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Вариант B: +8% к оплатам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 rot="-120000">
            <a:off x="914400" y="29260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значимо, защитные метрики в норме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 rot="120000">
            <a:off x="4800600" y="1325880"/>
            <a:ext cx="3657600" cy="251460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 rot="120000">
            <a:off x="50292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Директор на встрече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 rot="120000">
            <a:off x="5029200" y="192024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«А мне больше нравится вариант A. Оставляем»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 индустрии это называют HiPPO – мнение самого высокооплачиваемого человека в комнате. Эксперименты – противоядие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Сколько идей на самом деле работает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10–20%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3172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экспериментов в Google и Bing дают положительный результат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3291840" y="13258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+12%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3291840" y="233172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выручки Bing дала смена заголовков рекламы – идея полгода пролежала в бэклоге с низким приоритетом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32588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10 000+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6035040" y="233172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экспериментов в год проводят Microsoft, Amazon, Booking, Google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9319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Большинство идей не работает, а лучшие иногда кажутся неважными. Без эксперимента их не отличить.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840480" y="47548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Источник: Р. Кохави, С. Томке, Harvard Business Review, 2017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A/B-тест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 устроен A/B-тест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Анатомия гипотезы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Целевая метрика эксперимента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такое A/B-тест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2011680"/>
            <a:ext cx="822960" cy="82296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9691" y="2192731"/>
            <a:ext cx="460858" cy="46085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320040" y="28803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Пользователи</a:t>
            </a:r>
            <a:endParaRPr lang="en-US" sz="1150" dirty="0"/>
          </a:p>
        </p:txBody>
      </p:sp>
      <p:sp>
        <p:nvSpPr>
          <p:cNvPr id="6" name="Shape 3"/>
          <p:cNvSpPr/>
          <p:nvPr/>
        </p:nvSpPr>
        <p:spPr>
          <a:xfrm>
            <a:off x="1463040" y="2423160"/>
            <a:ext cx="54864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2103120" y="2057400"/>
            <a:ext cx="731520" cy="731520"/>
          </a:xfrm>
          <a:prstGeom prst="diamond">
            <a:avLst/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1828800" y="288036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случайно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50 / 50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 flipV="1">
            <a:off x="2880360" y="2331720"/>
            <a:ext cx="822960" cy="-68580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2880360" y="2514600"/>
            <a:ext cx="822960" cy="68580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794760" y="1234440"/>
            <a:ext cx="2377440" cy="868680"/>
          </a:xfrm>
          <a:prstGeom prst="roundRect">
            <a:avLst>
              <a:gd name="adj" fmla="val 842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3931920" y="1234440"/>
            <a:ext cx="457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2800" dirty="0"/>
          </a:p>
        </p:txBody>
      </p:sp>
      <p:sp>
        <p:nvSpPr>
          <p:cNvPr id="13" name="Text 10"/>
          <p:cNvSpPr txBox="1"/>
          <p:nvPr/>
        </p:nvSpPr>
        <p:spPr>
          <a:xfrm>
            <a:off x="4434840" y="1234440"/>
            <a:ext cx="1691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Контроль: текущая версия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217920" y="1664208"/>
            <a:ext cx="4114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Shape 12"/>
          <p:cNvSpPr/>
          <p:nvPr/>
        </p:nvSpPr>
        <p:spPr>
          <a:xfrm>
            <a:off x="3794760" y="2743200"/>
            <a:ext cx="2377440" cy="868680"/>
          </a:xfrm>
          <a:prstGeom prst="roundRect">
            <a:avLst>
              <a:gd name="adj" fmla="val 8421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6" name="Text 13"/>
          <p:cNvSpPr txBox="1"/>
          <p:nvPr/>
        </p:nvSpPr>
        <p:spPr>
          <a:xfrm>
            <a:off x="3931920" y="2743200"/>
            <a:ext cx="457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2800" dirty="0"/>
          </a:p>
        </p:txBody>
      </p:sp>
      <p:sp>
        <p:nvSpPr>
          <p:cNvPr id="17" name="Text 14"/>
          <p:cNvSpPr txBox="1"/>
          <p:nvPr/>
        </p:nvSpPr>
        <p:spPr>
          <a:xfrm>
            <a:off x="4434840" y="2743200"/>
            <a:ext cx="1691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Вариант: новая версия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6217920" y="3172968"/>
            <a:ext cx="4114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9" name="Shape 16"/>
          <p:cNvSpPr/>
          <p:nvPr/>
        </p:nvSpPr>
        <p:spPr>
          <a:xfrm>
            <a:off x="6720840" y="1234440"/>
            <a:ext cx="1874520" cy="2423160"/>
          </a:xfrm>
          <a:prstGeom prst="roundRect">
            <a:avLst>
              <a:gd name="adj" fmla="val 4878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20" name="Text 17"/>
          <p:cNvSpPr txBox="1"/>
          <p:nvPr/>
        </p:nvSpPr>
        <p:spPr>
          <a:xfrm>
            <a:off x="6858000" y="137160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C230"/>
                </a:solidFill>
              </a:rPr>
              <a:t>Сравниваем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поведение групп по важной метрике и выбираем лучший вариант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548640" y="3886200"/>
            <a:ext cx="8046720" cy="685800"/>
          </a:xfrm>
          <a:prstGeom prst="roundRect">
            <a:avLst>
              <a:gd name="adj" fmla="val 106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Text 19"/>
          <p:cNvSpPr txBox="1"/>
          <p:nvPr/>
        </p:nvSpPr>
        <p:spPr>
          <a:xfrm>
            <a:off x="731520" y="388620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Почему это работает: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группы выбираются случайно, поэтому все прочие факторы – погода, реклама, сезон – влияют на них одинаково. Разница – только в изменении.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Анатомия гипотезы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23444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Из интервью мы знаем, что недоверие к незнакомому магазину часто останавливает людей от покупки.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217920" y="1325880"/>
            <a:ext cx="0" cy="73152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400800" y="12344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 Контекст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проблема пользователя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31520" y="228600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Если добавить на страницу заказа отзывы покупателей, люди будут чувствовать себя увереннее и чаще оплачивать заказ.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17920" y="2377440"/>
            <a:ext cx="0" cy="73152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400800" y="228600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 Предположение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как изменение связано с результатом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337560"/>
            <a:ext cx="5486400" cy="914400"/>
          </a:xfrm>
          <a:prstGeom prst="roundRect">
            <a:avLst>
              <a:gd name="adj" fmla="val 8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333756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Мы убедимся в этом, если вырастет конверсия со страницы заказа в оплату.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17920" y="3429000"/>
            <a:ext cx="0" cy="73152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6400800" y="33375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 Метрика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по чему судим об успехе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Плохая и хорошая гипотеза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3291840"/>
          </a:xfrm>
          <a:prstGeom prst="roundRect">
            <a:avLst>
              <a:gd name="adj" fmla="val 2778"/>
            </a:avLst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3716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Плохо: нет причины и метрики</a:t>
            </a:r>
            <a:endParaRPr lang="en-US" sz="15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920240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88720" y="187452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«Сделаем кнопку зелёной – на неё будут чаще кликать»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74320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188720" y="269748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«Добавим кнопку “поделиться” – о нас будут чаще рассказывать»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566160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352044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«Добавим поиск по карте – им будут пользоваться»</a:t>
            </a:r>
            <a:endParaRPr lang="en-US" sz="1300" dirty="0"/>
          </a:p>
        </p:txBody>
      </p:sp>
      <p:sp>
        <p:nvSpPr>
          <p:cNvPr id="11" name="Shape 6"/>
          <p:cNvSpPr/>
          <p:nvPr/>
        </p:nvSpPr>
        <p:spPr>
          <a:xfrm>
            <a:off x="4663440" y="1234440"/>
            <a:ext cx="3931920" cy="3291840"/>
          </a:xfrm>
          <a:prstGeom prst="roundRect">
            <a:avLst>
              <a:gd name="adj" fmla="val 2778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2" name="Text 7"/>
          <p:cNvSpPr txBox="1"/>
          <p:nvPr/>
        </p:nvSpPr>
        <p:spPr>
          <a:xfrm>
            <a:off x="4892040" y="13716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Хорошо: причина и метрика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4892040" y="1874520"/>
            <a:ext cx="3520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«Пользователи не доверяют незнакомому магазину. Если добавим отзывы на страницу заказа, люди будут увереннее и чаще оплачивать. Поймём по росту конверсии из заказа в оплату»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Целевая метрика эксперимента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По целевой метрике принимаем решение по итогам теста. Она выражает конечную цель изменения.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154" y="1871594"/>
            <a:ext cx="225308" cy="2253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33856" y="1737360"/>
            <a:ext cx="41696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Может быть только одна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251460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4" y="2603114"/>
            <a:ext cx="225308" cy="2253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33856" y="2468880"/>
            <a:ext cx="41696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Не прямое следствие изменения: повесили баннер – клики по баннеру не в счёт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548640" y="324612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4" y="3334634"/>
            <a:ext cx="225308" cy="22530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33856" y="3200400"/>
            <a:ext cx="41696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Напрямую влияет на цели компании: деньги или аудиторию</a:t>
            </a:r>
            <a:endParaRPr lang="en-US" sz="1350" dirty="0"/>
          </a:p>
        </p:txBody>
      </p:sp>
      <p:sp>
        <p:nvSpPr>
          <p:cNvPr id="13" name="Shape 8"/>
          <p:cNvSpPr/>
          <p:nvPr/>
        </p:nvSpPr>
        <p:spPr>
          <a:xfrm>
            <a:off x="5577840" y="1783080"/>
            <a:ext cx="3017520" cy="2331720"/>
          </a:xfrm>
          <a:prstGeom prst="roundRect">
            <a:avLst>
              <a:gd name="adj" fmla="val 3922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4" name="Text 9"/>
          <p:cNvSpPr txBox="1"/>
          <p:nvPr/>
        </p:nvSpPr>
        <p:spPr>
          <a:xfrm>
            <a:off x="5760720" y="19202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Защитные метрики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5760720" y="2286000"/>
            <a:ext cx="2697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Их нельзя уронить, даже если целевая растёт: выручка, отток, скорость загрузки, жалобы в поддержку.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целевая метрика?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5742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1.  Тест баннера со скидкой → клики по баннеру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656832" y="128016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739128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949440" y="128016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Да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680960" y="128016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763256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73568" y="128016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1737360"/>
            <a:ext cx="5742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2.  Новый онбординг → доля оплативших в первую неделю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656832" y="182880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739128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949440" y="182880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Да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680960" y="182880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763256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973568" y="182880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Нет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2286000"/>
            <a:ext cx="5742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3.  Новый дизайн корзины → конверсия в оплату и средний чек одновременно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656832" y="237744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739128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949440" y="237744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Да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680960" y="237744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763256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973568" y="237744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Нет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" y="2834640"/>
            <a:ext cx="5742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4.  Отзывы на странице заказа → конверсия из заказа в оплату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6656832" y="292608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739128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949440" y="292608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Да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7680960" y="292608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763256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973568" y="292608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Нет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31520" y="3383280"/>
            <a:ext cx="5742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5.  Push-уведомления → число отправленных push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6656832" y="347472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739128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6949440" y="347472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Да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7680960" y="347472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7763256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973568" y="347472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Нет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31520" y="3931920"/>
            <a:ext cx="5742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6.  Рекомендации товаров → выручка на пользователя</a:t>
            </a:r>
            <a:endParaRPr lang="en-US" sz="1250" dirty="0"/>
          </a:p>
        </p:txBody>
      </p:sp>
      <p:sp>
        <p:nvSpPr>
          <p:cNvPr id="45" name="Shape 43"/>
          <p:cNvSpPr/>
          <p:nvPr/>
        </p:nvSpPr>
        <p:spPr>
          <a:xfrm>
            <a:off x="6656832" y="402336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6739128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6949440" y="402336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Да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7680960" y="4023360"/>
            <a:ext cx="9144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7763256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7973568" y="4023360"/>
            <a:ext cx="585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Нет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Вспомните три правила: одна, не прямое следствие, влияет на цели компании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Статистика без формул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Случайность и значимость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Доверительный интервал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Сколько нужно пользователей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Разница могла получиться случайно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Подбросим монету 10 раз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О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05840" y="1645920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О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463040" y="164592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Р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920240" y="1645920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О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377440" y="1645920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О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834640" y="164592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291840" y="1645920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О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749040" y="1645920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О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206240" y="164592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Р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63440" y="1645920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1C21"/>
                </a:solidFill>
              </a:rPr>
              <a:t>О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21945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7 орлов из 10. Монета нечестная? Нет: 7 и больше орлов у честной монеты выпадает примерно в 17% случаев.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2926080"/>
            <a:ext cx="8046720" cy="1325880"/>
          </a:xfrm>
          <a:prstGeom prst="roundRect">
            <a:avLst>
              <a:gd name="adj" fmla="val 6897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77240" y="2926080"/>
            <a:ext cx="7589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Главный вопрос A/B-теста</a:t>
            </a:r>
            <a:endParaRPr lang="en-US" sz="1500" dirty="0"/>
          </a:p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Если бы изменение ни на что не влияло, насколько вероятно увидеть такую же разницу? Эту вероятность называют p-value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394960" y="160020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tx2"/>
                </a:solidFill>
              </a:rPr>
              <a:t>Если p-value меньше 0,05, разницу считают статистически значимой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p-value: что означает и что нет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8046720" cy="1005840"/>
          </a:xfrm>
          <a:prstGeom prst="roundRect">
            <a:avLst>
              <a:gd name="adj" fmla="val 9091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234440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p-value – вероятность увидеть такую же или бо́льшую разницу, если на самом деле изменение ни на что не влияет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4688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Чем это НЕ является</a:t>
            </a:r>
            <a:endParaRPr lang="en-US" sz="12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834640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960120" y="27889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вероятность того, что B лучше A</a:t>
            </a:r>
            <a:endParaRPr lang="en-US" sz="13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291840"/>
            <a:ext cx="274320" cy="2743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960120" y="32461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вероятность того, что разница случайна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749040"/>
            <a:ext cx="274320" cy="2743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960120" y="37033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размер эффекта или его важность</a:t>
            </a:r>
            <a:endParaRPr lang="en-US" sz="1300" dirty="0"/>
          </a:p>
        </p:txBody>
      </p:sp>
      <p:sp>
        <p:nvSpPr>
          <p:cNvPr id="12" name="Text 7"/>
          <p:cNvSpPr txBox="1"/>
          <p:nvPr/>
        </p:nvSpPr>
        <p:spPr>
          <a:xfrm>
            <a:off x="4663440" y="24688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Как пользоваться</a:t>
            </a:r>
            <a:endParaRPr lang="en-US" sz="12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2834640"/>
            <a:ext cx="274320" cy="27432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074920" y="27889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порог (обычно 0,05) выбираем до теста</a:t>
            </a:r>
            <a:endParaRPr lang="en-US" sz="13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329184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5074920" y="32461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 &lt; 0,05 – разница статистически значима</a:t>
            </a:r>
            <a:endParaRPr lang="en-US" sz="13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3440" y="3749040"/>
            <a:ext cx="274320" cy="27432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5074920" y="37033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значимость ≠ важность: смотрим и на размер эффекта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Доверительный интервал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Конверсию мы знаем не точно, а в некотором диапазоне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Интервалы пересекаются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2267712" y="2075688"/>
            <a:ext cx="2414016" cy="0"/>
          </a:xfrm>
          <a:prstGeom prst="line">
            <a:avLst/>
          </a:prstGeom>
          <a:noFill/>
          <a:ln w="635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3401568" y="2002536"/>
            <a:ext cx="146304" cy="146304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548640" y="196596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A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73552" y="2423160"/>
            <a:ext cx="2414016" cy="0"/>
          </a:xfrm>
          <a:prstGeom prst="line">
            <a:avLst/>
          </a:prstGeom>
          <a:noFill/>
          <a:ln w="63500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4407408" y="2350008"/>
            <a:ext cx="146304" cy="146304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48640" y="23134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B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040880" y="2011680"/>
            <a:ext cx="1554480" cy="411480"/>
          </a:xfrm>
          <a:prstGeom prst="roundRect">
            <a:avLst>
              <a:gd name="adj" fmla="val 33333"/>
            </a:avLst>
          </a:prstGeom>
          <a:solidFill>
            <a:srgbClr val="F6D5C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1C21"/>
                </a:solidFill>
              </a:rPr>
              <a:t>Разница не доказана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27889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Интервалы не пересекаются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2468880" y="3264408"/>
            <a:ext cx="1609344" cy="0"/>
          </a:xfrm>
          <a:prstGeom prst="line">
            <a:avLst/>
          </a:prstGeom>
          <a:noFill/>
          <a:ln w="635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3200400" y="3191256"/>
            <a:ext cx="146304" cy="146304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48640" y="31546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A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681728" y="3611880"/>
            <a:ext cx="1609344" cy="0"/>
          </a:xfrm>
          <a:prstGeom prst="line">
            <a:avLst/>
          </a:prstGeom>
          <a:noFill/>
          <a:ln w="63500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413248" y="3538728"/>
            <a:ext cx="146304" cy="146304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48640" y="350215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B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040880" y="3200400"/>
            <a:ext cx="1554480" cy="411480"/>
          </a:xfrm>
          <a:prstGeom prst="roundRect">
            <a:avLst>
              <a:gd name="adj" fmla="val 33333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Разница значима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1188720" y="39776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3%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3200400" y="39776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4%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5212080" y="39776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5%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7223760" y="39776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6%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463040" y="3950208"/>
            <a:ext cx="6035040" cy="0"/>
          </a:xfrm>
          <a:prstGeom prst="line">
            <a:avLst/>
          </a:prstGeom>
          <a:noFill/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Точка – измеренная конверсия, полоса – где с вероятностью 95% находится настоящая. Упрощённая иллюстрация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Сколько нужно пользователей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Чем меньше эффект, который хотим заметить, тем больше нужна выборка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+20%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325880" y="173736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5% → 6%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60320" y="1828800"/>
            <a:ext cx="285750" cy="365760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2937510" y="17373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≈ 7 600 в группе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~1 неделя при 4 000 польз. в день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51460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+10%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51460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5% → 5,5%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560320" y="2606040"/>
            <a:ext cx="1143000" cy="365760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794760" y="251460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≈ 30 400 в группе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~3 недели при 4 000 польз. в день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29184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+5%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325880" y="329184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5% → 5,25%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560320" y="3383280"/>
            <a:ext cx="4572000" cy="365760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223760" y="32918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≈ 121 600 в группе</a:t>
            </a:r>
            <a:endParaRPr lang="en-US" sz="1250" dirty="0"/>
          </a:p>
          <a:p>
            <a:pPr indent="0" marL="0">
              <a:buNone/>
            </a:pPr>
            <a:r>
              <a:rPr lang="en-US" sz="1050" dirty="0">
                <a:solidFill>
                  <a:srgbClr val="5B5A62"/>
                </a:solidFill>
              </a:rPr>
              <a:t>~9 недель при 4 000 польз. в день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Базовая конверсия 5%, значимость 95%, мощность 80%. Оценка по правилу n ≈ 16·p(1–p)/δ²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Типичные ошибки в A/B-тестах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1463040"/>
          </a:xfrm>
          <a:prstGeom prst="roundRect">
            <a:avLst>
              <a:gd name="adj" fmla="val 625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63040"/>
            <a:ext cx="502920" cy="50292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7882" y="157368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41732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Подглядывать и останавливать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463040" y="196596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увидели «победу» на 3-й день – остановили. Часто это случайность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4663440" y="1234440"/>
            <a:ext cx="3931920" cy="1463040"/>
          </a:xfrm>
          <a:prstGeom prst="roundRect">
            <a:avLst>
              <a:gd name="adj" fmla="val 625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4892040" y="1463040"/>
            <a:ext cx="502920" cy="50292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682" y="157368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577840" y="141732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Тестировать меньше недели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5577840" y="196596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поведение в будни и выходные разное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48640" y="2880360"/>
            <a:ext cx="3931920" cy="1463040"/>
          </a:xfrm>
          <a:prstGeom prst="roundRect">
            <a:avLst>
              <a:gd name="adj" fmla="val 625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777240" y="3108960"/>
            <a:ext cx="502920" cy="50292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82" y="3219602"/>
            <a:ext cx="281635" cy="28163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63040" y="306324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Смотреть на 20 метрик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1463040" y="361188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какая-нибудь «вырастет» случайно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4663440" y="2880360"/>
            <a:ext cx="3931920" cy="1463040"/>
          </a:xfrm>
          <a:prstGeom prst="roundRect">
            <a:avLst>
              <a:gd name="adj" fmla="val 625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4892040" y="3108960"/>
            <a:ext cx="502920" cy="50292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682" y="3219602"/>
            <a:ext cx="281635" cy="28163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577840" y="306324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Мало пользователей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5577840" y="361188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реальный эффект не будет заметен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устроить эксперимент правильно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1563624"/>
          </a:xfrm>
          <a:prstGeom prst="roundRect">
            <a:avLst>
              <a:gd name="adj" fmla="val 46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99032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4057" y="1491569"/>
            <a:ext cx="235549" cy="23554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3258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Единица – пользователь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892808"/>
            <a:ext cx="306324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Делим людей, а не сессии: один человек всё время видит одну и ту же версию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663440" y="1234440"/>
            <a:ext cx="3931920" cy="1563624"/>
          </a:xfrm>
          <a:prstGeom prst="roundRect">
            <a:avLst>
              <a:gd name="adj" fmla="val 46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4846320" y="1399032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857" y="1491569"/>
            <a:ext cx="235549" cy="235549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394960" y="13258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Целые недели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5394960" y="1892808"/>
            <a:ext cx="306324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Тест идёт полными неделями: поведение в будни и выходные разное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548640" y="2962656"/>
            <a:ext cx="3931920" cy="1563624"/>
          </a:xfrm>
          <a:prstGeom prst="roundRect">
            <a:avLst>
              <a:gd name="adj" fmla="val 46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731520" y="3127248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057" y="3219785"/>
            <a:ext cx="235549" cy="235549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280160" y="3054096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A/A-тест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1280160" y="3621024"/>
            <a:ext cx="306324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Две одинаковые версии: проверяем, что система делит честно и не находит разницу там, где её нет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663440" y="2962656"/>
            <a:ext cx="3931920" cy="1563624"/>
          </a:xfrm>
          <a:prstGeom prst="roundRect">
            <a:avLst>
              <a:gd name="adj" fmla="val 46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4846320" y="3127248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857" y="3219785"/>
            <a:ext cx="235549" cy="235549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394960" y="3054096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Защитные метрики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5394960" y="3621024"/>
            <a:ext cx="306324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Целевая растёт – проверяем, что ничего важного не сломали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«Почти значимо»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20000">
            <a:off x="685800" y="1325880"/>
            <a:ext cx="3657600" cy="251460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 rot="-120000">
            <a:off x="9144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Итог A/B-теста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 rot="-120000">
            <a:off x="914400" y="192024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p-value = 0,06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 rot="-120000">
            <a:off x="914400" y="29260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порог значимости – 0,05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 rot="120000">
            <a:off x="4800600" y="1325880"/>
            <a:ext cx="3657600" cy="251460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 rot="120000">
            <a:off x="50292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Продакт, который очень хотел эту фичу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 rot="120000">
            <a:off x="5029200" y="192024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«Ну это же почти значимо! Катим!»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Правила решения фиксируют до начала теста – иначе любимая идея всегда «почти победит»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катим или нет?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45811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1.  Целевая +4%, значимо, защитные метрики в норме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95544" y="128016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57784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5788152" y="128016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Катим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565392" y="128016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647688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858000" y="128016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 катим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635240" y="128016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717536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927848" y="128016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Ждём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1737360"/>
            <a:ext cx="45811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2.  Целевая +6%, значимо, но выручка упала на 3%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95544" y="182880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57784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788152" y="182880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Катим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565392" y="182880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647688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858000" y="182880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 катим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635240" y="182880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7717536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927848" y="182880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Ждём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31520" y="2286000"/>
            <a:ext cx="45811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3.  Разница +1%, не значимо, тест шёл 3 недели на всей выборке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5495544" y="237744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557784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5788152" y="237744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Катим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565392" y="237744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6647688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6858000" y="237744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 катим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7635240" y="237744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7717536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7927848" y="237744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Ждём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731520" y="2834640"/>
            <a:ext cx="45811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4.  Целевая +15% на второй день теста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5495544" y="292608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9" name="Shape 37"/>
          <p:cNvSpPr/>
          <p:nvPr/>
        </p:nvSpPr>
        <p:spPr>
          <a:xfrm>
            <a:off x="557784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 txBox="1"/>
          <p:nvPr/>
        </p:nvSpPr>
        <p:spPr>
          <a:xfrm>
            <a:off x="5788152" y="292608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Катим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6565392" y="292608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>
            <a:off x="6647688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3" name="Text 41"/>
          <p:cNvSpPr txBox="1"/>
          <p:nvPr/>
        </p:nvSpPr>
        <p:spPr>
          <a:xfrm>
            <a:off x="6858000" y="292608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 катим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7635240" y="292608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>
            <a:off x="7717536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7927848" y="292608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Ждём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731520" y="3383280"/>
            <a:ext cx="45811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5.  Целевая −2%, значимо</a:t>
            </a:r>
            <a:endParaRPr lang="en-US" sz="1250" dirty="0"/>
          </a:p>
        </p:txBody>
      </p:sp>
      <p:sp>
        <p:nvSpPr>
          <p:cNvPr id="49" name="Shape 47"/>
          <p:cNvSpPr/>
          <p:nvPr/>
        </p:nvSpPr>
        <p:spPr>
          <a:xfrm>
            <a:off x="5495544" y="347472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50" name="Shape 48"/>
          <p:cNvSpPr/>
          <p:nvPr/>
        </p:nvSpPr>
        <p:spPr>
          <a:xfrm>
            <a:off x="557784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51" name="Text 49"/>
          <p:cNvSpPr txBox="1"/>
          <p:nvPr/>
        </p:nvSpPr>
        <p:spPr>
          <a:xfrm>
            <a:off x="5788152" y="347472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Катим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6565392" y="347472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53" name="Shape 51"/>
          <p:cNvSpPr/>
          <p:nvPr/>
        </p:nvSpPr>
        <p:spPr>
          <a:xfrm>
            <a:off x="6647688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54" name="Text 52"/>
          <p:cNvSpPr txBox="1"/>
          <p:nvPr/>
        </p:nvSpPr>
        <p:spPr>
          <a:xfrm>
            <a:off x="6858000" y="347472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 катим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7635240" y="347472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6" name="Shape 54"/>
          <p:cNvSpPr/>
          <p:nvPr/>
        </p:nvSpPr>
        <p:spPr>
          <a:xfrm>
            <a:off x="7717536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7" name="Text 55"/>
          <p:cNvSpPr txBox="1"/>
          <p:nvPr/>
        </p:nvSpPr>
        <p:spPr>
          <a:xfrm>
            <a:off x="7927848" y="347472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Ждём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9" name="Text 57"/>
          <p:cNvSpPr txBox="1"/>
          <p:nvPr/>
        </p:nvSpPr>
        <p:spPr>
          <a:xfrm>
            <a:off x="731520" y="3931920"/>
            <a:ext cx="45811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6.  Целевая +3%, значимо, жалоб в поддержку вдвое больше</a:t>
            </a:r>
            <a:endParaRPr lang="en-US" sz="1250" dirty="0"/>
          </a:p>
        </p:txBody>
      </p:sp>
      <p:sp>
        <p:nvSpPr>
          <p:cNvPr id="60" name="Shape 58"/>
          <p:cNvSpPr/>
          <p:nvPr/>
        </p:nvSpPr>
        <p:spPr>
          <a:xfrm>
            <a:off x="5495544" y="402336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1" name="Shape 59"/>
          <p:cNvSpPr/>
          <p:nvPr/>
        </p:nvSpPr>
        <p:spPr>
          <a:xfrm>
            <a:off x="557784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2" name="Text 60"/>
          <p:cNvSpPr txBox="1"/>
          <p:nvPr/>
        </p:nvSpPr>
        <p:spPr>
          <a:xfrm>
            <a:off x="5788152" y="402336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Катим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6565392" y="402336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64" name="Shape 62"/>
          <p:cNvSpPr/>
          <p:nvPr/>
        </p:nvSpPr>
        <p:spPr>
          <a:xfrm>
            <a:off x="6647688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65" name="Text 63"/>
          <p:cNvSpPr txBox="1"/>
          <p:nvPr/>
        </p:nvSpPr>
        <p:spPr>
          <a:xfrm>
            <a:off x="6858000" y="402336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Не катим</a:t>
            </a:r>
            <a:endParaRPr lang="en-US" sz="1050" dirty="0"/>
          </a:p>
        </p:txBody>
      </p:sp>
      <p:sp>
        <p:nvSpPr>
          <p:cNvPr id="66" name="Shape 64"/>
          <p:cNvSpPr/>
          <p:nvPr/>
        </p:nvSpPr>
        <p:spPr>
          <a:xfrm>
            <a:off x="7635240" y="4023360"/>
            <a:ext cx="96012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7" name="Shape 65"/>
          <p:cNvSpPr/>
          <p:nvPr/>
        </p:nvSpPr>
        <p:spPr>
          <a:xfrm>
            <a:off x="7717536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8" name="Text 66"/>
          <p:cNvSpPr txBox="1"/>
          <p:nvPr/>
        </p:nvSpPr>
        <p:spPr>
          <a:xfrm>
            <a:off x="7927848" y="4023360"/>
            <a:ext cx="630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Ждём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Вспомните про защитные метрики и про подглядывание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Авито: тысячи экспериментов в год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Авито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4000+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A/B-тестов в год проводит компания на своей платформе экспериментов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Классифайд  ·  платформа Trisigma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Каждое изменение продукта – риск: новая функция может как вырастить метрики, так и уронить выручку или число покупателей.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Построили свою платформу экспериментов: изменения сначала проверяют на части пользователей и только потом раскатывают на всех.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Число экспериментов выросло с нескольких десятков до 4000+ в год. По словам компании, такой подход добавляет 10–20% в год к ключевым метрикам.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Когда эксперименты дешёвые и массовые, решения принимают по данным, а не по мнению самого старшего в комнате.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Код Дурова, 2025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Юнит-экономика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Что такое юнит и зачем его считать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Выручка и затраты на юнит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LTV, CAC и окупаемость</a:t>
            </a:r>
            <a:endParaRPr lang="en-US" sz="1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такое юнит-экономика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Юнит-экономика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модель, которая считает доходность одной продуктовой единицы.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1488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Юнитом может быть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2468880"/>
            <a:ext cx="822960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C21"/>
                </a:solidFill>
              </a:rPr>
              <a:t>клиент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463040" y="2468880"/>
            <a:ext cx="822960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C21"/>
                </a:solidFill>
              </a:rPr>
              <a:t>заказ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377440" y="2468880"/>
            <a:ext cx="822960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C21"/>
                </a:solidFill>
              </a:rPr>
              <a:t>подписка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291840" y="2468880"/>
            <a:ext cx="822960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C21"/>
                </a:solidFill>
              </a:rPr>
              <a:t>поездка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206240" y="2468880"/>
            <a:ext cx="822960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C21"/>
                </a:solidFill>
              </a:rPr>
              <a:t>товар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017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Зачем считать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33756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оценить бизнес-идею до запуска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принимать продуктовые решения на цифрах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понять, что будет при масштабировании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 rot="120000">
            <a:off x="5577840" y="1463040"/>
            <a:ext cx="2926080" cy="228600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 rot="120000">
            <a:off x="5852160" y="1737360"/>
            <a:ext cx="2423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Главная мысль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Если каждый юнит убыточен, рост только увеличит убытки.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Пример: экономика одного заказа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Доход с юнита = выручка − затраты на юнит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097280" cy="2194560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457200" y="162763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1 200 ₽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1605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Средний чек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901952" y="1920240"/>
            <a:ext cx="1097280" cy="1536192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810512" y="162763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−840 ₽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1810512" y="41605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Закупка товаров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55264" y="3456432"/>
            <a:ext cx="1097280" cy="274320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163824" y="316382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−150 ₽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3163824" y="41605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Курьер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608576" y="3730752"/>
            <a:ext cx="1097280" cy="109728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4517136" y="343814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−60 ₽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4517136" y="41605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Сборка и упаковка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961888" y="3840480"/>
            <a:ext cx="1097280" cy="43891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5870448" y="35478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−24 ₽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5870448" y="41605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Эквайринг 2%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315200" y="3884371"/>
            <a:ext cx="1097280" cy="230429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223760" y="3591763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126 ₽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7223760" y="41605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Доход с заказа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48640" y="4114800"/>
            <a:ext cx="8046720" cy="0"/>
          </a:xfrm>
          <a:prstGeom prst="line">
            <a:avLst/>
          </a:prstGeom>
          <a:noFill/>
          <a:ln w="1270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949440" y="47548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Цифры условные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Прямые и косвенные затраты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3017520"/>
          </a:xfrm>
          <a:prstGeom prst="roundRect">
            <a:avLst>
              <a:gd name="adj" fmla="val 303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3716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Прямые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7830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chemeClr val="tx1"/>
                </a:solidFill>
              </a:rPr>
              <a:t>можно точно отнести к одному юниту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28600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закупка товара</a:t>
            </a:r>
            <a:endParaRPr lang="en-US" sz="14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доставка курьером</a:t>
            </a:r>
            <a:endParaRPr lang="en-US" sz="14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упаковка</a:t>
            </a:r>
            <a:endParaRPr lang="en-US" sz="14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комиссия за оплату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663440" y="1234440"/>
            <a:ext cx="3931920" cy="3017520"/>
          </a:xfrm>
          <a:prstGeom prst="roundRect">
            <a:avLst>
              <a:gd name="adj" fmla="val 303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4892040" y="13716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Косвенные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4892040" y="17830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chemeClr val="tx1"/>
                </a:solidFill>
              </a:rPr>
              <a:t>нельзя однозначно разделить между юнитами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228600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зарплата команды разработки</a:t>
            </a:r>
            <a:endParaRPr lang="en-US" sz="14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аренда офиса</a:t>
            </a:r>
            <a:endParaRPr lang="en-US" sz="14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реклама бренда</a:t>
            </a:r>
            <a:endParaRPr lang="en-US" sz="14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серверы и инфраструктура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3891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Сложность – в нюансах: затраты имеют структуру и нелинейно зависят от объёма продаж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LTV и CAC: окупается ли клиент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88720" cy="1005840"/>
          </a:xfrm>
          <a:prstGeom prst="roundRect">
            <a:avLst>
              <a:gd name="adj" fmla="val 7273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LTV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920240" y="123444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Сколько денег приносит клиент за всё время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5B5A62"/>
                </a:solidFill>
              </a:rPr>
              <a:t>ARPU в месяц × маржа × срок жизни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2423160"/>
            <a:ext cx="1188720" cy="1005840"/>
          </a:xfrm>
          <a:prstGeom prst="roundRect">
            <a:avLst>
              <a:gd name="adj" fmla="val 7273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CAC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920240" y="24231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Сколько стоит привлечь одного клиента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5B5A62"/>
                </a:solidFill>
              </a:rPr>
              <a:t>затраты на маркетинг / новые клиенты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303520" y="1234440"/>
            <a:ext cx="3291840" cy="2194560"/>
          </a:xfrm>
          <a:prstGeom prst="roundRect">
            <a:avLst>
              <a:gd name="adj" fmla="val 4167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0" y="13716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Пример: подписка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0" y="1691640"/>
            <a:ext cx="2971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299 ₽ × 80% × 6 мес. ≈ 1 435 ₽</a:t>
            </a:r>
            <a:endParaRPr lang="en-US" sz="1350" dirty="0"/>
          </a:p>
          <a:p>
            <a:pPr indent="0" marL="0">
              <a:buNone/>
            </a:pPr>
            <a:r>
              <a:rPr lang="en-US" sz="1100" dirty="0">
                <a:solidFill>
                  <a:srgbClr val="B9B6AD"/>
                </a:solidFill>
              </a:rPr>
              <a:t>LTV</a:t>
            </a:r>
            <a:endParaRPr lang="en-US" sz="1350" dirty="0"/>
          </a:p>
          <a:p>
            <a:pPr indent="0" marL="0">
              <a:buNone/>
            </a:pPr>
            <a:r>
              <a:rPr lang="en-US" sz="600" dirty="0">
                <a:solidFill>
                  <a:schemeClr val="bg1"/>
                </a:solidFill>
              </a:rPr>
              <a:t> 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chemeClr val="bg1"/>
                </a:solidFill>
              </a:rPr>
              <a:t>300 000 ₽ / 500 клиентов = 600 ₽</a:t>
            </a:r>
            <a:endParaRPr lang="en-US" sz="1350" dirty="0"/>
          </a:p>
          <a:p>
            <a:pPr indent="0" marL="0">
              <a:buNone/>
            </a:pPr>
            <a:r>
              <a:rPr lang="en-US" sz="1100" dirty="0">
                <a:solidFill>
                  <a:srgbClr val="B9B6AD"/>
                </a:solidFill>
              </a:rPr>
              <a:t>CAC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3657600"/>
            <a:ext cx="8046720" cy="777240"/>
          </a:xfrm>
          <a:prstGeom prst="roundRect">
            <a:avLst>
              <a:gd name="adj" fmla="val 9412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731520" y="365760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LTV / CAC ≈ 2,4.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Клиент окупается. Часто ориентируются на соотношение 3 и выше: остаются деньги на команду и рост.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75488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Цифры условные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LTV через отток и срок окупаемости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685800"/>
          </a:xfrm>
          <a:prstGeom prst="roundRect">
            <a:avLst>
              <a:gd name="adj" fmla="val 10667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23444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LTV = ARPU × маржа / отток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57400"/>
            <a:ext cx="4023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300 ₽ × 70% / 10% = </a:t>
            </a:r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2 100 ₽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LTV / CAC = 2 100 / 800 ≈ </a:t>
            </a:r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2,6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Окупаемость = CAC / (ARPU × маржа) = 800 / 210 ≈ </a:t>
            </a:r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3,8 мес.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8328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Ограничения: отток выше в первые месяцы, деньги через год стоят меньше, клиенты из разных каналов живут по-разному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4846320" y="11887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Чувствительность: что если…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846320" y="1554480"/>
            <a:ext cx="3749040" cy="749808"/>
          </a:xfrm>
          <a:prstGeom prst="roundRect">
            <a:avLst>
              <a:gd name="adj" fmla="val 731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4983480" y="1554480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Как сейчас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LTV 2 100 ₽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498080" y="1554480"/>
            <a:ext cx="960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2,6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846320" y="2423160"/>
            <a:ext cx="3749040" cy="749808"/>
          </a:xfrm>
          <a:prstGeom prst="roundRect">
            <a:avLst>
              <a:gd name="adj" fmla="val 7317"/>
            </a:avLst>
          </a:prstGeom>
          <a:solidFill>
            <a:srgbClr val="CDE7E3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983480" y="2423160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Отток 10% → 8%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LTV 2 625 ₽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7498080" y="2423160"/>
            <a:ext cx="960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3,3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846320" y="3291840"/>
            <a:ext cx="3749040" cy="749808"/>
          </a:xfrm>
          <a:prstGeom prst="roundRect">
            <a:avLst>
              <a:gd name="adj" fmla="val 7317"/>
            </a:avLst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4983480" y="3291840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CAC 800 → 1 200 ₽</a:t>
            </a:r>
            <a:endParaRPr lang="en-US" sz="1300" dirty="0"/>
          </a:p>
          <a:p>
            <a:pPr indent="0" marL="0">
              <a:buNone/>
            </a:pPr>
            <a:r>
              <a:rPr lang="en-US" sz="1150" dirty="0">
                <a:solidFill>
                  <a:srgbClr val="5B5A62"/>
                </a:solidFill>
              </a:rPr>
              <a:t>дешёвая аудитория закончилась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498080" y="3291840"/>
            <a:ext cx="960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1,75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7315200" y="41605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LTV / CAC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6126480" y="47548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Цифры условные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улучшить юнит-экономику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1874520" cy="2651760"/>
          </a:xfrm>
          <a:prstGeom prst="roundRect">
            <a:avLst>
              <a:gd name="adj" fmla="val 4878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63040"/>
            <a:ext cx="502920" cy="50292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2162" y="157368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1031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Поднять чек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743200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допродажи, наборы, премиум-версия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2606040" y="1280160"/>
            <a:ext cx="1874520" cy="2651760"/>
          </a:xfrm>
          <a:prstGeom prst="roundRect">
            <a:avLst>
              <a:gd name="adj" fmla="val 48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2788920" y="146304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562" y="157368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788920" y="21031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Удержать дольше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788920" y="2743200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растёт срок жизни – растёт LTV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4663440" y="1280160"/>
            <a:ext cx="1874520" cy="2651760"/>
          </a:xfrm>
          <a:prstGeom prst="roundRect">
            <a:avLst>
              <a:gd name="adj" fmla="val 4878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4846320" y="1463040"/>
            <a:ext cx="502920" cy="50292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962" y="1573682"/>
            <a:ext cx="281635" cy="28163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846320" y="21031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Снизить затраты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846320" y="2743200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логистика, закупка, автоматизация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720840" y="1280160"/>
            <a:ext cx="1874520" cy="2651760"/>
          </a:xfrm>
          <a:prstGeom prst="roundRect">
            <a:avLst>
              <a:gd name="adj" fmla="val 48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6903720" y="146304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4362" y="1573682"/>
            <a:ext cx="281635" cy="28163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903720" y="21031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Дешевле привлекать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6903720" y="2743200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каналы с низким CAC, рекомендации</a:t>
            </a:r>
            <a:endParaRPr lang="en-US" sz="1250" dirty="0"/>
          </a:p>
        </p:txBody>
      </p:sp>
      <p:sp>
        <p:nvSpPr>
          <p:cNvPr id="23" name="Text 17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Каждый рычаг – это гипотеза, которую можно проверить A/B-тестом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Сделать или купить: стоимость за 3 года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Сравниваем полную стоимость владения (TCO), а не только цену разработки или лицензии</a:t>
            </a:r>
            <a:endParaRPr lang="en-US" sz="135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804672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291840"/>
                <a:gridCol w="292608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Статья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Сделать самим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Купить сервис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Создание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инженера × 6 мес. × 250 тыс. ₽ = 6,0 млн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интеграция – 0,5 млн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Эксплуатация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поддержка 1,2 млн ₽ в год × 3 = 3,6 млн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лицензия 60 тыс. ₽ в мес. × 36 = 2,16 млн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Администрирование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входит в поддержку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 млн ₽ в год × 3 = 0,9 млн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Итого (TCO)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 млн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3,56 млн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 «купить» добавьте риск выхода: сервис могут закрыть или он уйдёт с рынка – как Jira в России. Цифры условные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Стоимость задержки: что делать первым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Если функция приносит 100 тыс. ₽ в месяц, задержка на 3 месяца стоит 300 тыс. ₽</a:t>
            </a:r>
            <a:endParaRPr lang="en-US" sz="135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804672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103120"/>
                <a:gridCol w="1463040"/>
                <a:gridCol w="17373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Работа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Теряем в месяц без неё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Длительность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Потери / длительность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A. Новый тариф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тыс.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мес.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тыс.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B. Оплата через СБП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300 тыс.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мес.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тыс.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C. Исправить форму оплаты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тыс.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 мес.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 тыс. 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Порядок: C → B → A – сначала то, где потери на единицу времени работы выше. Цифры условные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Экономика на одной странице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Формат для руководителя: решение сверху, каждая цифра – с источником или допущением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31520" y="1856232"/>
            <a:ext cx="420624" cy="420624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4057" y="1948769"/>
            <a:ext cx="235549" cy="235549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80160" y="17830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Решение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1280160" y="2350008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что просим – в самом верху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291840" y="1691640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3474720" y="1856232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257" y="1948769"/>
            <a:ext cx="235549" cy="235549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023360" y="17830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Юнит и допущения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4023360" y="2350008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из чего сложены цифры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035040" y="1691640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Shape 11"/>
          <p:cNvSpPr/>
          <p:nvPr/>
        </p:nvSpPr>
        <p:spPr>
          <a:xfrm>
            <a:off x="6217920" y="1856232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457" y="1948769"/>
            <a:ext cx="235549" cy="235549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766560" y="17830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Три сценария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6766560" y="2350008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плохой, базовый, хороший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548640" y="3191256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Shape 15"/>
          <p:cNvSpPr/>
          <p:nvPr/>
        </p:nvSpPr>
        <p:spPr>
          <a:xfrm>
            <a:off x="731520" y="3355848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057" y="3448385"/>
            <a:ext cx="235549" cy="235549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280160" y="3282696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Чувствительность</a:t>
            </a:r>
            <a:endParaRPr lang="en-US" sz="1250" dirty="0"/>
          </a:p>
        </p:txBody>
      </p:sp>
      <p:sp>
        <p:nvSpPr>
          <p:cNvPr id="23" name="Text 17"/>
          <p:cNvSpPr txBox="1"/>
          <p:nvPr/>
        </p:nvSpPr>
        <p:spPr>
          <a:xfrm>
            <a:off x="1280160" y="3849624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что сильнее всего меняет итог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3291840" y="3191256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5" name="Shape 19"/>
          <p:cNvSpPr/>
          <p:nvPr/>
        </p:nvSpPr>
        <p:spPr>
          <a:xfrm>
            <a:off x="3474720" y="3355848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7257" y="3448385"/>
            <a:ext cx="235549" cy="235549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023360" y="3282696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Риски</a:t>
            </a:r>
            <a:endParaRPr lang="en-US" sz="1250" dirty="0"/>
          </a:p>
        </p:txBody>
      </p:sp>
      <p:sp>
        <p:nvSpPr>
          <p:cNvPr id="28" name="Text 21"/>
          <p:cNvSpPr txBox="1"/>
          <p:nvPr/>
        </p:nvSpPr>
        <p:spPr>
          <a:xfrm>
            <a:off x="4023360" y="3849624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что может пойти не так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6035040" y="3191256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0" name="Shape 23"/>
          <p:cNvSpPr/>
          <p:nvPr/>
        </p:nvSpPr>
        <p:spPr>
          <a:xfrm>
            <a:off x="6217920" y="3355848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0457" y="3448385"/>
            <a:ext cx="235549" cy="235549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6766560" y="3282696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Что проверим и когда</a:t>
            </a:r>
            <a:endParaRPr lang="en-US" sz="1250" dirty="0"/>
          </a:p>
        </p:txBody>
      </p:sp>
      <p:sp>
        <p:nvSpPr>
          <p:cNvPr id="33" name="Text 25"/>
          <p:cNvSpPr txBox="1"/>
          <p:nvPr/>
        </p:nvSpPr>
        <p:spPr>
          <a:xfrm>
            <a:off x="6766560" y="3849624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какие допущения подтвердим первыми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Яндекс Лавки: путь к прибыли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Яндекс Лавка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2022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Лавка в России впервые вышла в плюс по EBITDA – во II квартале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Доставка продуктов  ·  с 2019 года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Сервис запустили в 2019 году на модели даркстор – своих складов рядом с покупателем. Средний чек в 2020 году был около 700 ₽, а каждая точка требует аренды и персонала.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Сеть складов росла, а затраты держали под контролем: повышали эффективность операций, сократили найм, маркетинг и накладные расходы.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Во II квартале 2022 года Лавка в России впервые показала положительную EBITDA и стала главным драйвером роста выручки e-commerce Яндекса.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Рост сам по себе не делает бизнес прибыльным – нужна работа с затратами на каждый заказ.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New Retail, 2020; Oborot.ru, 2022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«Возьмём объёмом»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20000">
            <a:off x="731520" y="1463040"/>
            <a:ext cx="2377440" cy="146304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 rot="-120000">
            <a:off x="804672" y="1463040"/>
            <a:ext cx="223113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«Мы теряем 50 ₽ на каждом заказе»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46120" y="2194560"/>
            <a:ext cx="411480" cy="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 rot="120000">
            <a:off x="3749040" y="1463040"/>
            <a:ext cx="2377440" cy="146304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 rot="120000">
            <a:off x="3822192" y="1463040"/>
            <a:ext cx="223113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«Ничего, возьмём объёмом!»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63640" y="2194560"/>
            <a:ext cx="411480" cy="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 rot="-60000">
            <a:off x="6766560" y="1463040"/>
            <a:ext cx="1828800" cy="1463040"/>
          </a:xfrm>
          <a:prstGeom prst="rect">
            <a:avLst/>
          </a:prstGeom>
          <a:solidFill>
            <a:srgbClr val="F6D5CC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 rot="-60000">
            <a:off x="6839712" y="1463040"/>
            <a:ext cx="168249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1 000 000 заказов = −50 000 000 ₽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840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Масштаб умножает и прибыль, и убыток. Сначала добиваемся плюса на юните – потом растём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какие это затраты?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1.  Оплата курьеру за доставку заказа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382512" y="12801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464808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675120" y="12801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Прямые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543800" y="12801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26096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836408" y="12801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Косвенные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173736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2.  Зарплата HR-менеджера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382512" y="182880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64808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675120" y="182880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Прямые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543800" y="182880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626096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836408" y="182880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Косвенные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228600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3.  Пакет и упаковка заказа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382512" y="237744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64808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675120" y="237744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Прямые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543800" y="237744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626096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836408" y="237744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Косвенные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" y="283464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4.  Реклама бренда на телевидении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382512" y="292608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464808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675120" y="292608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Прямые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7543800" y="292608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626096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836408" y="292608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Косвенные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31520" y="338328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5.  Комиссия банка за оплату картой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6382512" y="347472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464808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6675120" y="347472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Прямые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7543800" y="347472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7626096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836408" y="347472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Косвенные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31520" y="3931920"/>
            <a:ext cx="5468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6.  Аренда офиса команды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6382512" y="40233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6464808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6675120" y="40233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Прямые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7543800" y="4023360"/>
            <a:ext cx="105156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7626096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7836408" y="4023360"/>
            <a:ext cx="722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Косвенные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Затрата прямая, если её можно точно отнести к одному заказу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Что мы узнали сегодня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0515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Эксперименты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интуиция подводит: работает лишь 10–20% идей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6634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1663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A/B-тест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случайное деление на группы – изолируем эффект изменения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Гипотеза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контекст, предположение и метрика; одна целевая и защитные метрики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51663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Статистика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значимость, доверительный интервал, достаточная выборка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Юнит-экономика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доход с юнита = выручка − прямые затраты на него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51663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LTV и CAC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клиент должен приносить больше, чем стоит его привлечение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Словарик лекции</a:t>
            </a:r>
            <a:endParaRPr lang="en-US" sz="26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804672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2468880"/>
                <a:gridCol w="1554480"/>
                <a:gridCol w="246888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A/B-тест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сравнение двух версий на случайных группах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Выборка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пользователи, участвующие в тесте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Контроль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группа с текущей версией продукта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Юнит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единица продукта: клиент, заказ, подписка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Целевая метрика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метрика, по которой принимаем решение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Маржа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доля выручки, остающаяся после прямых затрат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Защитная метрика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метрика, которую нельзя уронить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LTV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выручка с клиента за всё время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p-value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шанс увидеть такую разницу без эффекта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CAC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стоимость привлечения клиента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Доверит. интервал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диапазон, где вероятно лежит истинное значение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Окупаемость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срок, за который клиент вернёт CAC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«Эксперимент и экономика»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07008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Метрики есть – теперь проверьте одну идею экспериментом и посчитайте, может ли продукт зарабатывать.</a:t>
            </a:r>
            <a:endParaRPr lang="en-US" sz="15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77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Продукт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69748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88036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80160" y="2697480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Ваш сервис из кейсов 1–4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 rot="120000">
            <a:off x="5760720" y="1417320"/>
            <a:ext cx="2743200" cy="228600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 rot="120000">
            <a:off x="6035040" y="169164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Помните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Опровергнутая гипотеза – тоже результат. Главное – решить заранее, что будете делать при каждом исходе.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должна подготовить команда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508760"/>
            <a:ext cx="65836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dash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1" y="13551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68580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Гипотеза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Контекст, предположение и метрика – по анатомии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Анатомия гипотезы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19456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261" y="135514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88036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219456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Text 11"/>
          <p:cNvSpPr txBox="1"/>
          <p:nvPr/>
        </p:nvSpPr>
        <p:spPr>
          <a:xfrm>
            <a:off x="233172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Дизайн A/B</a:t>
            </a:r>
            <a:endParaRPr lang="en-US" sz="1350" dirty="0"/>
          </a:p>
        </p:txBody>
      </p:sp>
      <p:sp>
        <p:nvSpPr>
          <p:cNvPr id="16" name="Text 12"/>
          <p:cNvSpPr txBox="1"/>
          <p:nvPr/>
        </p:nvSpPr>
        <p:spPr>
          <a:xfrm>
            <a:off x="233172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Что видят A и B, целевая и 2 защитные метрики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233172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A/B-тест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384048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181" y="135514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52628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Shape 16"/>
          <p:cNvSpPr/>
          <p:nvPr/>
        </p:nvSpPr>
        <p:spPr>
          <a:xfrm>
            <a:off x="384048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Text 17"/>
          <p:cNvSpPr txBox="1"/>
          <p:nvPr/>
        </p:nvSpPr>
        <p:spPr>
          <a:xfrm>
            <a:off x="397764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Выборка и срок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397764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Сколько людей нужно и сколько дней идёт тест</a:t>
            </a:r>
            <a:endParaRPr lang="en-US" sz="1250" dirty="0"/>
          </a:p>
        </p:txBody>
      </p:sp>
      <p:sp>
        <p:nvSpPr>
          <p:cNvPr id="24" name="Text 19"/>
          <p:cNvSpPr txBox="1"/>
          <p:nvPr/>
        </p:nvSpPr>
        <p:spPr>
          <a:xfrm>
            <a:off x="397764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Статистика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548640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101" y="1355141"/>
            <a:ext cx="307238" cy="307238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17220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200" dirty="0"/>
          </a:p>
        </p:txBody>
      </p:sp>
      <p:sp>
        <p:nvSpPr>
          <p:cNvPr id="28" name="Shape 22"/>
          <p:cNvSpPr/>
          <p:nvPr/>
        </p:nvSpPr>
        <p:spPr>
          <a:xfrm>
            <a:off x="548640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9" name="Text 23"/>
          <p:cNvSpPr txBox="1"/>
          <p:nvPr/>
        </p:nvSpPr>
        <p:spPr>
          <a:xfrm>
            <a:off x="562356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Юнит-экономика</a:t>
            </a:r>
            <a:endParaRPr lang="en-US" sz="1350" dirty="0"/>
          </a:p>
        </p:txBody>
      </p:sp>
      <p:sp>
        <p:nvSpPr>
          <p:cNvPr id="30" name="Text 24"/>
          <p:cNvSpPr txBox="1"/>
          <p:nvPr/>
        </p:nvSpPr>
        <p:spPr>
          <a:xfrm>
            <a:off x="562356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Юнит, выручка и прямые затраты на него</a:t>
            </a:r>
            <a:endParaRPr lang="en-US" sz="1250" dirty="0"/>
          </a:p>
        </p:txBody>
      </p:sp>
      <p:sp>
        <p:nvSpPr>
          <p:cNvPr id="31" name="Text 25"/>
          <p:cNvSpPr txBox="1"/>
          <p:nvPr/>
        </p:nvSpPr>
        <p:spPr>
          <a:xfrm>
            <a:off x="562356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Юнит-экономика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713232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3021" y="1355141"/>
            <a:ext cx="307238" cy="307238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781812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200" dirty="0"/>
          </a:p>
        </p:txBody>
      </p:sp>
      <p:sp>
        <p:nvSpPr>
          <p:cNvPr id="35" name="Shape 28"/>
          <p:cNvSpPr/>
          <p:nvPr/>
        </p:nvSpPr>
        <p:spPr>
          <a:xfrm>
            <a:off x="713232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29"/>
          <p:cNvSpPr txBox="1"/>
          <p:nvPr/>
        </p:nvSpPr>
        <p:spPr>
          <a:xfrm>
            <a:off x="726948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LTV и CAC</a:t>
            </a:r>
            <a:endParaRPr lang="en-US" sz="1350" dirty="0"/>
          </a:p>
        </p:txBody>
      </p:sp>
      <p:sp>
        <p:nvSpPr>
          <p:cNvPr id="37" name="Text 30"/>
          <p:cNvSpPr txBox="1"/>
          <p:nvPr/>
        </p:nvSpPr>
        <p:spPr>
          <a:xfrm>
            <a:off x="726948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Оценка LTV, CAC и вывод: окупается ли клиент</a:t>
            </a:r>
            <a:endParaRPr lang="en-US" sz="1250" dirty="0"/>
          </a:p>
        </p:txBody>
      </p:sp>
      <p:sp>
        <p:nvSpPr>
          <p:cNvPr id="38" name="Text 31"/>
          <p:cNvSpPr txBox="1"/>
          <p:nvPr/>
        </p:nvSpPr>
        <p:spPr>
          <a:xfrm>
            <a:off x="726948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LTV и CAC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работаем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645920"/>
            <a:ext cx="347472" cy="3474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070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Та же команда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7498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Работаете тем же составом и продолжаете свой продукт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0906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32918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008" y="164592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9502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Считайте честно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34930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Цифры можно оценить, но объясните, откуда они взялись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8338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9"/>
          <p:cNvSpPr/>
          <p:nvPr/>
        </p:nvSpPr>
        <p:spPr>
          <a:xfrm>
            <a:off x="60350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645920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6934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Сдача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2362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Загрузите презентацию до 10 слайдов до дедлайна. На следующем занятии разберём 2–3 лучшие работы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548640" y="40690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Проводить реальный тест не нужно – достаточно его дизайна и расчёта выборки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Как будем оценивать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Гипотеза полная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есть контекст, предположение и метрика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2918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38862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Метрики верные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одна целевая, есть защитные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Выборка обоснована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размер и срок теста посчитаны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Экономика сходится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юнит, выручка и затраты посчитаны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2918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38862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Вывод честный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ясно, при каких условиях продукт окупается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Есть вопросы?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ponurov.roman@yandex.ru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Telegram: @astro090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T Management">
  <a:themeElements>
    <a:clrScheme name="IT Management">
      <a:dk1>
        <a:srgbClr val="1D1C21"/>
      </a:dk1>
      <a:lt1>
        <a:srgbClr val="FFFFFF"/>
      </a:lt1>
      <a:dk2>
        <a:srgbClr val="5B5A62"/>
      </a:dk2>
      <a:lt2>
        <a:srgbClr val="F3F2EE"/>
      </a:lt2>
      <a:accent1>
        <a:srgbClr val="F2C230"/>
      </a:accent1>
      <a:accent2>
        <a:srgbClr val="E0684B"/>
      </a:accent2>
      <a:accent3>
        <a:srgbClr val="4C7BB8"/>
      </a:accent3>
      <a:accent4>
        <a:srgbClr val="2F8F83"/>
      </a:accent4>
      <a:accent5>
        <a:srgbClr val="B9B6AD"/>
      </a:accent5>
      <a:accent6>
        <a:srgbClr val="8C5BA8"/>
      </a:accent6>
      <a:hlink>
        <a:srgbClr val="4C7BB8"/>
      </a:hlink>
      <a:folHlink>
        <a:srgbClr val="8C5BA8"/>
      </a:folHlink>
    </a:clrScheme>
    <a:fontScheme name="IT Managemen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ИТ-менеджмент. Лекция 5</dc:title>
  <dc:subject>PptxGenJS Presentation</dc:subject>
  <dc:creator>Понуров Роман</dc:creator>
  <cp:lastModifiedBy>Понуров Роман</cp:lastModifiedBy>
  <cp:revision>1</cp:revision>
  <dcterms:created xsi:type="dcterms:W3CDTF">2026-10-12T12:32:29Z</dcterms:created>
  <dcterms:modified xsi:type="dcterms:W3CDTF">2026-10-12T12:32:29Z</dcterms:modified>
</cp:coreProperties>
</file>