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jpg" ContentType="image/jpeg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3" r:id="rId49"/>
    <p:sldId id="304" r:id="rId50"/>
    <p:sldId id="305" r:id="rId51"/>
    <p:sldId id="306" r:id="rId52"/>
    <p:sldId id="307" r:id="rId53"/>
    <p:sldId id="308" r:id="rId54"/>
    <p:sldId id="309" r:id="rId55"/>
  </p:sldIdLst>
  <p:notesMasterIdLst>
    <p:notesMasterId r:id="rId5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Вступление" id="{ba3df796-513e-c579-13d3-ad8278eeedcc}">
          <p14:sldIdLst>
            <p14:sldId id="256"/>
            <p14:sldId id="257"/>
            <p14:sldId id="258"/>
            <p14:sldId id="259"/>
            <p14:sldId id="260"/>
          </p14:sldIdLst>
        </p14:section>
        <p14:section name="Маркетинг" id="{689f1e72-c8e6-47aa-2317-a85210d93d4e}">
          <p14:sldIdLst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</p14:sldIdLst>
        </p14:section>
        <p14:section name="Риски" id="{b9523911-7a81-11a3-5518-2e0640ceaf36}">
          <p14:sldIdLst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</p14:sldIdLst>
        </p14:section>
        <p14:section name="Релиз" id="{9e106f41-88fc-c796-6127-842ed2f92071}">
          <p14:sldIdLst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</p14:sldIdLst>
        </p14:section>
        <p14:section name="Стейкхолдеры" id="{5510e2bb-c819-bc0f-37c6-7713a083a436}">
          <p14:sldIdLst>
            <p14:sldId id="293"/>
            <p14:sldId id="294"/>
            <p14:sldId id="295"/>
            <p14:sldId id="296"/>
            <p14:sldId id="297"/>
            <p14:sldId id="298"/>
            <p14:sldId id="299"/>
            <p14:sldId id="300"/>
            <p14:sldId id="301"/>
            <p14:sldId id="302"/>
            <p14:sldId id="303"/>
            <p14:sldId id="304"/>
          </p14:sldIdLst>
        </p14:section>
        <p14:section name="Практика" id="{6f186654-5c82-1ead-2c4d-84f46c87fb5f}">
          <p14:sldIdLst>
            <p14:sldId id="305"/>
            <p14:sldId id="306"/>
            <p14:sldId id="307"/>
            <p14:sldId id="308"/>
            <p14:sldId id="30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notesMaster" Target="notesMasters/notesMaster1.xml"/><Relationship Id="rId57" Type="http://schemas.openxmlformats.org/officeDocument/2006/relationships/presProps" Target="presProps.xml"/><Relationship Id="rId58" Type="http://schemas.openxmlformats.org/officeDocument/2006/relationships/viewProps" Target="viewProps.xml"/><Relationship Id="rId59" Type="http://schemas.openxmlformats.org/officeDocument/2006/relationships/theme" Target="theme/theme1.xml"/><Relationship Id="rId60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Приветствие (1 мин). Напомните прошлую лекцию: A/B-тесты и юнит-экономика. Продукт проверен и посчитан – сегодня выводим его на рынок: маркетинг, риски, релиз и люди вокруг запуска.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Программа курса (1 мин). Сегодня шестая лекция: запуск и рост продукта. Впереди последняя лекция – стратегия, после неё итоговый проект.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Лекция 6. Тема – запуск и рост продукта. Пауза перед стартом.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Цели (1 мин). Пробегитесь по шести целям. В конце вернёмся к ним на слайде «Что мы узнали сегодня».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Раздел про маркетинг. Три вопроса – план блока.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Маркетинг, продажи и продукт (2 мин). Маркетинг создаёт воспринимаемую ценность, продукт – фактическую. Если они расходятся, клиенты приходят, но не остаются.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Мем (1 мин). Реклама обещает 15 минут, а курьер едет почти два часа. Клиент уходит после первого опыта.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Коммуникация (2 мин). Аудитория + сообщение + канал. Попросите придумать пример для продукта команды.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Воронка привлечения (2 мин). От осведомлённости до лояльности. Роль продакта: выбрать аудиторию и управлять опытом пользователя.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Каналы (2 мин). Пять групп каналов. Органика – самый дешёвый канал, но её нельзя купить.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Рекламные метрики (2 мин). Объясните термины. Ось внизу: при оплате за показы рискует рекламодатель, при оплате за действие – площадка.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Проверка (3 мин). Голосование. ОТВЕТЫ: 1 – CPM; 2 – CPC; 3 – CPA; 4 – CPM; 5 – CPC; 6 – CPA.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Атрибуция (2–3 мин). Передавайте данные о конверсиях в рекламные системы, Tag Manager помогает не править код. Проблема атрибуции: какому каналу засчитать продажу.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Убывающая эффективность (2 мин). Первые вложения в канал дают много, следующие – всё меньше. Поэтому бюджет распределяют между каналами.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Рекомендации (1–2 мин). По опросу «Анкетолога» и Motive, рекомендациям друзей доверяют 47% россиян, рекламе в поиске и на сайтах – 22%.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Кейс Яндекс Маркета (3 мин). Реферальная программа для продавцов: 15 тыс. ₽ пригласившему и 10 тыс. бонусов новичку. Программу подхватили блогеры о маркетплейсах.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Раздел про риски. Три вопроса – план блока.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Цели запуска (2 мин). Превратите расплывчатую идею в цель в цифрах. Не забудьте метрики, которые нельзя уронить.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Риски (2 мин). Запуск – изменение с неизвестным исходом. Риски бывают внутренние и внешние. До запуска их предвидим, после – управляем ими.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Матрица рисков (3 мин). Разместите пять рисков по вероятности и влиянию. Начинать нужно с правого верхнего угла. Пример условный.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Стратегии (2 мин). Избежать, снизить, передать, принять. Всё это записывают в реестр рисков с владельцем каждого риска.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Проверка (3 мин). Голосование. ОТВЕТЫ: 1 – избежать; 2 – передать; 3 – снизить; 4 – принять; 5 – снизить; 6 – передать.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Анализ рисков (2 мин). Первые часы анализа убирают большую часть рисков, дальше отдача падает. Глубину выбираем по цене ошибки.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Практики (2 мин). Многое из курса уже снижает риски: интервью, A/B-тесты, итерации, декомпозиция.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Чек-лист (2 мин). Пять вопросов перед запуском. Свои чек-листы лучше чужих, а культура делиться ими – лучше всего.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Раздел про релиз. Три вопроса – план блока.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Софт-лонч (2–3 мин). Раскатываем постепенно: 1%, 5%, 25%, 50%, 100% – и проверяем метрики на каждом шаге.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Проверка (3 мин). Голосование. ОТВЕТЫ: 1 – сразу всем; 2 – постепенно; 3 – постепенно; 4 – сразу всем (уязвимость нельзя оставлять); 5 – постепенно, лучше через A/B-тест; 6 – постепенно, цену проверяют экспериментом.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План Б (2 мин). Флаг функции, стоп-критерии, откат. Подчеркните: откат нужно проверить до запуска, а не в момент аварии.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Критерии остановки (2 мин). Метрика – порог – действие, записанные до запуска. Пороги условные.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Go / No-Go (1–2 мин). Три варианта решения. Решение принимает один человек и фиксирует письменно.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Кейс ВКонтакте (3 мин). Публичный тест нового дизайна с 1 апреля по 17 августа 2016 года, больше 2500 исправлений до полного запуска.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Мем (1 мин). Релиз в пятницу вечером. Спросите, почему это плохая идея: если что-то сломается, реагировать некому.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Громкий запуск (2 мин). Больше тестирования, маркетинг и PR на связи, ситуационный центр во время релиза.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Мониторинг (2 мин). До запуска проверьте, что данные будут собираться. Три горизонта: минуты, дни, месяцы.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Закрытие продукта (2 мин). Восемь шагов вывода из эксплуатации. Это тот же запуск: сроки, сообщения, выгрузка данных.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Раздел про людей. Три вопроса – план блока.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Карта стейкхолдеров (3 мин). Влияние и интерес. С теми, у кого высокое влияние и интерес, работаем плотно. Расположение условное.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RACI (2–3 мин). Разберите таблицу. Главное правило – один A на задачу.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Статус-отчёт (2 мин). Вывод – в первой строке, цвет статуса, явная просьба со сроком. Пример условный.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Эскалация (2 мин). Ситуация – влияние – варианты – просьба. Эскалация – это запрос решения, а не жалоба.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Коммуникации (2 мин). Внутри – предупредить всех заранее, особенно поддержку и юристов. Снаружи – волна интереса через PR и соцсети.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Кейс Т-Банка (3 мин). Об отказе от именного бренда объявили в апреле 2022 года, название сменили в июне 2024-го. Мысль: большие изменения объявляют заранее.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Роль продакта (1–2 мин). Четыре задачи. Главная – быстро принимать решения во время запуска.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Разбор без поиска виноватых (2 мин). Хронология, системные причины, действия с владельцами. Если за ошибки наказывают, о них молчат.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Итоги (2 мин). Пройдитесь по шести пунктам и сверьтесь с целями со слайда 4. Спросите, что запомнилось больше всего.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Словарик (1 мин). Не зачитывайте – скажите, что слайд для повторения.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Кейс (2 мин). Продолжение кейсов 1–5: тот же сервис. Задача – подготовить безопасный запуск.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Что подготовить (2 мин). Пять пунктов, под каждым – на что опираться из лекции.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Как работаем (2 мин). Та же команда. Начать с реестра рисков: от него зависят раскатка и мониторинг. Назовите дедлайн и куда загружать презентацию.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Критерии (1–2 мин). Пройдитесь по пяти критериям. Ответьте на вопросы по заданию.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Вопросы (5 мин). Ответьте на вопросы студентов. Напомните тему последней лекции: стратегия и развитие продукта, после неё – итоговый проект. Завершение лекции.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бложка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097280"/>
            <a:ext cx="5120640" cy="16459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3154680"/>
            <a:ext cx="45720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000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2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аздел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3108960" y="1737360"/>
            <a:ext cx="548640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аздел с планом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3108960" y="548640"/>
            <a:ext cx="5486400" cy="1600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онтент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ИТ-менеджмент  ·  Лекция 6</a:t>
            </a:r>
            <a:endParaRPr lang="en-US" sz="900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онтент с панелью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ИТ-менеджмент  ·  Лекция 6</a:t>
            </a:r>
            <a:endParaRPr lang="en-US" sz="900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548640" y="347472"/>
            <a:ext cx="438912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1006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ёмный контент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5.xml"/><Relationship Id="rId8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5.xml"/><Relationship Id="rId7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5.xml"/><Relationship Id="rId4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image" Target="../media/image-22-4.png"/><Relationship Id="rId5" Type="http://schemas.openxmlformats.org/officeDocument/2006/relationships/slideLayout" Target="../slideLayouts/slideLayout5.xml"/><Relationship Id="rId6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image" Target="../media/image-25-4.png"/><Relationship Id="rId5" Type="http://schemas.openxmlformats.org/officeDocument/2006/relationships/image" Target="../media/image-25-5.png"/><Relationship Id="rId6" Type="http://schemas.openxmlformats.org/officeDocument/2006/relationships/image" Target="../media/image-25-6.png"/><Relationship Id="rId7" Type="http://schemas.openxmlformats.org/officeDocument/2006/relationships/slideLayout" Target="../slideLayouts/slideLayout5.xml"/><Relationship Id="rId8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image" Target="../media/image-28-3.png"/><Relationship Id="rId4" Type="http://schemas.openxmlformats.org/officeDocument/2006/relationships/image" Target="../media/image-28-4.png"/><Relationship Id="rId5" Type="http://schemas.openxmlformats.org/officeDocument/2006/relationships/slideLayout" Target="../slideLayouts/slideLayout5.xml"/><Relationship Id="rId6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image" Target="../media/image-30-2.png"/><Relationship Id="rId3" Type="http://schemas.openxmlformats.org/officeDocument/2006/relationships/image" Target="../media/image-30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image" Target="../media/image-32-2.png"/><Relationship Id="rId3" Type="http://schemas.openxmlformats.org/officeDocument/2006/relationships/image" Target="../media/image-32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image" Target="../media/image-33-2.png"/><Relationship Id="rId3" Type="http://schemas.openxmlformats.org/officeDocument/2006/relationships/image" Target="../media/image-33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image" Target="../media/image-35-2.png"/><Relationship Id="rId3" Type="http://schemas.openxmlformats.org/officeDocument/2006/relationships/image" Target="../media/image-35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image" Target="../media/image-41-1.png"/><Relationship Id="rId2" Type="http://schemas.openxmlformats.org/officeDocument/2006/relationships/image" Target="../media/image-41-2.png"/><Relationship Id="rId3" Type="http://schemas.openxmlformats.org/officeDocument/2006/relationships/image" Target="../media/image-41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image" Target="../media/image-42-1.png"/><Relationship Id="rId2" Type="http://schemas.openxmlformats.org/officeDocument/2006/relationships/image" Target="../media/image-42-2.png"/><Relationship Id="rId3" Type="http://schemas.openxmlformats.org/officeDocument/2006/relationships/image" Target="../media/image-42-3.png"/><Relationship Id="rId4" Type="http://schemas.openxmlformats.org/officeDocument/2006/relationships/image" Target="../media/image-42-4.png"/><Relationship Id="rId5" Type="http://schemas.openxmlformats.org/officeDocument/2006/relationships/slideLayout" Target="../slideLayouts/slideLayout5.xml"/><Relationship Id="rId6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4-1.png"/><Relationship Id="rId2" Type="http://schemas.openxmlformats.org/officeDocument/2006/relationships/image" Target="../media/image-44-2.png"/><Relationship Id="rId3" Type="http://schemas.openxmlformats.org/officeDocument/2006/relationships/image" Target="../media/image-44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image" Target="../media/image-45-1.png"/><Relationship Id="rId2" Type="http://schemas.openxmlformats.org/officeDocument/2006/relationships/image" Target="../media/image-45-2.png"/><Relationship Id="rId3" Type="http://schemas.openxmlformats.org/officeDocument/2006/relationships/image" Target="../media/image-45-3.png"/><Relationship Id="rId4" Type="http://schemas.openxmlformats.org/officeDocument/2006/relationships/image" Target="../media/image-45-4.png"/><Relationship Id="rId5" Type="http://schemas.openxmlformats.org/officeDocument/2006/relationships/slideLayout" Target="../slideLayouts/slideLayout5.xml"/><Relationship Id="rId6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image" Target="../media/image-46-1.png"/><Relationship Id="rId2" Type="http://schemas.openxmlformats.org/officeDocument/2006/relationships/image" Target="../media/image-46-2.png"/><Relationship Id="rId3" Type="http://schemas.openxmlformats.org/officeDocument/2006/relationships/image" Target="../media/image-46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46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image" Target="../media/image-50-1.png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image" Target="../media/image-51-1.png"/><Relationship Id="rId2" Type="http://schemas.openxmlformats.org/officeDocument/2006/relationships/image" Target="../media/image-51-2.png"/><Relationship Id="rId3" Type="http://schemas.openxmlformats.org/officeDocument/2006/relationships/image" Target="../media/image-51-3.png"/><Relationship Id="rId4" Type="http://schemas.openxmlformats.org/officeDocument/2006/relationships/image" Target="../media/image-51-4.png"/><Relationship Id="rId5" Type="http://schemas.openxmlformats.org/officeDocument/2006/relationships/image" Target="../media/image-51-5.png"/><Relationship Id="rId6" Type="http://schemas.openxmlformats.org/officeDocument/2006/relationships/slideLayout" Target="../slideLayouts/slideLayout5.xml"/><Relationship Id="rId7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image" Target="../media/image-52-1.png"/><Relationship Id="rId2" Type="http://schemas.openxmlformats.org/officeDocument/2006/relationships/image" Target="../media/image-52-2.png"/><Relationship Id="rId3" Type="http://schemas.openxmlformats.org/officeDocument/2006/relationships/image" Target="../media/image-52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097280"/>
            <a:ext cx="51206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800" b="1" dirty="0">
                <a:solidFill>
                  <a:schemeClr val="bg1"/>
                </a:solidFill>
              </a:rPr>
              <a:t>ИТ-менеджмент</a:t>
            </a:r>
            <a:endParaRPr lang="en-US" sz="4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3154680"/>
            <a:ext cx="4572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Понуров Роман</a:t>
            </a:r>
            <a:endParaRPr lang="en-US" sz="2000" dirty="0"/>
          </a:p>
          <a:p>
            <a:pPr algn="l" indent="0" marL="0">
              <a:buNone/>
            </a:pPr>
            <a:r>
              <a:rPr lang="en-US" sz="1400" dirty="0">
                <a:solidFill>
                  <a:schemeClr val="accent1"/>
                </a:solidFill>
              </a:rPr>
              <a:t>Старший менеджер продукта в Газпромбанке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 rot="-240000">
            <a:off x="6126480" y="640080"/>
            <a:ext cx="1828800" cy="1417320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 wrap="square" lIns="152400" tIns="177800" rIns="12700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Маркетинг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 rot="180000">
            <a:off x="6903720" y="1691640"/>
            <a:ext cx="1828800" cy="1417320"/>
          </a:xfrm>
          <a:prstGeom prst="rect">
            <a:avLst/>
          </a:prstGeom>
          <a:solidFill>
            <a:schemeClr val="accent2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 wrap="square" lIns="152400" tIns="177800" rIns="12700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Риски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 rot="-120000">
            <a:off x="6035040" y="2697480"/>
            <a:ext cx="1828800" cy="1417320"/>
          </a:xfrm>
          <a:prstGeom prst="rect">
            <a:avLst/>
          </a:prstGeom>
          <a:solidFill>
            <a:schemeClr val="accent3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 wrap="square" lIns="152400" tIns="177800" rIns="127000" bIns="0" rtlCol="0" anchor="t"/>
          <a:lstStyle/>
          <a:p>
            <a:pPr algn="l"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Релиз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Программа курса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663440" y="3611880"/>
            <a:ext cx="3931920" cy="868680"/>
          </a:xfrm>
          <a:prstGeom prst="roundRect">
            <a:avLst>
              <a:gd name="adj" fmla="val 8421"/>
            </a:avLst>
          </a:prstGeom>
          <a:solidFill>
            <a:srgbClr val="1D1C21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4846320" y="3611880"/>
            <a:ext cx="1508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C23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 лекций</a:t>
            </a:r>
            <a:endParaRPr lang="en-US" sz="1500" dirty="0"/>
          </a:p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вторники, 13.10–24.11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0" y="3767328"/>
            <a:ext cx="0" cy="54864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6537960" y="3611880"/>
            <a:ext cx="2011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2C23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 кейсов + проект</a:t>
            </a:r>
            <a:endParaRPr lang="en-US" sz="1500" dirty="0"/>
          </a:p>
          <a:p>
            <a:pPr indent="0" marL="0">
              <a:buNone/>
            </a:pPr>
            <a:r>
              <a:rPr lang="en-US" sz="1050" dirty="0">
                <a:solidFill>
                  <a:srgbClr val="FFFFFF"/>
                </a:solidFill>
              </a:rPr>
              <a:t>работа в командах по 5–6 человек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48640" y="1207008"/>
            <a:ext cx="3749040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548640" y="1261872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627632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13.10</a:t>
            </a:r>
            <a:endParaRPr lang="en-US" sz="950" dirty="0"/>
          </a:p>
        </p:txBody>
      </p:sp>
      <p:sp>
        <p:nvSpPr>
          <p:cNvPr id="10" name="Text 8"/>
          <p:cNvSpPr txBox="1"/>
          <p:nvPr/>
        </p:nvSpPr>
        <p:spPr>
          <a:xfrm>
            <a:off x="1051560" y="1280160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Введение в ИТ-менеджмент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роли, жизненный цикл, продакт-менеджер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48640" y="2011680"/>
            <a:ext cx="3749040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548640" y="206654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2432304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20.10</a:t>
            </a:r>
            <a:endParaRPr lang="en-US" sz="950" dirty="0"/>
          </a:p>
        </p:txBody>
      </p:sp>
      <p:sp>
        <p:nvSpPr>
          <p:cNvPr id="14" name="Text 12"/>
          <p:cNvSpPr txBox="1"/>
          <p:nvPr/>
        </p:nvSpPr>
        <p:spPr>
          <a:xfrm>
            <a:off x="1051560" y="2084832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ИТ-продукт, идея и MVP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от гипотезы к первой версии продукта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48640" y="2816352"/>
            <a:ext cx="3749040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548640" y="2871216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3236976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27.10</a:t>
            </a:r>
            <a:endParaRPr lang="en-US" sz="950" dirty="0"/>
          </a:p>
        </p:txBody>
      </p:sp>
      <p:sp>
        <p:nvSpPr>
          <p:cNvPr id="18" name="Text 16"/>
          <p:cNvSpPr txBox="1"/>
          <p:nvPr/>
        </p:nvSpPr>
        <p:spPr>
          <a:xfrm>
            <a:off x="1051560" y="2889504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Agile, Scrum и Kanban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гибкие подходы к управлению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548640" y="3621024"/>
            <a:ext cx="3749040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548640" y="367588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200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4041648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03.11</a:t>
            </a:r>
            <a:endParaRPr lang="en-US" sz="950" dirty="0"/>
          </a:p>
        </p:txBody>
      </p:sp>
      <p:sp>
        <p:nvSpPr>
          <p:cNvPr id="22" name="Text 20"/>
          <p:cNvSpPr txBox="1"/>
          <p:nvPr/>
        </p:nvSpPr>
        <p:spPr>
          <a:xfrm>
            <a:off x="1051560" y="3694176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Метрики и аналитика продукта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как понять, что продукт работает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4663440" y="1207008"/>
            <a:ext cx="3749040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4663440" y="1261872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4663440" y="1627632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10.11</a:t>
            </a:r>
            <a:endParaRPr lang="en-US" sz="950" dirty="0"/>
          </a:p>
        </p:txBody>
      </p:sp>
      <p:sp>
        <p:nvSpPr>
          <p:cNvPr id="26" name="Text 24"/>
          <p:cNvSpPr txBox="1"/>
          <p:nvPr/>
        </p:nvSpPr>
        <p:spPr>
          <a:xfrm>
            <a:off x="5166360" y="1280160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Эксперименты и экономика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A/B-тесты и юнит-экономика</a:t>
            </a:r>
            <a:endParaRPr lang="en-US" sz="1500" dirty="0"/>
          </a:p>
        </p:txBody>
      </p:sp>
      <p:sp>
        <p:nvSpPr>
          <p:cNvPr id="27" name="Shape 25"/>
          <p:cNvSpPr/>
          <p:nvPr/>
        </p:nvSpPr>
        <p:spPr>
          <a:xfrm>
            <a:off x="4553712" y="2011680"/>
            <a:ext cx="3886200" cy="713232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4663440" y="206654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2000" dirty="0"/>
          </a:p>
        </p:txBody>
      </p:sp>
      <p:sp>
        <p:nvSpPr>
          <p:cNvPr id="29" name="Text 27"/>
          <p:cNvSpPr txBox="1"/>
          <p:nvPr/>
        </p:nvSpPr>
        <p:spPr>
          <a:xfrm>
            <a:off x="4663440" y="2432304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dirty="0">
                <a:solidFill>
                  <a:schemeClr val="tx1"/>
                </a:solidFill>
              </a:rPr>
              <a:t>17.11</a:t>
            </a:r>
            <a:endParaRPr lang="en-US" sz="950" dirty="0"/>
          </a:p>
        </p:txBody>
      </p:sp>
      <p:sp>
        <p:nvSpPr>
          <p:cNvPr id="30" name="Text 28"/>
          <p:cNvSpPr txBox="1"/>
          <p:nvPr/>
        </p:nvSpPr>
        <p:spPr>
          <a:xfrm>
            <a:off x="5166360" y="2084832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Запуск и рост продукта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маркетинг, релиз и риски</a:t>
            </a:r>
            <a:endParaRPr lang="en-US" sz="1500" dirty="0"/>
          </a:p>
        </p:txBody>
      </p:sp>
      <p:sp>
        <p:nvSpPr>
          <p:cNvPr id="31" name="Shape 29"/>
          <p:cNvSpPr/>
          <p:nvPr/>
        </p:nvSpPr>
        <p:spPr>
          <a:xfrm>
            <a:off x="4663440" y="2816352"/>
            <a:ext cx="3749040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solid"/>
          </a:ln>
        </p:spPr>
        <p:txBody>
          <a:bodyPr/>
          <a:p/>
        </p:txBody>
      </p:sp>
      <p:sp>
        <p:nvSpPr>
          <p:cNvPr id="32" name="Text 30"/>
          <p:cNvSpPr txBox="1"/>
          <p:nvPr/>
        </p:nvSpPr>
        <p:spPr>
          <a:xfrm>
            <a:off x="4663440" y="2871216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2000" dirty="0"/>
          </a:p>
        </p:txBody>
      </p:sp>
      <p:sp>
        <p:nvSpPr>
          <p:cNvPr id="33" name="Text 31"/>
          <p:cNvSpPr txBox="1"/>
          <p:nvPr/>
        </p:nvSpPr>
        <p:spPr>
          <a:xfrm>
            <a:off x="4663440" y="3236976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24.11</a:t>
            </a:r>
            <a:endParaRPr lang="en-US" sz="950" dirty="0"/>
          </a:p>
        </p:txBody>
      </p:sp>
      <p:sp>
        <p:nvSpPr>
          <p:cNvPr id="34" name="Text 32"/>
          <p:cNvSpPr txBox="1"/>
          <p:nvPr/>
        </p:nvSpPr>
        <p:spPr>
          <a:xfrm>
            <a:off x="5166360" y="2889504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Стратегия и развитие продукта</a:t>
            </a:r>
            <a:endParaRPr lang="en-US" sz="1500" dirty="0"/>
          </a:p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видение, OKR и дорожная карта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237744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28000" dirty="0"/>
          </a:p>
        </p:txBody>
      </p:sp>
      <p:sp>
        <p:nvSpPr>
          <p:cNvPr id="3" name="Text 1"/>
          <p:cNvSpPr txBox="1"/>
          <p:nvPr/>
        </p:nvSpPr>
        <p:spPr>
          <a:xfrm>
            <a:off x="3108960" y="13258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Лекция</a:t>
            </a:r>
            <a:endParaRPr lang="en-US" sz="18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3108960" y="1737360"/>
            <a:ext cx="5486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Запуск и рост продукта</a:t>
            </a:r>
            <a:endParaRPr lang="en-US" sz="3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Цели лекции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3931920" cy="978408"/>
          </a:xfrm>
          <a:prstGeom prst="roundRect">
            <a:avLst>
              <a:gd name="adj" fmla="val 9346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77240" y="1453896"/>
            <a:ext cx="530352" cy="530352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3917" y="1570573"/>
            <a:ext cx="296997" cy="296997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08760" y="1344168"/>
            <a:ext cx="2834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Понять, как маркетинг и продукт вместе приводят и удерживают клиентов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4663440" y="1234440"/>
            <a:ext cx="3931920" cy="978408"/>
          </a:xfrm>
          <a:prstGeom prst="roundRect">
            <a:avLst>
              <a:gd name="adj" fmla="val 9346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4892040" y="1453896"/>
            <a:ext cx="530352" cy="530352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8717" y="1570573"/>
            <a:ext cx="296997" cy="296997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5623560" y="1344168"/>
            <a:ext cx="2834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Разобраться в каналах привлечения и рекламных метриках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548640" y="2350008"/>
            <a:ext cx="3931920" cy="978408"/>
          </a:xfrm>
          <a:prstGeom prst="roundRect">
            <a:avLst>
              <a:gd name="adj" fmla="val 9346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77240" y="2569464"/>
            <a:ext cx="530352" cy="530352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17" y="2686141"/>
            <a:ext cx="296997" cy="296997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508760" y="2459736"/>
            <a:ext cx="2834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Научиться оценивать риски запуска по матрице и выбирать стратегию</a:t>
            </a:r>
            <a:endParaRPr lang="en-US" sz="1400" dirty="0"/>
          </a:p>
        </p:txBody>
      </p:sp>
      <p:sp>
        <p:nvSpPr>
          <p:cNvPr id="15" name="Shape 10"/>
          <p:cNvSpPr/>
          <p:nvPr/>
        </p:nvSpPr>
        <p:spPr>
          <a:xfrm>
            <a:off x="4663440" y="2350008"/>
            <a:ext cx="3931920" cy="978408"/>
          </a:xfrm>
          <a:prstGeom prst="roundRect">
            <a:avLst>
              <a:gd name="adj" fmla="val 9346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4892040" y="2569464"/>
            <a:ext cx="530352" cy="530352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8717" y="2686141"/>
            <a:ext cx="296997" cy="296997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5623560" y="2459736"/>
            <a:ext cx="2834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Освоить софт-лонч, плавную раскатку и план отката</a:t>
            </a:r>
            <a:endParaRPr lang="en-US" sz="1400" dirty="0"/>
          </a:p>
        </p:txBody>
      </p:sp>
      <p:sp>
        <p:nvSpPr>
          <p:cNvPr id="19" name="Shape 13"/>
          <p:cNvSpPr/>
          <p:nvPr/>
        </p:nvSpPr>
        <p:spPr>
          <a:xfrm>
            <a:off x="548640" y="3465576"/>
            <a:ext cx="3931920" cy="978408"/>
          </a:xfrm>
          <a:prstGeom prst="roundRect">
            <a:avLst>
              <a:gd name="adj" fmla="val 9346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0" name="Shape 14"/>
          <p:cNvSpPr/>
          <p:nvPr/>
        </p:nvSpPr>
        <p:spPr>
          <a:xfrm>
            <a:off x="777240" y="3685032"/>
            <a:ext cx="530352" cy="530352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3917" y="3801709"/>
            <a:ext cx="296997" cy="296997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508760" y="3575304"/>
            <a:ext cx="2834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Понять, что и когда мониторить после запуска</a:t>
            </a:r>
            <a:endParaRPr lang="en-US" sz="1400" dirty="0"/>
          </a:p>
        </p:txBody>
      </p:sp>
      <p:sp>
        <p:nvSpPr>
          <p:cNvPr id="23" name="Shape 16"/>
          <p:cNvSpPr/>
          <p:nvPr/>
        </p:nvSpPr>
        <p:spPr>
          <a:xfrm>
            <a:off x="4663440" y="3465576"/>
            <a:ext cx="3931920" cy="978408"/>
          </a:xfrm>
          <a:prstGeom prst="roundRect">
            <a:avLst>
              <a:gd name="adj" fmla="val 9346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4" name="Shape 17"/>
          <p:cNvSpPr/>
          <p:nvPr/>
        </p:nvSpPr>
        <p:spPr>
          <a:xfrm>
            <a:off x="4892040" y="3685032"/>
            <a:ext cx="530352" cy="530352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8717" y="3801709"/>
            <a:ext cx="296997" cy="296997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5623560" y="3575304"/>
            <a:ext cx="2834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Научиться работать со стейкхолдерами вокруг запуска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1417320"/>
            <a:ext cx="1463040" cy="14630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6269" y="1739189"/>
            <a:ext cx="819302" cy="819302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0" type="title" hasCustomPrompt="1"/>
          </p:nvPr>
        </p:nvSpPr>
        <p:spPr>
          <a:xfrm>
            <a:off x="3108960" y="548640"/>
            <a:ext cx="54864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Маркетинг продукта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3108960" y="253288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 txBox="1"/>
          <p:nvPr/>
        </p:nvSpPr>
        <p:spPr>
          <a:xfrm>
            <a:off x="3108960" y="260604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Как связаны маркетинг и продукт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3108960" y="308152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3108960" y="315468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Каналы привлечения и рекламные метрики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3108960" y="363016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 txBox="1"/>
          <p:nvPr/>
        </p:nvSpPr>
        <p:spPr>
          <a:xfrm>
            <a:off x="3108960" y="370332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Атрибуция и рекомендации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Маркетинг, продажи и продукт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1188720"/>
            <a:ext cx="2560320" cy="457200"/>
          </a:xfrm>
          <a:prstGeom prst="roundRect">
            <a:avLst>
              <a:gd name="adj" fmla="val 12000"/>
            </a:avLst>
          </a:prstGeom>
          <a:solidFill>
            <a:srgbClr val="E0684B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Маркетинг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3127248" y="1417320"/>
            <a:ext cx="146304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 rot="-60000">
            <a:off x="777240" y="1783080"/>
            <a:ext cx="2103120" cy="411480"/>
          </a:xfrm>
          <a:prstGeom prst="rect">
            <a:avLst/>
          </a:prstGeom>
          <a:solidFill>
            <a:srgbClr val="F3F2EE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 rot="-60000">
            <a:off x="850392" y="1783080"/>
            <a:ext cx="19568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Креативы в соцсетях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 rot="60000">
            <a:off x="868680" y="2286000"/>
            <a:ext cx="2103120" cy="411480"/>
          </a:xfrm>
          <a:prstGeom prst="rect">
            <a:avLst/>
          </a:prstGeom>
          <a:solidFill>
            <a:srgbClr val="F3F2EE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 rot="60000">
            <a:off x="941832" y="2286000"/>
            <a:ext cx="19568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Контекстная реклама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 rot="-60000">
            <a:off x="777240" y="2788920"/>
            <a:ext cx="2103120" cy="411480"/>
          </a:xfrm>
          <a:prstGeom prst="rect">
            <a:avLst/>
          </a:prstGeom>
          <a:solidFill>
            <a:srgbClr val="F3F2EE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 rot="-60000">
            <a:off x="850392" y="2788920"/>
            <a:ext cx="19568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Лендинг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 rot="60000">
            <a:off x="868680" y="3291840"/>
            <a:ext cx="2103120" cy="411480"/>
          </a:xfrm>
          <a:prstGeom prst="rect">
            <a:avLst/>
          </a:prstGeom>
          <a:solidFill>
            <a:srgbClr val="F3F2EE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 rot="60000">
            <a:off x="941832" y="3291840"/>
            <a:ext cx="19568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Рассылки, допродажи</a:t>
            </a:r>
            <a:endParaRPr lang="en-US" sz="115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384048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i="1" dirty="0">
                <a:solidFill>
                  <a:schemeClr val="tx2"/>
                </a:solidFill>
              </a:rPr>
              <a:t>воспринимаемая ценность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3291840" y="1188720"/>
            <a:ext cx="2560320" cy="457200"/>
          </a:xfrm>
          <a:prstGeom prst="roundRect">
            <a:avLst>
              <a:gd name="adj" fmla="val 12000"/>
            </a:avLst>
          </a:prstGeom>
          <a:solidFill>
            <a:srgbClr val="4C7BB8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Продажи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870448" y="1417320"/>
            <a:ext cx="146304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 rot="-60000">
            <a:off x="3520440" y="1783080"/>
            <a:ext cx="2103120" cy="411480"/>
          </a:xfrm>
          <a:prstGeom prst="rect">
            <a:avLst/>
          </a:prstGeom>
          <a:solidFill>
            <a:srgbClr val="F3F2EE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 rot="-60000">
            <a:off x="3593592" y="1783080"/>
            <a:ext cx="19568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Личный контакт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 rot="60000">
            <a:off x="3611880" y="2286000"/>
            <a:ext cx="2103120" cy="411480"/>
          </a:xfrm>
          <a:prstGeom prst="rect">
            <a:avLst/>
          </a:prstGeom>
          <a:solidFill>
            <a:srgbClr val="F3F2EE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 rot="60000">
            <a:off x="3685032" y="2286000"/>
            <a:ext cx="19568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Презентация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 rot="-60000">
            <a:off x="3520440" y="2788920"/>
            <a:ext cx="2103120" cy="411480"/>
          </a:xfrm>
          <a:prstGeom prst="rect">
            <a:avLst/>
          </a:prstGeom>
          <a:solidFill>
            <a:srgbClr val="F3F2EE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 rot="-60000">
            <a:off x="3593592" y="2788920"/>
            <a:ext cx="19568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Переговоры</a:t>
            </a:r>
            <a:endParaRPr lang="en-US" sz="1150" dirty="0"/>
          </a:p>
        </p:txBody>
      </p:sp>
      <p:sp>
        <p:nvSpPr>
          <p:cNvPr id="22" name="Text 20"/>
          <p:cNvSpPr txBox="1"/>
          <p:nvPr/>
        </p:nvSpPr>
        <p:spPr>
          <a:xfrm>
            <a:off x="3291840" y="384048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i="1" dirty="0">
                <a:solidFill>
                  <a:schemeClr val="tx2"/>
                </a:solidFill>
              </a:rPr>
              <a:t>доверие и условия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6035040" y="1188720"/>
            <a:ext cx="2560320" cy="457200"/>
          </a:xfrm>
          <a:prstGeom prst="roundRect">
            <a:avLst>
              <a:gd name="adj" fmla="val 12000"/>
            </a:avLst>
          </a:prstGeom>
          <a:solidFill>
            <a:srgbClr val="2F8F83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Продукт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 rot="-60000">
            <a:off x="6263640" y="1783080"/>
            <a:ext cx="2103120" cy="411480"/>
          </a:xfrm>
          <a:prstGeom prst="rect">
            <a:avLst/>
          </a:prstGeom>
          <a:solidFill>
            <a:srgbClr val="F3F2EE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 rot="-60000">
            <a:off x="6336792" y="1783080"/>
            <a:ext cx="19568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Регистрация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 rot="60000">
            <a:off x="6355080" y="2286000"/>
            <a:ext cx="2103120" cy="411480"/>
          </a:xfrm>
          <a:prstGeom prst="rect">
            <a:avLst/>
          </a:prstGeom>
          <a:solidFill>
            <a:srgbClr val="F3F2EE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27" name="Text 25"/>
          <p:cNvSpPr txBox="1"/>
          <p:nvPr/>
        </p:nvSpPr>
        <p:spPr>
          <a:xfrm rot="60000">
            <a:off x="6428232" y="2286000"/>
            <a:ext cx="19568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Пробный период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 rot="-60000">
            <a:off x="6263640" y="2788920"/>
            <a:ext cx="2103120" cy="411480"/>
          </a:xfrm>
          <a:prstGeom prst="rect">
            <a:avLst/>
          </a:prstGeom>
          <a:solidFill>
            <a:srgbClr val="F2C230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 rot="-60000">
            <a:off x="6336792" y="2788920"/>
            <a:ext cx="19568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chemeClr val="tx1"/>
                </a:solidFill>
              </a:rPr>
              <a:t>Ценность</a:t>
            </a:r>
            <a:endParaRPr lang="en-US" sz="1150" dirty="0"/>
          </a:p>
        </p:txBody>
      </p:sp>
      <p:sp>
        <p:nvSpPr>
          <p:cNvPr id="30" name="Text 28"/>
          <p:cNvSpPr txBox="1"/>
          <p:nvPr/>
        </p:nvSpPr>
        <p:spPr>
          <a:xfrm>
            <a:off x="6035040" y="384048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i="1" dirty="0">
                <a:solidFill>
                  <a:schemeClr val="tx2"/>
                </a:solidFill>
              </a:rPr>
              <a:t>фактическая ценность</a:t>
            </a:r>
            <a:endParaRPr lang="en-US" sz="1150" dirty="0"/>
          </a:p>
        </p:txBody>
      </p:sp>
      <p:sp>
        <p:nvSpPr>
          <p:cNvPr id="31" name="Text 29"/>
          <p:cNvSpPr txBox="1"/>
          <p:nvPr/>
        </p:nvSpPr>
        <p:spPr>
          <a:xfrm>
            <a:off x="548640" y="425196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Образ продукта из рекламы должен совпадать с реальным опытом: иначе клиенты придут, но не останутся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Маркетинг обещал – продукт сделал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 rot="-120000">
            <a:off x="685800" y="1325880"/>
            <a:ext cx="3657600" cy="2514600"/>
          </a:xfrm>
          <a:prstGeom prst="rect">
            <a:avLst/>
          </a:prstGeom>
          <a:solidFill>
            <a:srgbClr val="F2C230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 rot="-120000">
            <a:off x="914400" y="150876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Реклама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 rot="-120000">
            <a:off x="914400" y="1920240"/>
            <a:ext cx="3200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«Доставка за 15 минут! Всегда!»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 rot="120000">
            <a:off x="4800600" y="1325880"/>
            <a:ext cx="3657600" cy="2514600"/>
          </a:xfrm>
          <a:prstGeom prst="rect">
            <a:avLst/>
          </a:prstGeom>
          <a:solidFill>
            <a:srgbClr val="F3F2EE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 rot="120000">
            <a:off x="5029200" y="150876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Приложение в пятницу вечером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 rot="120000">
            <a:off x="5029200" y="1920240"/>
            <a:ext cx="3200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«Курьер будет через 1 ч 40 мин»</a:t>
            </a:r>
            <a:endParaRPr lang="en-US" sz="26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420624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Клиент пришёл по обещанию и ушёл после первого опыта. Отсюда правило: воспринимаемая ценность = фактической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Маркетинговая коммуникация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640080" y="1280160"/>
            <a:ext cx="2286000" cy="1737360"/>
          </a:xfrm>
          <a:prstGeom prst="roundRect">
            <a:avLst>
              <a:gd name="adj" fmla="val 5263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868680" y="1463040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9381" y="1583741"/>
            <a:ext cx="307238" cy="30723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68680" y="214884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Аудитория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868680" y="256032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кому говорим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3017520" y="1737360"/>
            <a:ext cx="365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</a:t>
            </a:r>
            <a:endParaRPr lang="en-US" sz="3200" dirty="0"/>
          </a:p>
        </p:txBody>
      </p:sp>
      <p:sp>
        <p:nvSpPr>
          <p:cNvPr id="9" name="Shape 6"/>
          <p:cNvSpPr/>
          <p:nvPr/>
        </p:nvSpPr>
        <p:spPr>
          <a:xfrm>
            <a:off x="3383280" y="1280160"/>
            <a:ext cx="2286000" cy="1737360"/>
          </a:xfrm>
          <a:prstGeom prst="roundRect">
            <a:avLst>
              <a:gd name="adj" fmla="val 5263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10" name="Shape 7"/>
          <p:cNvSpPr/>
          <p:nvPr/>
        </p:nvSpPr>
        <p:spPr>
          <a:xfrm>
            <a:off x="3611880" y="1463040"/>
            <a:ext cx="548640" cy="548640"/>
          </a:xfrm>
          <a:prstGeom prst="ellipse">
            <a:avLst/>
          </a:prstGeom>
          <a:solidFill>
            <a:srgbClr val="1D1C21"/>
          </a:solidFill>
          <a:ln/>
        </p:spPr>
        <p:txBody>
          <a:bodyPr/>
          <a:p/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2581" y="1583741"/>
            <a:ext cx="307238" cy="307238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611880" y="214884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Сообщение</a:t>
            </a:r>
            <a:endParaRPr lang="en-US" sz="1800" dirty="0"/>
          </a:p>
        </p:txBody>
      </p:sp>
      <p:sp>
        <p:nvSpPr>
          <p:cNvPr id="13" name="Text 9"/>
          <p:cNvSpPr txBox="1"/>
          <p:nvPr/>
        </p:nvSpPr>
        <p:spPr>
          <a:xfrm>
            <a:off x="3611880" y="256032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что обещаем</a:t>
            </a:r>
            <a:endParaRPr lang="en-US" sz="1300" dirty="0"/>
          </a:p>
        </p:txBody>
      </p:sp>
      <p:sp>
        <p:nvSpPr>
          <p:cNvPr id="14" name="Text 10"/>
          <p:cNvSpPr txBox="1"/>
          <p:nvPr/>
        </p:nvSpPr>
        <p:spPr>
          <a:xfrm>
            <a:off x="5760720" y="1737360"/>
            <a:ext cx="365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</a:t>
            </a:r>
            <a:endParaRPr lang="en-US" sz="3200" dirty="0"/>
          </a:p>
        </p:txBody>
      </p:sp>
      <p:sp>
        <p:nvSpPr>
          <p:cNvPr id="15" name="Shape 11"/>
          <p:cNvSpPr/>
          <p:nvPr/>
        </p:nvSpPr>
        <p:spPr>
          <a:xfrm>
            <a:off x="6126480" y="1280160"/>
            <a:ext cx="2286000" cy="1737360"/>
          </a:xfrm>
          <a:prstGeom prst="roundRect">
            <a:avLst>
              <a:gd name="adj" fmla="val 5263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6" name="Shape 12"/>
          <p:cNvSpPr/>
          <p:nvPr/>
        </p:nvSpPr>
        <p:spPr>
          <a:xfrm>
            <a:off x="6355080" y="1463040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5781" y="1583741"/>
            <a:ext cx="307238" cy="307238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6355080" y="2148840"/>
            <a:ext cx="1920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Канал</a:t>
            </a:r>
            <a:endParaRPr lang="en-US" sz="1800" dirty="0"/>
          </a:p>
        </p:txBody>
      </p:sp>
      <p:sp>
        <p:nvSpPr>
          <p:cNvPr id="19" name="Text 14"/>
          <p:cNvSpPr txBox="1"/>
          <p:nvPr/>
        </p:nvSpPr>
        <p:spPr>
          <a:xfrm>
            <a:off x="6355080" y="2560320"/>
            <a:ext cx="1920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где говорим</a:t>
            </a:r>
            <a:endParaRPr lang="en-US" sz="1300" dirty="0"/>
          </a:p>
        </p:txBody>
      </p:sp>
      <p:sp>
        <p:nvSpPr>
          <p:cNvPr id="20" name="Shape 15"/>
          <p:cNvSpPr/>
          <p:nvPr/>
        </p:nvSpPr>
        <p:spPr>
          <a:xfrm>
            <a:off x="640080" y="3291840"/>
            <a:ext cx="7863840" cy="1005840"/>
          </a:xfrm>
          <a:prstGeom prst="roundRect">
            <a:avLst>
              <a:gd name="adj" fmla="val 7273"/>
            </a:avLst>
          </a:prstGeom>
          <a:solidFill>
            <a:srgbClr val="1D1C21"/>
          </a:solidFill>
          <a:ln/>
        </p:spPr>
        <p:txBody>
          <a:bodyPr/>
          <a:p/>
        </p:txBody>
      </p:sp>
      <p:sp>
        <p:nvSpPr>
          <p:cNvPr id="21" name="Text 16"/>
          <p:cNvSpPr txBox="1"/>
          <p:nvPr/>
        </p:nvSpPr>
        <p:spPr>
          <a:xfrm>
            <a:off x="868680" y="3291840"/>
            <a:ext cx="74066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2C230"/>
                </a:solidFill>
              </a:rPr>
              <a:t>Пример. </a:t>
            </a:r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</a:rPr>
              <a:t>Первокурсникам ИТ-факультета (аудитория) – «расписание всегда под рукой, даже без интернета» (сообщение) – в чате потока и на стенде у деканата (канал).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Роль продакта в воронке привлечения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4023360" cy="530352"/>
          </a:xfrm>
          <a:prstGeom prst="rect">
            <a:avLst/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548640" y="1188720"/>
            <a:ext cx="40233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Осведомлённость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4709160" y="1188720"/>
            <a:ext cx="1463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узнал о продукте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777240" y="1810512"/>
            <a:ext cx="3566160" cy="530352"/>
          </a:xfrm>
          <a:prstGeom prst="rect">
            <a:avLst/>
          </a:prstGeom>
          <a:solidFill>
            <a:srgbClr val="F5CF5C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777240" y="1810512"/>
            <a:ext cx="35661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Принятие решения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4709160" y="1810512"/>
            <a:ext cx="1463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решил попробовать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1005840" y="2432304"/>
            <a:ext cx="3108960" cy="530352"/>
          </a:xfrm>
          <a:prstGeom prst="rect">
            <a:avLst/>
          </a:prstGeom>
          <a:solidFill>
            <a:srgbClr val="F8DB85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1005840" y="2432304"/>
            <a:ext cx="31089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Пробное использование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4709160" y="2432304"/>
            <a:ext cx="1463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попробовал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1234440" y="3054096"/>
            <a:ext cx="2651760" cy="530352"/>
          </a:xfrm>
          <a:prstGeom prst="rect">
            <a:avLst/>
          </a:prstGeom>
          <a:solidFill>
            <a:srgbClr val="2F8F83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234440" y="3054096"/>
            <a:ext cx="26517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Повторное использование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4709160" y="3054096"/>
            <a:ext cx="1463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вернулся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1463040" y="3675888"/>
            <a:ext cx="2194560" cy="530352"/>
          </a:xfrm>
          <a:prstGeom prst="rect">
            <a:avLst/>
          </a:prstGeom>
          <a:solidFill>
            <a:srgbClr val="4C7BB8"/>
          </a:solidFill>
          <a:ln/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1463040" y="3675888"/>
            <a:ext cx="2194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Лояльность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4709160" y="3675888"/>
            <a:ext cx="14630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2"/>
                </a:solidFill>
              </a:rPr>
              <a:t>советует другим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263640" y="1188720"/>
            <a:ext cx="0" cy="1188720"/>
          </a:xfrm>
          <a:prstGeom prst="line">
            <a:avLst/>
          </a:prstGeom>
          <a:noFill/>
          <a:ln w="19050">
            <a:solidFill>
              <a:srgbClr val="1D1C21"/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6400800" y="1188720"/>
            <a:ext cx="2194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Определить, до какой аудитории дотянуться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6263640" y="2432304"/>
            <a:ext cx="0" cy="1828800"/>
          </a:xfrm>
          <a:prstGeom prst="line">
            <a:avLst/>
          </a:prstGeom>
          <a:noFill/>
          <a:ln w="19050">
            <a:solidFill>
              <a:srgbClr val="1D1C21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6400800" y="2432304"/>
            <a:ext cx="2194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Управлять пользовательским опытом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Каналы привлечения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1463040" cy="306324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31520" y="1417320"/>
            <a:ext cx="502920" cy="50292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2162" y="1527962"/>
            <a:ext cx="281635" cy="28163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31520" y="2011680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Поиск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85800" y="2468880"/>
            <a:ext cx="12344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контекстная реклама</a:t>
            </a:r>
            <a:endParaRPr lang="en-US" sz="120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SEO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2194560" y="1234440"/>
            <a:ext cx="1463040" cy="306324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9" name="Shape 6"/>
          <p:cNvSpPr/>
          <p:nvPr/>
        </p:nvSpPr>
        <p:spPr>
          <a:xfrm>
            <a:off x="2377440" y="1417320"/>
            <a:ext cx="502920" cy="50292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8082" y="1527962"/>
            <a:ext cx="281635" cy="281635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2377440" y="2011680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Соцсети</a:t>
            </a:r>
            <a:endParaRPr lang="en-US" sz="1400" dirty="0"/>
          </a:p>
        </p:txBody>
      </p:sp>
      <p:sp>
        <p:nvSpPr>
          <p:cNvPr id="12" name="Text 8"/>
          <p:cNvSpPr txBox="1"/>
          <p:nvPr/>
        </p:nvSpPr>
        <p:spPr>
          <a:xfrm>
            <a:off x="2331720" y="2468880"/>
            <a:ext cx="12344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реклама</a:t>
            </a:r>
            <a:endParaRPr lang="en-US" sz="120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блогеры</a:t>
            </a:r>
            <a:endParaRPr lang="en-US" sz="120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контент и сообщества</a:t>
            </a:r>
            <a:endParaRPr lang="en-US" sz="120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вирусный маркетинг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3840480" y="1234440"/>
            <a:ext cx="1463040" cy="306324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4" name="Shape 10"/>
          <p:cNvSpPr/>
          <p:nvPr/>
        </p:nvSpPr>
        <p:spPr>
          <a:xfrm>
            <a:off x="4023360" y="1417320"/>
            <a:ext cx="502920" cy="50292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4002" y="1527962"/>
            <a:ext cx="281635" cy="281635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4023360" y="2011680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Медиа</a:t>
            </a:r>
            <a:endParaRPr lang="en-US" sz="1400" dirty="0"/>
          </a:p>
        </p:txBody>
      </p:sp>
      <p:sp>
        <p:nvSpPr>
          <p:cNvPr id="17" name="Text 12"/>
          <p:cNvSpPr txBox="1"/>
          <p:nvPr/>
        </p:nvSpPr>
        <p:spPr>
          <a:xfrm>
            <a:off x="3977640" y="2468880"/>
            <a:ext cx="12344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PR</a:t>
            </a:r>
            <a:endParaRPr lang="en-US" sz="120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события</a:t>
            </a:r>
            <a:endParaRPr lang="en-US" sz="120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партнёрства</a:t>
            </a:r>
            <a:endParaRPr lang="en-US" sz="1200" dirty="0"/>
          </a:p>
        </p:txBody>
      </p:sp>
      <p:sp>
        <p:nvSpPr>
          <p:cNvPr id="18" name="Shape 13"/>
          <p:cNvSpPr/>
          <p:nvPr/>
        </p:nvSpPr>
        <p:spPr>
          <a:xfrm>
            <a:off x="5486400" y="1234440"/>
            <a:ext cx="1463040" cy="306324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9" name="Shape 14"/>
          <p:cNvSpPr/>
          <p:nvPr/>
        </p:nvSpPr>
        <p:spPr>
          <a:xfrm>
            <a:off x="5669280" y="1417320"/>
            <a:ext cx="502920" cy="50292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9922" y="1527962"/>
            <a:ext cx="281635" cy="281635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5669280" y="2011680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Прямые</a:t>
            </a:r>
            <a:endParaRPr lang="en-US" sz="1400" dirty="0"/>
          </a:p>
        </p:txBody>
      </p:sp>
      <p:sp>
        <p:nvSpPr>
          <p:cNvPr id="22" name="Text 16"/>
          <p:cNvSpPr txBox="1"/>
          <p:nvPr/>
        </p:nvSpPr>
        <p:spPr>
          <a:xfrm>
            <a:off x="5623560" y="2468880"/>
            <a:ext cx="12344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рассылки</a:t>
            </a:r>
            <a:endParaRPr lang="en-US" sz="120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сарафанное радио</a:t>
            </a:r>
            <a:endParaRPr lang="en-US" sz="120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сетевой маркетинг</a:t>
            </a:r>
            <a:endParaRPr lang="en-US" sz="1200" dirty="0"/>
          </a:p>
        </p:txBody>
      </p:sp>
      <p:sp>
        <p:nvSpPr>
          <p:cNvPr id="23" name="Shape 17"/>
          <p:cNvSpPr/>
          <p:nvPr/>
        </p:nvSpPr>
        <p:spPr>
          <a:xfrm>
            <a:off x="7132320" y="1234440"/>
            <a:ext cx="1463040" cy="3063240"/>
          </a:xfrm>
          <a:prstGeom prst="roundRect">
            <a:avLst>
              <a:gd name="adj" fmla="val 5000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24" name="Shape 18"/>
          <p:cNvSpPr/>
          <p:nvPr/>
        </p:nvSpPr>
        <p:spPr>
          <a:xfrm>
            <a:off x="7315200" y="1417320"/>
            <a:ext cx="502920" cy="502920"/>
          </a:xfrm>
          <a:prstGeom prst="ellipse">
            <a:avLst/>
          </a:prstGeom>
          <a:solidFill>
            <a:srgbClr val="1D1C21"/>
          </a:solidFill>
          <a:ln/>
        </p:spPr>
        <p:txBody>
          <a:bodyPr/>
          <a:p/>
        </p:txBody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5842" y="1527962"/>
            <a:ext cx="281635" cy="281635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7315200" y="2011680"/>
            <a:ext cx="1234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Органика</a:t>
            </a:r>
            <a:endParaRPr lang="en-US" sz="1400" dirty="0"/>
          </a:p>
        </p:txBody>
      </p:sp>
      <p:sp>
        <p:nvSpPr>
          <p:cNvPr id="27" name="Text 20"/>
          <p:cNvSpPr txBox="1"/>
          <p:nvPr/>
        </p:nvSpPr>
        <p:spPr>
          <a:xfrm>
            <a:off x="7269480" y="2468880"/>
            <a:ext cx="12344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пользователи приходят сами</a:t>
            </a:r>
            <a:endParaRPr lang="en-US" sz="1200" dirty="0"/>
          </a:p>
        </p:txBody>
      </p:sp>
      <p:sp>
        <p:nvSpPr>
          <p:cNvPr id="28" name="Text 21"/>
          <p:cNvSpPr txBox="1"/>
          <p:nvPr/>
        </p:nvSpPr>
        <p:spPr>
          <a:xfrm>
            <a:off x="548640" y="43891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Органика – самый дешёвый канал, но её не купить: она растёт из ценности продукта и рекомендаций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Рекламные метрики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1188720"/>
            <a:ext cx="822960" cy="384048"/>
          </a:xfrm>
          <a:prstGeom prst="roundRect">
            <a:avLst>
              <a:gd name="adj" fmla="val 11905"/>
            </a:avLst>
          </a:prstGeom>
          <a:solidFill>
            <a:srgbClr val="F2C230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CPM</a:t>
            </a:r>
            <a:endParaRPr lang="en-US" sz="1300" dirty="0"/>
          </a:p>
        </p:txBody>
      </p:sp>
      <p:sp>
        <p:nvSpPr>
          <p:cNvPr id="4" name="Text 2"/>
          <p:cNvSpPr txBox="1"/>
          <p:nvPr/>
        </p:nvSpPr>
        <p:spPr>
          <a:xfrm>
            <a:off x="1508760" y="1188720"/>
            <a:ext cx="3017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цена 1000 показов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1664208"/>
            <a:ext cx="822960" cy="384048"/>
          </a:xfrm>
          <a:prstGeom prst="roundRect">
            <a:avLst>
              <a:gd name="adj" fmla="val 11905"/>
            </a:avLst>
          </a:prstGeom>
          <a:solidFill>
            <a:srgbClr val="F2C230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CTR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508760" y="1664208"/>
            <a:ext cx="3017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клики / показы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48640" y="2139696"/>
            <a:ext cx="822960" cy="384048"/>
          </a:xfrm>
          <a:prstGeom prst="roundRect">
            <a:avLst>
              <a:gd name="adj" fmla="val 11905"/>
            </a:avLst>
          </a:prstGeom>
          <a:solidFill>
            <a:srgbClr val="F2C230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CPC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508760" y="2139696"/>
            <a:ext cx="3017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цена клика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548640" y="2615184"/>
            <a:ext cx="822960" cy="384048"/>
          </a:xfrm>
          <a:prstGeom prst="roundRect">
            <a:avLst>
              <a:gd name="adj" fmla="val 11905"/>
            </a:avLst>
          </a:prstGeom>
          <a:solidFill>
            <a:srgbClr val="F2C230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CPA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1508760" y="2615184"/>
            <a:ext cx="3017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цена целевого действия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663440" y="1188720"/>
            <a:ext cx="822960" cy="384048"/>
          </a:xfrm>
          <a:prstGeom prst="roundRect">
            <a:avLst>
              <a:gd name="adj" fmla="val 11905"/>
            </a:avLst>
          </a:prstGeom>
          <a:solidFill>
            <a:srgbClr val="F2C230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CPL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623560" y="1188720"/>
            <a:ext cx="3017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цена лида – контакта клиента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663440" y="1664208"/>
            <a:ext cx="822960" cy="384048"/>
          </a:xfrm>
          <a:prstGeom prst="roundRect">
            <a:avLst>
              <a:gd name="adj" fmla="val 11905"/>
            </a:avLst>
          </a:prstGeom>
          <a:solidFill>
            <a:srgbClr val="F2C230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CPS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623560" y="1664208"/>
            <a:ext cx="3017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цена одной продажи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663440" y="2139696"/>
            <a:ext cx="822960" cy="384048"/>
          </a:xfrm>
          <a:prstGeom prst="roundRect">
            <a:avLst>
              <a:gd name="adj" fmla="val 11905"/>
            </a:avLst>
          </a:prstGeom>
          <a:solidFill>
            <a:srgbClr val="F2C230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CAC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5623560" y="2139696"/>
            <a:ext cx="3017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цена привлечения клиента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1737360" y="3657600"/>
            <a:ext cx="5669280" cy="0"/>
          </a:xfrm>
          <a:prstGeom prst="line">
            <a:avLst/>
          </a:prstGeom>
          <a:noFill/>
          <a:ln w="25400">
            <a:solidFill>
              <a:srgbClr val="1D1C21"/>
            </a:solidFill>
            <a:prstDash val="solid"/>
            <a:headEnd type="triangle"/>
            <a:tailEnd type="triangle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548640" y="3474720"/>
            <a:ext cx="1143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50" b="1" dirty="0">
                <a:solidFill>
                  <a:schemeClr val="tx1"/>
                </a:solidFill>
              </a:rPr>
              <a:t>Площадка</a:t>
            </a:r>
            <a:endParaRPr lang="en-US" sz="1250" dirty="0"/>
          </a:p>
        </p:txBody>
      </p:sp>
      <p:sp>
        <p:nvSpPr>
          <p:cNvPr id="19" name="Text 17"/>
          <p:cNvSpPr txBox="1"/>
          <p:nvPr/>
        </p:nvSpPr>
        <p:spPr>
          <a:xfrm>
            <a:off x="7498080" y="3474720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</a:rPr>
              <a:t>Рекламодатель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743200" y="3547872"/>
            <a:ext cx="0" cy="219456"/>
          </a:xfrm>
          <a:prstGeom prst="line">
            <a:avLst/>
          </a:prstGeom>
          <a:noFill/>
          <a:ln w="25400">
            <a:solidFill>
              <a:srgbClr val="1D1C21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2377440" y="379476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CPM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572000" y="3547872"/>
            <a:ext cx="0" cy="219456"/>
          </a:xfrm>
          <a:prstGeom prst="line">
            <a:avLst/>
          </a:prstGeom>
          <a:noFill/>
          <a:ln w="25400">
            <a:solidFill>
              <a:srgbClr val="1D1C21"/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4206240" y="379476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CPC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400800" y="3547872"/>
            <a:ext cx="0" cy="219456"/>
          </a:xfrm>
          <a:prstGeom prst="line">
            <a:avLst/>
          </a:prstGeom>
          <a:noFill/>
          <a:ln w="25400">
            <a:solidFill>
              <a:srgbClr val="1D1C21"/>
            </a:solidFill>
            <a:prstDash val="solid"/>
          </a:ln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6035040" y="3794760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CPA</a:t>
            </a:r>
            <a:endParaRPr lang="en-US" sz="1200" dirty="0"/>
          </a:p>
        </p:txBody>
      </p:sp>
      <p:sp>
        <p:nvSpPr>
          <p:cNvPr id="26" name="Text 24"/>
          <p:cNvSpPr txBox="1"/>
          <p:nvPr/>
        </p:nvSpPr>
        <p:spPr>
          <a:xfrm>
            <a:off x="548640" y="420624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Чем правее модель оплаты, тем больше риска берёт на себя площадка, а не рекламодатель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Проверим себя: какая это модель оплаты?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31520" y="1188720"/>
            <a:ext cx="48554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1.  Платим 250 ₽ за каждую 1000 показов баннера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769864" y="1280160"/>
            <a:ext cx="86868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5852160" y="13350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6062472" y="1280160"/>
            <a:ext cx="5394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CPM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6748272" y="1280160"/>
            <a:ext cx="86868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830568" y="13350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040880" y="1280160"/>
            <a:ext cx="5394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CPC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7726680" y="1280160"/>
            <a:ext cx="86868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808976" y="13350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8019288" y="1280160"/>
            <a:ext cx="5394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CPA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548640" y="173736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31520" y="1737360"/>
            <a:ext cx="48554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2.  Платим 15 ₽ за каждый переход на сайт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769864" y="1828800"/>
            <a:ext cx="86868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5852160" y="188366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6062472" y="1828800"/>
            <a:ext cx="5394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CPM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748272" y="1828800"/>
            <a:ext cx="86868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6830568" y="188366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040880" y="1828800"/>
            <a:ext cx="5394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CPC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7726680" y="1828800"/>
            <a:ext cx="86868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23" name="Shape 21"/>
          <p:cNvSpPr/>
          <p:nvPr/>
        </p:nvSpPr>
        <p:spPr>
          <a:xfrm>
            <a:off x="7808976" y="188366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8019288" y="1828800"/>
            <a:ext cx="5394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CPA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548640" y="228600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731520" y="2286000"/>
            <a:ext cx="48554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3.  Платим 400 ₽ за каждую регистрацию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5769864" y="2377440"/>
            <a:ext cx="86868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28" name="Shape 26"/>
          <p:cNvSpPr/>
          <p:nvPr/>
        </p:nvSpPr>
        <p:spPr>
          <a:xfrm>
            <a:off x="5852160" y="243230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6062472" y="2377440"/>
            <a:ext cx="5394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CPM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6748272" y="2377440"/>
            <a:ext cx="86868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31" name="Shape 29"/>
          <p:cNvSpPr/>
          <p:nvPr/>
        </p:nvSpPr>
        <p:spPr>
          <a:xfrm>
            <a:off x="6830568" y="243230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32" name="Text 30"/>
          <p:cNvSpPr txBox="1"/>
          <p:nvPr/>
        </p:nvSpPr>
        <p:spPr>
          <a:xfrm>
            <a:off x="7040880" y="2377440"/>
            <a:ext cx="5394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CPC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7726680" y="2377440"/>
            <a:ext cx="86868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34" name="Shape 32"/>
          <p:cNvSpPr/>
          <p:nvPr/>
        </p:nvSpPr>
        <p:spPr>
          <a:xfrm>
            <a:off x="7808976" y="243230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35" name="Text 33"/>
          <p:cNvSpPr txBox="1"/>
          <p:nvPr/>
        </p:nvSpPr>
        <p:spPr>
          <a:xfrm>
            <a:off x="8019288" y="2377440"/>
            <a:ext cx="5394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CPA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548640" y="283464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7" name="Text 35"/>
          <p:cNvSpPr txBox="1"/>
          <p:nvPr/>
        </p:nvSpPr>
        <p:spPr>
          <a:xfrm>
            <a:off x="731520" y="2834640"/>
            <a:ext cx="48554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4.  Блогеру заплатили за каждую 1000 просмотров ролика</a:t>
            </a:r>
            <a:endParaRPr lang="en-US" sz="1300" dirty="0"/>
          </a:p>
        </p:txBody>
      </p:sp>
      <p:sp>
        <p:nvSpPr>
          <p:cNvPr id="38" name="Shape 36"/>
          <p:cNvSpPr/>
          <p:nvPr/>
        </p:nvSpPr>
        <p:spPr>
          <a:xfrm>
            <a:off x="5769864" y="2926080"/>
            <a:ext cx="86868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39" name="Shape 37"/>
          <p:cNvSpPr/>
          <p:nvPr/>
        </p:nvSpPr>
        <p:spPr>
          <a:xfrm>
            <a:off x="5852160" y="298094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40" name="Text 38"/>
          <p:cNvSpPr txBox="1"/>
          <p:nvPr/>
        </p:nvSpPr>
        <p:spPr>
          <a:xfrm>
            <a:off x="6062472" y="2926080"/>
            <a:ext cx="5394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CPM</a:t>
            </a:r>
            <a:endParaRPr lang="en-US" sz="1050" dirty="0"/>
          </a:p>
        </p:txBody>
      </p:sp>
      <p:sp>
        <p:nvSpPr>
          <p:cNvPr id="41" name="Shape 39"/>
          <p:cNvSpPr/>
          <p:nvPr/>
        </p:nvSpPr>
        <p:spPr>
          <a:xfrm>
            <a:off x="6748272" y="2926080"/>
            <a:ext cx="86868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42" name="Shape 40"/>
          <p:cNvSpPr/>
          <p:nvPr/>
        </p:nvSpPr>
        <p:spPr>
          <a:xfrm>
            <a:off x="6830568" y="298094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43" name="Text 41"/>
          <p:cNvSpPr txBox="1"/>
          <p:nvPr/>
        </p:nvSpPr>
        <p:spPr>
          <a:xfrm>
            <a:off x="7040880" y="2926080"/>
            <a:ext cx="5394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CPC</a:t>
            </a:r>
            <a:endParaRPr lang="en-US" sz="1050" dirty="0"/>
          </a:p>
        </p:txBody>
      </p:sp>
      <p:sp>
        <p:nvSpPr>
          <p:cNvPr id="44" name="Shape 42"/>
          <p:cNvSpPr/>
          <p:nvPr/>
        </p:nvSpPr>
        <p:spPr>
          <a:xfrm>
            <a:off x="7726680" y="2926080"/>
            <a:ext cx="86868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45" name="Shape 43"/>
          <p:cNvSpPr/>
          <p:nvPr/>
        </p:nvSpPr>
        <p:spPr>
          <a:xfrm>
            <a:off x="7808976" y="298094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46" name="Text 44"/>
          <p:cNvSpPr txBox="1"/>
          <p:nvPr/>
        </p:nvSpPr>
        <p:spPr>
          <a:xfrm>
            <a:off x="8019288" y="2926080"/>
            <a:ext cx="5394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CPA</a:t>
            </a:r>
            <a:endParaRPr lang="en-US" sz="1050" dirty="0"/>
          </a:p>
        </p:txBody>
      </p:sp>
      <p:sp>
        <p:nvSpPr>
          <p:cNvPr id="47" name="Shape 45"/>
          <p:cNvSpPr/>
          <p:nvPr/>
        </p:nvSpPr>
        <p:spPr>
          <a:xfrm>
            <a:off x="548640" y="338328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8" name="Text 46"/>
          <p:cNvSpPr txBox="1"/>
          <p:nvPr/>
        </p:nvSpPr>
        <p:spPr>
          <a:xfrm>
            <a:off x="731520" y="3383280"/>
            <a:ext cx="48554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5.  Деньги списываются только при клике по объявлению</a:t>
            </a:r>
            <a:endParaRPr lang="en-US" sz="1300" dirty="0"/>
          </a:p>
        </p:txBody>
      </p:sp>
      <p:sp>
        <p:nvSpPr>
          <p:cNvPr id="49" name="Shape 47"/>
          <p:cNvSpPr/>
          <p:nvPr/>
        </p:nvSpPr>
        <p:spPr>
          <a:xfrm>
            <a:off x="5769864" y="3474720"/>
            <a:ext cx="86868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50" name="Shape 48"/>
          <p:cNvSpPr/>
          <p:nvPr/>
        </p:nvSpPr>
        <p:spPr>
          <a:xfrm>
            <a:off x="5852160" y="352958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51" name="Text 49"/>
          <p:cNvSpPr txBox="1"/>
          <p:nvPr/>
        </p:nvSpPr>
        <p:spPr>
          <a:xfrm>
            <a:off x="6062472" y="3474720"/>
            <a:ext cx="5394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CPM</a:t>
            </a:r>
            <a:endParaRPr lang="en-US" sz="1050" dirty="0"/>
          </a:p>
        </p:txBody>
      </p:sp>
      <p:sp>
        <p:nvSpPr>
          <p:cNvPr id="52" name="Shape 50"/>
          <p:cNvSpPr/>
          <p:nvPr/>
        </p:nvSpPr>
        <p:spPr>
          <a:xfrm>
            <a:off x="6748272" y="3474720"/>
            <a:ext cx="86868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53" name="Shape 51"/>
          <p:cNvSpPr/>
          <p:nvPr/>
        </p:nvSpPr>
        <p:spPr>
          <a:xfrm>
            <a:off x="6830568" y="352958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54" name="Text 52"/>
          <p:cNvSpPr txBox="1"/>
          <p:nvPr/>
        </p:nvSpPr>
        <p:spPr>
          <a:xfrm>
            <a:off x="7040880" y="3474720"/>
            <a:ext cx="5394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CPC</a:t>
            </a:r>
            <a:endParaRPr lang="en-US" sz="1050" dirty="0"/>
          </a:p>
        </p:txBody>
      </p:sp>
      <p:sp>
        <p:nvSpPr>
          <p:cNvPr id="55" name="Shape 53"/>
          <p:cNvSpPr/>
          <p:nvPr/>
        </p:nvSpPr>
        <p:spPr>
          <a:xfrm>
            <a:off x="7726680" y="3474720"/>
            <a:ext cx="86868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56" name="Shape 54"/>
          <p:cNvSpPr/>
          <p:nvPr/>
        </p:nvSpPr>
        <p:spPr>
          <a:xfrm>
            <a:off x="7808976" y="352958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57" name="Text 55"/>
          <p:cNvSpPr txBox="1"/>
          <p:nvPr/>
        </p:nvSpPr>
        <p:spPr>
          <a:xfrm>
            <a:off x="8019288" y="3474720"/>
            <a:ext cx="5394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CPA</a:t>
            </a:r>
            <a:endParaRPr lang="en-US" sz="1050" dirty="0"/>
          </a:p>
        </p:txBody>
      </p:sp>
      <p:sp>
        <p:nvSpPr>
          <p:cNvPr id="58" name="Shape 56"/>
          <p:cNvSpPr/>
          <p:nvPr/>
        </p:nvSpPr>
        <p:spPr>
          <a:xfrm>
            <a:off x="548640" y="393192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59" name="Text 57"/>
          <p:cNvSpPr txBox="1"/>
          <p:nvPr/>
        </p:nvSpPr>
        <p:spPr>
          <a:xfrm>
            <a:off x="731520" y="3931920"/>
            <a:ext cx="485546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6.  Партнёр получает комиссию с каждой покупки</a:t>
            </a:r>
            <a:endParaRPr lang="en-US" sz="1300" dirty="0"/>
          </a:p>
        </p:txBody>
      </p:sp>
      <p:sp>
        <p:nvSpPr>
          <p:cNvPr id="60" name="Shape 58"/>
          <p:cNvSpPr/>
          <p:nvPr/>
        </p:nvSpPr>
        <p:spPr>
          <a:xfrm>
            <a:off x="5769864" y="4023360"/>
            <a:ext cx="86868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61" name="Shape 59"/>
          <p:cNvSpPr/>
          <p:nvPr/>
        </p:nvSpPr>
        <p:spPr>
          <a:xfrm>
            <a:off x="5852160" y="40782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62" name="Text 60"/>
          <p:cNvSpPr txBox="1"/>
          <p:nvPr/>
        </p:nvSpPr>
        <p:spPr>
          <a:xfrm>
            <a:off x="6062472" y="4023360"/>
            <a:ext cx="5394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CPM</a:t>
            </a:r>
            <a:endParaRPr lang="en-US" sz="1050" dirty="0"/>
          </a:p>
        </p:txBody>
      </p:sp>
      <p:sp>
        <p:nvSpPr>
          <p:cNvPr id="63" name="Shape 61"/>
          <p:cNvSpPr/>
          <p:nvPr/>
        </p:nvSpPr>
        <p:spPr>
          <a:xfrm>
            <a:off x="6748272" y="4023360"/>
            <a:ext cx="86868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64" name="Shape 62"/>
          <p:cNvSpPr/>
          <p:nvPr/>
        </p:nvSpPr>
        <p:spPr>
          <a:xfrm>
            <a:off x="6830568" y="40782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65" name="Text 63"/>
          <p:cNvSpPr txBox="1"/>
          <p:nvPr/>
        </p:nvSpPr>
        <p:spPr>
          <a:xfrm>
            <a:off x="7040880" y="4023360"/>
            <a:ext cx="5394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CPC</a:t>
            </a:r>
            <a:endParaRPr lang="en-US" sz="1050" dirty="0"/>
          </a:p>
        </p:txBody>
      </p:sp>
      <p:sp>
        <p:nvSpPr>
          <p:cNvPr id="66" name="Shape 64"/>
          <p:cNvSpPr/>
          <p:nvPr/>
        </p:nvSpPr>
        <p:spPr>
          <a:xfrm>
            <a:off x="7726680" y="4023360"/>
            <a:ext cx="86868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67" name="Shape 65"/>
          <p:cNvSpPr/>
          <p:nvPr/>
        </p:nvSpPr>
        <p:spPr>
          <a:xfrm>
            <a:off x="7808976" y="40782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68" name="Text 66"/>
          <p:cNvSpPr txBox="1"/>
          <p:nvPr/>
        </p:nvSpPr>
        <p:spPr>
          <a:xfrm>
            <a:off x="8019288" y="4023360"/>
            <a:ext cx="5394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CPA</a:t>
            </a:r>
            <a:endParaRPr lang="en-US" sz="1050" dirty="0"/>
          </a:p>
        </p:txBody>
      </p:sp>
      <p:sp>
        <p:nvSpPr>
          <p:cNvPr id="69" name="Text 67"/>
          <p:cNvSpPr txBox="1"/>
          <p:nvPr/>
        </p:nvSpPr>
        <p:spPr>
          <a:xfrm>
            <a:off x="548640" y="4526280"/>
            <a:ext cx="8046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Вспомните ось «площадка – рекламодатель»: кто берёт на себя риск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Аналитика в рекламе и атрибуция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3931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Рекламные системы сами снижают цену привлечения, если передавать им данные о конверсиях и продажах.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1554480" cy="411480"/>
          </a:xfrm>
          <a:prstGeom prst="roundRect">
            <a:avLst>
              <a:gd name="adj" fmla="val 33333"/>
            </a:avLst>
          </a:prstGeom>
          <a:solidFill>
            <a:srgbClr val="1D1C21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FFFFFF"/>
                </a:solidFill>
              </a:rPr>
              <a:t>Событие: оплата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2148840" y="2354580"/>
            <a:ext cx="320040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2514600" y="2148840"/>
            <a:ext cx="1325880" cy="411480"/>
          </a:xfrm>
          <a:prstGeom prst="roundRect">
            <a:avLst>
              <a:gd name="adj" fmla="val 33333"/>
            </a:avLst>
          </a:prstGeom>
          <a:solidFill>
            <a:srgbClr val="F2C230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D1C21"/>
                </a:solidFill>
              </a:rPr>
              <a:t>Tag Manager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 flipV="1">
            <a:off x="3886200" y="2354580"/>
            <a:ext cx="274320" cy="-502920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3886200" y="2354580"/>
            <a:ext cx="274320" cy="0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3886200" y="2354580"/>
            <a:ext cx="274320" cy="502920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0" name="Text 8"/>
          <p:cNvSpPr/>
          <p:nvPr/>
        </p:nvSpPr>
        <p:spPr>
          <a:xfrm>
            <a:off x="4160520" y="1783080"/>
            <a:ext cx="1143000" cy="365760"/>
          </a:xfrm>
          <a:prstGeom prst="roundRect">
            <a:avLst>
              <a:gd name="adj" fmla="val 37500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D1C21"/>
                </a:solidFill>
              </a:rPr>
              <a:t>Яндекс Директ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160520" y="2286000"/>
            <a:ext cx="1143000" cy="365760"/>
          </a:xfrm>
          <a:prstGeom prst="roundRect">
            <a:avLst>
              <a:gd name="adj" fmla="val 37500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D1C21"/>
                </a:solidFill>
              </a:rPr>
              <a:t>VK Реклама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160520" y="2788920"/>
            <a:ext cx="1143000" cy="365760"/>
          </a:xfrm>
          <a:prstGeom prst="roundRect">
            <a:avLst>
              <a:gd name="adj" fmla="val 37500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D1C21"/>
                </a:solidFill>
              </a:rPr>
              <a:t>Метрика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3337560"/>
            <a:ext cx="4754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Tag Manager собирает все рекламные цели в одном месте и меняет их без правок в коде сайта.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669280" y="1188720"/>
            <a:ext cx="2926080" cy="3291840"/>
          </a:xfrm>
          <a:prstGeom prst="roundRect">
            <a:avLst>
              <a:gd name="adj" fmla="val 3125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5852160" y="1325880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Проблема атрибуции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5852160" y="1691640"/>
            <a:ext cx="2606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Клиент видел рекламу в соцсети, потом искал в поиске, потом пришёл по рассылке. Кому засчитать продажу?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5852160" y="2834640"/>
            <a:ext cx="2606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последний клик</a:t>
            </a:r>
            <a:endParaRPr lang="en-US" sz="125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cookies и идентификаторы</a:t>
            </a:r>
            <a:endParaRPr lang="en-US" sz="125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взвешенная модель</a:t>
            </a:r>
            <a:endParaRPr lang="en-US" sz="125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промокоды для каналов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Закон убывающей эффективности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731520" y="4160520"/>
            <a:ext cx="0" cy="-2834640"/>
          </a:xfrm>
          <a:prstGeom prst="line">
            <a:avLst/>
          </a:prstGeom>
          <a:noFill/>
          <a:ln w="15875">
            <a:solidFill>
              <a:srgbClr val="5B5A62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31520" y="4160520"/>
            <a:ext cx="4206240" cy="0"/>
          </a:xfrm>
          <a:prstGeom prst="line">
            <a:avLst/>
          </a:prstGeom>
          <a:noFill/>
          <a:ln w="15875">
            <a:solidFill>
              <a:srgbClr val="5B5A62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804672" y="128016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↑ результат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2651760" y="420624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инвестиции →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 flipV="1">
            <a:off x="731520" y="3641361"/>
            <a:ext cx="137160" cy="336279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 flipV="1">
            <a:off x="868680" y="3338127"/>
            <a:ext cx="137160" cy="303234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 flipV="1">
            <a:off x="1005840" y="3065700"/>
            <a:ext cx="137160" cy="272427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 flipV="1">
            <a:off x="1143000" y="2821918"/>
            <a:ext cx="137160" cy="243782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 flipV="1">
            <a:off x="1280160" y="2604699"/>
            <a:ext cx="137160" cy="217218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 flipV="1">
            <a:off x="1417320" y="2412041"/>
            <a:ext cx="137160" cy="192659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 flipV="1">
            <a:off x="1554480" y="2242017"/>
            <a:ext cx="137160" cy="170024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 flipV="1">
            <a:off x="1691640" y="2092782"/>
            <a:ext cx="137160" cy="149235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 flipV="1">
            <a:off x="1828800" y="1962568"/>
            <a:ext cx="137160" cy="130215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 flipV="1">
            <a:off x="1965960" y="1849684"/>
            <a:ext cx="137160" cy="112883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 flipV="1">
            <a:off x="2103120" y="1752522"/>
            <a:ext cx="137160" cy="97162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 flipV="1">
            <a:off x="2240280" y="1669548"/>
            <a:ext cx="137160" cy="82974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 flipV="1">
            <a:off x="2377440" y="1599309"/>
            <a:ext cx="137160" cy="70239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 flipV="1">
            <a:off x="2514600" y="1540430"/>
            <a:ext cx="137160" cy="58879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21" name="Shape 19"/>
          <p:cNvSpPr/>
          <p:nvPr/>
        </p:nvSpPr>
        <p:spPr>
          <a:xfrm flipV="1">
            <a:off x="2651760" y="1491615"/>
            <a:ext cx="137160" cy="48815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 flipV="1">
            <a:off x="2788920" y="1451645"/>
            <a:ext cx="137160" cy="39970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23" name="Shape 21"/>
          <p:cNvSpPr/>
          <p:nvPr/>
        </p:nvSpPr>
        <p:spPr>
          <a:xfrm flipV="1">
            <a:off x="2926080" y="1419382"/>
            <a:ext cx="137160" cy="32263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 flipV="1">
            <a:off x="3063240" y="1393765"/>
            <a:ext cx="137160" cy="25617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 flipV="1">
            <a:off x="3200400" y="1373811"/>
            <a:ext cx="137160" cy="19954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26" name="Shape 24"/>
          <p:cNvSpPr/>
          <p:nvPr/>
        </p:nvSpPr>
        <p:spPr>
          <a:xfrm flipV="1">
            <a:off x="3337560" y="1358618"/>
            <a:ext cx="137160" cy="15194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27" name="Shape 25"/>
          <p:cNvSpPr/>
          <p:nvPr/>
        </p:nvSpPr>
        <p:spPr>
          <a:xfrm flipV="1">
            <a:off x="3474720" y="1347359"/>
            <a:ext cx="137160" cy="11259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28" name="Shape 26"/>
          <p:cNvSpPr/>
          <p:nvPr/>
        </p:nvSpPr>
        <p:spPr>
          <a:xfrm flipV="1">
            <a:off x="3611880" y="1339289"/>
            <a:ext cx="137160" cy="8070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29" name="Shape 27"/>
          <p:cNvSpPr/>
          <p:nvPr/>
        </p:nvSpPr>
        <p:spPr>
          <a:xfrm flipV="1">
            <a:off x="3749040" y="1333740"/>
            <a:ext cx="137160" cy="5549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30" name="Shape 28"/>
          <p:cNvSpPr/>
          <p:nvPr/>
        </p:nvSpPr>
        <p:spPr>
          <a:xfrm flipV="1">
            <a:off x="3886200" y="1330123"/>
            <a:ext cx="137160" cy="3618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31" name="Shape 29"/>
          <p:cNvSpPr/>
          <p:nvPr/>
        </p:nvSpPr>
        <p:spPr>
          <a:xfrm flipV="1">
            <a:off x="4023360" y="1327926"/>
            <a:ext cx="137160" cy="2197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32" name="Shape 30"/>
          <p:cNvSpPr/>
          <p:nvPr/>
        </p:nvSpPr>
        <p:spPr>
          <a:xfrm flipV="1">
            <a:off x="4160520" y="1326718"/>
            <a:ext cx="137160" cy="1208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33" name="Shape 31"/>
          <p:cNvSpPr/>
          <p:nvPr/>
        </p:nvSpPr>
        <p:spPr>
          <a:xfrm flipV="1">
            <a:off x="4297680" y="1326145"/>
            <a:ext cx="137160" cy="573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34" name="Shape 32"/>
          <p:cNvSpPr/>
          <p:nvPr/>
        </p:nvSpPr>
        <p:spPr>
          <a:xfrm flipV="1">
            <a:off x="4434840" y="1325932"/>
            <a:ext cx="137160" cy="213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35" name="Shape 33"/>
          <p:cNvSpPr/>
          <p:nvPr/>
        </p:nvSpPr>
        <p:spPr>
          <a:xfrm flipV="1">
            <a:off x="4572000" y="1325883"/>
            <a:ext cx="137160" cy="49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36" name="Shape 34"/>
          <p:cNvSpPr/>
          <p:nvPr/>
        </p:nvSpPr>
        <p:spPr>
          <a:xfrm flipV="1">
            <a:off x="4709160" y="1325880"/>
            <a:ext cx="137160" cy="3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37" name="Text 35"/>
          <p:cNvSpPr txBox="1"/>
          <p:nvPr/>
        </p:nvSpPr>
        <p:spPr>
          <a:xfrm>
            <a:off x="1325880" y="29260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здесь каждый рубль работает</a:t>
            </a:r>
            <a:endParaRPr lang="en-US" sz="1100" dirty="0"/>
          </a:p>
        </p:txBody>
      </p:sp>
      <p:sp>
        <p:nvSpPr>
          <p:cNvPr id="38" name="Text 36"/>
          <p:cNvSpPr txBox="1"/>
          <p:nvPr/>
        </p:nvSpPr>
        <p:spPr>
          <a:xfrm>
            <a:off x="3017520" y="1051560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дальше – почти без роста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5394960" y="1371600"/>
            <a:ext cx="384048" cy="384048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4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79451" y="1456091"/>
            <a:ext cx="215067" cy="215067"/>
          </a:xfrm>
          <a:prstGeom prst="rect">
            <a:avLst/>
          </a:prstGeom>
        </p:spPr>
      </p:pic>
      <p:sp>
        <p:nvSpPr>
          <p:cNvPr id="41" name="Text 38"/>
          <p:cNvSpPr txBox="1"/>
          <p:nvPr/>
        </p:nvSpPr>
        <p:spPr>
          <a:xfrm>
            <a:off x="5961888" y="1325880"/>
            <a:ext cx="263347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Каждый канал насыщается: первые вложения дают много, следующие – всё меньше</a:t>
            </a:r>
            <a:endParaRPr lang="en-US" sz="1300" dirty="0"/>
          </a:p>
        </p:txBody>
      </p:sp>
      <p:sp>
        <p:nvSpPr>
          <p:cNvPr id="42" name="Shape 39"/>
          <p:cNvSpPr/>
          <p:nvPr/>
        </p:nvSpPr>
        <p:spPr>
          <a:xfrm>
            <a:off x="5394960" y="2331720"/>
            <a:ext cx="384048" cy="384048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4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9451" y="2416211"/>
            <a:ext cx="215067" cy="215067"/>
          </a:xfrm>
          <a:prstGeom prst="rect">
            <a:avLst/>
          </a:prstGeom>
        </p:spPr>
      </p:pic>
      <p:sp>
        <p:nvSpPr>
          <p:cNvPr id="44" name="Text 40"/>
          <p:cNvSpPr txBox="1"/>
          <p:nvPr/>
        </p:nvSpPr>
        <p:spPr>
          <a:xfrm>
            <a:off x="5961888" y="2286000"/>
            <a:ext cx="263347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Поэтому бюджет распределяют между каналами</a:t>
            </a:r>
            <a:endParaRPr lang="en-US" sz="1300" dirty="0"/>
          </a:p>
        </p:txBody>
      </p:sp>
      <p:sp>
        <p:nvSpPr>
          <p:cNvPr id="45" name="Shape 41"/>
          <p:cNvSpPr/>
          <p:nvPr/>
        </p:nvSpPr>
        <p:spPr>
          <a:xfrm>
            <a:off x="5394960" y="3291840"/>
            <a:ext cx="384048" cy="384048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4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9451" y="3376331"/>
            <a:ext cx="215067" cy="215067"/>
          </a:xfrm>
          <a:prstGeom prst="rect">
            <a:avLst/>
          </a:prstGeom>
        </p:spPr>
      </p:pic>
      <p:sp>
        <p:nvSpPr>
          <p:cNvPr id="47" name="Text 42"/>
          <p:cNvSpPr txBox="1"/>
          <p:nvPr/>
        </p:nvSpPr>
        <p:spPr>
          <a:xfrm>
            <a:off x="5961888" y="3246120"/>
            <a:ext cx="263347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То же верно для доработок продукта и для анализа рисков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bg1"/>
                </a:solidFill>
              </a:rPr>
              <a:t>Почему рекомендации работают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3657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47%</a:t>
            </a:r>
            <a:endParaRPr lang="en-US" sz="6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46888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россиян доверяют рекомендациям друзей в соцсетях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4663440" y="1325880"/>
            <a:ext cx="3657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400" b="1" dirty="0">
                <a:solidFill>
                  <a:schemeClr val="accent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22%</a:t>
            </a:r>
            <a:endParaRPr lang="en-US" sz="6400" dirty="0"/>
          </a:p>
        </p:txBody>
      </p:sp>
      <p:sp>
        <p:nvSpPr>
          <p:cNvPr id="6" name="Text 4"/>
          <p:cNvSpPr txBox="1"/>
          <p:nvPr/>
        </p:nvSpPr>
        <p:spPr>
          <a:xfrm>
            <a:off x="4663440" y="246888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доверяют рекламе в поисковиках и на сайтах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56616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Рекомендации дешевле рекламы и вызывают больше доверия. Поэтому компании платят клиентам за приглашённых друзей.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3840480" y="4754880"/>
            <a:ext cx="4114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chemeClr val="accent5"/>
                </a:solidFill>
              </a:rPr>
              <a:t>Источник: опрос «Анкетолог» и Motive agency&amp;production, по данным Sostav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Кейс Яндекс Маркета: рефералы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2148840" cy="3291840"/>
          </a:xfrm>
          <a:prstGeom prst="roundRect">
            <a:avLst>
              <a:gd name="adj" fmla="val 4255"/>
            </a:avLst>
          </a:prstGeom>
          <a:solidFill>
            <a:schemeClr val="tx1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77240" y="141732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5"/>
                </a:solidFill>
              </a:rPr>
              <a:t>Яндекс Маркет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828800"/>
            <a:ext cx="1783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15 000 ₽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606040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1"/>
                </a:solidFill>
              </a:rPr>
              <a:t>получает продавец за каждого приглашённого продавца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3977640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Маркетплейс  ·  реферальная программа</a:t>
            </a:r>
            <a:endParaRPr lang="en-US" sz="110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1800" y="1261872"/>
            <a:ext cx="219456" cy="219456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3246120" y="125272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Ситуация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4206240" y="1234440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Маркетплейсу нужно больше продавцов, а реклама для предпринимателей дорогая. Больше всего им доверяют другие продавцы.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2971800" y="1965960"/>
            <a:ext cx="5623560" cy="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p/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2048256"/>
            <a:ext cx="219456" cy="219456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246120" y="203911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Что сделали</a:t>
            </a:r>
            <a:endParaRPr lang="en-US" sz="1200" dirty="0"/>
          </a:p>
        </p:txBody>
      </p:sp>
      <p:sp>
        <p:nvSpPr>
          <p:cNvPr id="14" name="Text 10"/>
          <p:cNvSpPr txBox="1"/>
          <p:nvPr/>
        </p:nvSpPr>
        <p:spPr>
          <a:xfrm>
            <a:off x="4206240" y="2020824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Запустили реферальную программу: пригласивший получает 15 тыс. ₽ за каждого нового продавца, а новичок – 10 тыс. бонусов при регистрации.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2971800" y="2752344"/>
            <a:ext cx="5623560" cy="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p/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2834640"/>
            <a:ext cx="219456" cy="219456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3246120" y="282549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Результат</a:t>
            </a:r>
            <a:endParaRPr lang="en-US" sz="1200" dirty="0"/>
          </a:p>
        </p:txBody>
      </p:sp>
      <p:sp>
        <p:nvSpPr>
          <p:cNvPr id="18" name="Text 13"/>
          <p:cNvSpPr txBox="1"/>
          <p:nvPr/>
        </p:nvSpPr>
        <p:spPr>
          <a:xfrm>
            <a:off x="4206240" y="2807208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Программу подхватили авторы блогов о маркетплейсах. Например, по ссылке из одного телеграм-канала начали продавать 10 человек – авторы получили около 120 тыс. ₽.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2971800" y="3657600"/>
            <a:ext cx="5623560" cy="868680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20" name="Text 15"/>
          <p:cNvSpPr txBox="1"/>
          <p:nvPr/>
        </p:nvSpPr>
        <p:spPr>
          <a:xfrm>
            <a:off x="3154680" y="3657600"/>
            <a:ext cx="5303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Вывод для нас 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Канал «рекомендации» работает, когда выгодно обеим сторонам: и тому, кто зовёт, и тому, кто приходит.</a:t>
            </a:r>
            <a:endParaRPr lang="en-US" sz="1500" dirty="0"/>
          </a:p>
        </p:txBody>
      </p:sp>
      <p:sp>
        <p:nvSpPr>
          <p:cNvPr id="21" name="Text 16"/>
          <p:cNvSpPr txBox="1"/>
          <p:nvPr/>
        </p:nvSpPr>
        <p:spPr>
          <a:xfrm>
            <a:off x="4937760" y="4754880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Источник: Sostav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1417320"/>
            <a:ext cx="1463040" cy="14630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6269" y="1739189"/>
            <a:ext cx="819302" cy="819302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0" type="title" hasCustomPrompt="1"/>
          </p:nvPr>
        </p:nvSpPr>
        <p:spPr>
          <a:xfrm>
            <a:off x="3108960" y="548640"/>
            <a:ext cx="54864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Риски запуска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3108960" y="253288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 txBox="1"/>
          <p:nvPr/>
        </p:nvSpPr>
        <p:spPr>
          <a:xfrm>
            <a:off x="3108960" y="260604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Цель запуска в цифрах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3108960" y="308152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3108960" y="315468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Матрица рисков и стратегии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3108960" y="363016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 txBox="1"/>
          <p:nvPr/>
        </p:nvSpPr>
        <p:spPr>
          <a:xfrm>
            <a:off x="3108960" y="370332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Чек-лист перед запуском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Проясните цели запуска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80160"/>
            <a:ext cx="3566160" cy="1188720"/>
          </a:xfrm>
          <a:prstGeom prst="roundRect">
            <a:avLst>
              <a:gd name="adj" fmla="val 7692"/>
            </a:avLst>
          </a:prstGeom>
          <a:solidFill>
            <a:srgbClr val="F6D5CC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77240" y="1280160"/>
            <a:ext cx="3200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Расплывчатая идея</a:t>
            </a:r>
            <a:endParaRPr lang="en-US" sz="1500" dirty="0"/>
          </a:p>
          <a:p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«Сделаем онбординг получше»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4206240" y="1874520"/>
            <a:ext cx="548640" cy="0"/>
          </a:xfrm>
          <a:prstGeom prst="line">
            <a:avLst/>
          </a:prstGeom>
          <a:noFill/>
          <a:ln w="25400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4846320" y="1280160"/>
            <a:ext cx="3749040" cy="1188720"/>
          </a:xfrm>
          <a:prstGeom prst="roundRect">
            <a:avLst>
              <a:gd name="adj" fmla="val 7692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5074920" y="1280160"/>
            <a:ext cx="33832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Цель в цифрах</a:t>
            </a:r>
            <a:endParaRPr lang="en-US" sz="1500" dirty="0"/>
          </a:p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«Поднять активацию с 20% до 30% за месяц»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48640" y="2788920"/>
            <a:ext cx="402336" cy="402336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7154" y="2877434"/>
            <a:ext cx="225308" cy="225308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133856" y="2743200"/>
            <a:ext cx="746150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Превратите идею в измеримую цель как можно раньше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548640" y="3337560"/>
            <a:ext cx="402336" cy="402336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154" y="3426074"/>
            <a:ext cx="225308" cy="225308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1133856" y="3291840"/>
            <a:ext cx="746150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Опишите, на какие метрики повлияет запуск и насколько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548640" y="3886200"/>
            <a:ext cx="402336" cy="402336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154" y="3974714"/>
            <a:ext cx="225308" cy="225308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133856" y="3840480"/>
            <a:ext cx="746150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Назовите метрики, которые нельзя «уронить»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Примите во внимание риски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Запуск</a:t>
            </a:r>
            <a:pPr indent="0" marL="0">
              <a:buNone/>
            </a:pPr>
            <a:r>
              <a:rPr lang="en-US" sz="17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– изменение системы с неизвестным исходом.</a:t>
            </a:r>
            <a:endParaRPr lang="en-US" sz="17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2560320" cy="2651760"/>
          </a:xfrm>
          <a:prstGeom prst="roundRect">
            <a:avLst>
              <a:gd name="adj" fmla="val 3571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731520" y="1920240"/>
            <a:ext cx="457200" cy="45720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2104" y="2020824"/>
            <a:ext cx="256032" cy="256032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325880" y="192024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Внутри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2514600"/>
            <a:ext cx="2240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сам продукт или соседние продукты</a:t>
            </a:r>
            <a:endParaRPr lang="en-US" sz="12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процессы вокруг</a:t>
            </a:r>
            <a:endParaRPr lang="en-US" sz="12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финансовая модель</a:t>
            </a:r>
            <a:endParaRPr lang="en-US" sz="12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отношения с людьми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3291840" y="1783080"/>
            <a:ext cx="2560320" cy="2651760"/>
          </a:xfrm>
          <a:prstGeom prst="roundRect">
            <a:avLst>
              <a:gd name="adj" fmla="val 3571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0" name="Shape 7"/>
          <p:cNvSpPr/>
          <p:nvPr/>
        </p:nvSpPr>
        <p:spPr>
          <a:xfrm>
            <a:off x="3474720" y="1920240"/>
            <a:ext cx="457200" cy="45720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5304" y="2020824"/>
            <a:ext cx="256032" cy="256032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069080" y="192024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Снаружи</a:t>
            </a:r>
            <a:endParaRPr lang="en-US" sz="1600" dirty="0"/>
          </a:p>
        </p:txBody>
      </p:sp>
      <p:sp>
        <p:nvSpPr>
          <p:cNvPr id="13" name="Text 9"/>
          <p:cNvSpPr txBox="1"/>
          <p:nvPr/>
        </p:nvSpPr>
        <p:spPr>
          <a:xfrm>
            <a:off x="3474720" y="2514600"/>
            <a:ext cx="2240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репутация</a:t>
            </a:r>
            <a:endParaRPr lang="en-US" sz="12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нет спроса: продукт не нужен рынку</a:t>
            </a:r>
            <a:endParaRPr lang="en-US" sz="1250" dirty="0"/>
          </a:p>
          <a:p>
            <a:pPr marL="152400" indent="-152400">
              <a:spcAft>
                <a:spcPts val="4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регулирование и законы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6035040" y="1783080"/>
            <a:ext cx="2560320" cy="2651760"/>
          </a:xfrm>
          <a:prstGeom prst="roundRect">
            <a:avLst>
              <a:gd name="adj" fmla="val 3571"/>
            </a:avLst>
          </a:prstGeom>
          <a:solidFill>
            <a:srgbClr val="1D1C21"/>
          </a:solidFill>
          <a:ln/>
        </p:spPr>
        <p:txBody>
          <a:bodyPr/>
          <a:p/>
        </p:txBody>
      </p:sp>
      <p:sp>
        <p:nvSpPr>
          <p:cNvPr id="15" name="Text 11"/>
          <p:cNvSpPr txBox="1"/>
          <p:nvPr/>
        </p:nvSpPr>
        <p:spPr>
          <a:xfrm>
            <a:off x="6217920" y="1920240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chemeClr val="accent1"/>
                </a:solidFill>
              </a:rPr>
              <a:t>Фокус внимания</a:t>
            </a:r>
            <a:endParaRPr lang="en-US" sz="1250" dirty="0"/>
          </a:p>
        </p:txBody>
      </p:sp>
      <p:sp>
        <p:nvSpPr>
          <p:cNvPr id="16" name="Text 12"/>
          <p:cNvSpPr txBox="1"/>
          <p:nvPr/>
        </p:nvSpPr>
        <p:spPr>
          <a:xfrm>
            <a:off x="6217920" y="2331720"/>
            <a:ext cx="21945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До запуска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rgbClr val="B9B6AD"/>
                </a:solidFill>
              </a:rPr>
              <a:t>предвидеть</a:t>
            </a:r>
            <a:endParaRPr lang="en-US" sz="1500" dirty="0"/>
          </a:p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</a:rPr>
              <a:t> </a:t>
            </a:r>
            <a:endParaRPr lang="en-US" sz="1500" dirty="0"/>
          </a:p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Во время и после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rgbClr val="B9B6AD"/>
                </a:solidFill>
              </a:rPr>
              <a:t>управлять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Матрица рисков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1188720" y="2971800"/>
            <a:ext cx="1143000" cy="868680"/>
          </a:xfrm>
          <a:prstGeom prst="rect">
            <a:avLst/>
          </a:prstGeom>
          <a:solidFill>
            <a:srgbClr val="F8E3A0"/>
          </a:solidFill>
          <a:ln w="25400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2331720" y="2971800"/>
            <a:ext cx="1143000" cy="868680"/>
          </a:xfrm>
          <a:prstGeom prst="rect">
            <a:avLst/>
          </a:prstGeom>
          <a:solidFill>
            <a:srgbClr val="F5CF5C"/>
          </a:solidFill>
          <a:ln w="25400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3474720" y="2971800"/>
            <a:ext cx="1143000" cy="868680"/>
          </a:xfrm>
          <a:prstGeom prst="rect">
            <a:avLst/>
          </a:prstGeom>
          <a:solidFill>
            <a:srgbClr val="F6B38F"/>
          </a:solidFill>
          <a:ln w="25400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88720" y="2103120"/>
            <a:ext cx="1143000" cy="868680"/>
          </a:xfrm>
          <a:prstGeom prst="rect">
            <a:avLst/>
          </a:prstGeom>
          <a:solidFill>
            <a:srgbClr val="F5CF5C"/>
          </a:solidFill>
          <a:ln w="25400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2331720" y="2103120"/>
            <a:ext cx="1143000" cy="868680"/>
          </a:xfrm>
          <a:prstGeom prst="rect">
            <a:avLst/>
          </a:prstGeom>
          <a:solidFill>
            <a:srgbClr val="F6B38F"/>
          </a:solidFill>
          <a:ln w="25400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3474720" y="2103120"/>
            <a:ext cx="1143000" cy="868680"/>
          </a:xfrm>
          <a:prstGeom prst="rect">
            <a:avLst/>
          </a:prstGeom>
          <a:solidFill>
            <a:srgbClr val="E98F72"/>
          </a:solidFill>
          <a:ln w="25400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1188720" y="1234440"/>
            <a:ext cx="1143000" cy="868680"/>
          </a:xfrm>
          <a:prstGeom prst="rect">
            <a:avLst/>
          </a:prstGeom>
          <a:solidFill>
            <a:srgbClr val="F6B38F"/>
          </a:solidFill>
          <a:ln w="25400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2331720" y="1234440"/>
            <a:ext cx="1143000" cy="868680"/>
          </a:xfrm>
          <a:prstGeom prst="rect">
            <a:avLst/>
          </a:prstGeom>
          <a:solidFill>
            <a:srgbClr val="E98F72"/>
          </a:solidFill>
          <a:ln w="25400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3474720" y="1234440"/>
            <a:ext cx="1143000" cy="868680"/>
          </a:xfrm>
          <a:prstGeom prst="rect">
            <a:avLst/>
          </a:prstGeom>
          <a:solidFill>
            <a:srgbClr val="E0684B"/>
          </a:solidFill>
          <a:ln w="25400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1188720" y="388620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низкая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411480" y="2971800"/>
            <a:ext cx="731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низкая</a:t>
            </a:r>
            <a:endParaRPr lang="en-US" sz="1000" dirty="0"/>
          </a:p>
        </p:txBody>
      </p:sp>
      <p:sp>
        <p:nvSpPr>
          <p:cNvPr id="14" name="Text 12"/>
          <p:cNvSpPr txBox="1"/>
          <p:nvPr/>
        </p:nvSpPr>
        <p:spPr>
          <a:xfrm>
            <a:off x="2331720" y="388620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средняя</a:t>
            </a:r>
            <a:endParaRPr lang="en-US" sz="1000" dirty="0"/>
          </a:p>
        </p:txBody>
      </p:sp>
      <p:sp>
        <p:nvSpPr>
          <p:cNvPr id="15" name="Text 13"/>
          <p:cNvSpPr txBox="1"/>
          <p:nvPr/>
        </p:nvSpPr>
        <p:spPr>
          <a:xfrm>
            <a:off x="411480" y="2103120"/>
            <a:ext cx="731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средняя</a:t>
            </a:r>
            <a:endParaRPr lang="en-US" sz="1000" dirty="0"/>
          </a:p>
        </p:txBody>
      </p:sp>
      <p:sp>
        <p:nvSpPr>
          <p:cNvPr id="16" name="Text 14"/>
          <p:cNvSpPr txBox="1"/>
          <p:nvPr/>
        </p:nvSpPr>
        <p:spPr>
          <a:xfrm>
            <a:off x="3474720" y="3886200"/>
            <a:ext cx="114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высокая</a:t>
            </a:r>
            <a:endParaRPr lang="en-US" sz="1000" dirty="0"/>
          </a:p>
        </p:txBody>
      </p:sp>
      <p:sp>
        <p:nvSpPr>
          <p:cNvPr id="17" name="Text 15"/>
          <p:cNvSpPr txBox="1"/>
          <p:nvPr/>
        </p:nvSpPr>
        <p:spPr>
          <a:xfrm>
            <a:off x="411480" y="1234440"/>
            <a:ext cx="731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высокая</a:t>
            </a:r>
            <a:endParaRPr lang="en-US" sz="1000" dirty="0"/>
          </a:p>
        </p:txBody>
      </p:sp>
      <p:sp>
        <p:nvSpPr>
          <p:cNvPr id="18" name="Text 16"/>
          <p:cNvSpPr txBox="1"/>
          <p:nvPr/>
        </p:nvSpPr>
        <p:spPr>
          <a:xfrm>
            <a:off x="1188720" y="4096512"/>
            <a:ext cx="3429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вероятность →</a:t>
            </a:r>
            <a:endParaRPr lang="en-US" sz="1050" dirty="0"/>
          </a:p>
        </p:txBody>
      </p:sp>
      <p:sp>
        <p:nvSpPr>
          <p:cNvPr id="19" name="Text 17"/>
          <p:cNvSpPr txBox="1"/>
          <p:nvPr/>
        </p:nvSpPr>
        <p:spPr>
          <a:xfrm>
            <a:off x="411480" y="96012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влияние ↑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3863340" y="1485900"/>
            <a:ext cx="365760" cy="365760"/>
          </a:xfrm>
          <a:prstGeom prst="ellipse">
            <a:avLst/>
          </a:prstGeom>
          <a:solidFill>
            <a:srgbClr val="1D1C21"/>
          </a:solidFill>
          <a:ln w="190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1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2720340" y="1485900"/>
            <a:ext cx="365760" cy="365760"/>
          </a:xfrm>
          <a:prstGeom prst="ellipse">
            <a:avLst/>
          </a:prstGeom>
          <a:solidFill>
            <a:srgbClr val="1D1C21"/>
          </a:solidFill>
          <a:ln w="190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2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3863340" y="3223260"/>
            <a:ext cx="365760" cy="365760"/>
          </a:xfrm>
          <a:prstGeom prst="ellipse">
            <a:avLst/>
          </a:prstGeom>
          <a:solidFill>
            <a:srgbClr val="1D1C21"/>
          </a:solidFill>
          <a:ln w="190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3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1577340" y="2354580"/>
            <a:ext cx="365760" cy="365760"/>
          </a:xfrm>
          <a:prstGeom prst="ellipse">
            <a:avLst/>
          </a:prstGeom>
          <a:solidFill>
            <a:srgbClr val="1D1C21"/>
          </a:solidFill>
          <a:ln w="190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4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2720340" y="2354580"/>
            <a:ext cx="365760" cy="365760"/>
          </a:xfrm>
          <a:prstGeom prst="ellipse">
            <a:avLst/>
          </a:prstGeom>
          <a:solidFill>
            <a:srgbClr val="1D1C21"/>
          </a:solidFill>
          <a:ln w="1905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5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5120640" y="1280160"/>
            <a:ext cx="329184" cy="329184"/>
          </a:xfrm>
          <a:prstGeom prst="ellipse">
            <a:avLst/>
          </a:prstGeom>
          <a:solidFill>
            <a:srgbClr val="1D1C2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1</a:t>
            </a:r>
            <a:endParaRPr lang="en-US" sz="1100" dirty="0"/>
          </a:p>
        </p:txBody>
      </p:sp>
      <p:sp>
        <p:nvSpPr>
          <p:cNvPr id="26" name="Text 24"/>
          <p:cNvSpPr txBox="1"/>
          <p:nvPr/>
        </p:nvSpPr>
        <p:spPr>
          <a:xfrm>
            <a:off x="5577840" y="1234440"/>
            <a:ext cx="3017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Сервер не выдержит нагрузку в день акции</a:t>
            </a:r>
            <a:endParaRPr lang="en-US" sz="1250" dirty="0"/>
          </a:p>
        </p:txBody>
      </p:sp>
      <p:sp>
        <p:nvSpPr>
          <p:cNvPr id="27" name="Text 25"/>
          <p:cNvSpPr/>
          <p:nvPr/>
        </p:nvSpPr>
        <p:spPr>
          <a:xfrm>
            <a:off x="5120640" y="1828800"/>
            <a:ext cx="329184" cy="329184"/>
          </a:xfrm>
          <a:prstGeom prst="ellipse">
            <a:avLst/>
          </a:prstGeom>
          <a:solidFill>
            <a:srgbClr val="1D1C2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2</a:t>
            </a:r>
            <a:endParaRPr lang="en-US" sz="1100" dirty="0"/>
          </a:p>
        </p:txBody>
      </p:sp>
      <p:sp>
        <p:nvSpPr>
          <p:cNvPr id="28" name="Text 26"/>
          <p:cNvSpPr txBox="1"/>
          <p:nvPr/>
        </p:nvSpPr>
        <p:spPr>
          <a:xfrm>
            <a:off x="5577840" y="1783080"/>
            <a:ext cx="3017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Платёжный провайдер откажет в подключении</a:t>
            </a:r>
            <a:endParaRPr lang="en-US" sz="1250" dirty="0"/>
          </a:p>
        </p:txBody>
      </p:sp>
      <p:sp>
        <p:nvSpPr>
          <p:cNvPr id="29" name="Text 27"/>
          <p:cNvSpPr/>
          <p:nvPr/>
        </p:nvSpPr>
        <p:spPr>
          <a:xfrm>
            <a:off x="5120640" y="2377440"/>
            <a:ext cx="329184" cy="329184"/>
          </a:xfrm>
          <a:prstGeom prst="ellipse">
            <a:avLst/>
          </a:prstGeom>
          <a:solidFill>
            <a:srgbClr val="1D1C2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3</a:t>
            </a:r>
            <a:endParaRPr lang="en-US" sz="1100" dirty="0"/>
          </a:p>
        </p:txBody>
      </p:sp>
      <p:sp>
        <p:nvSpPr>
          <p:cNvPr id="30" name="Text 28"/>
          <p:cNvSpPr txBox="1"/>
          <p:nvPr/>
        </p:nvSpPr>
        <p:spPr>
          <a:xfrm>
            <a:off x="5577840" y="2331720"/>
            <a:ext cx="3017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Пользователи не найдут новую кнопку</a:t>
            </a:r>
            <a:endParaRPr lang="en-US" sz="1250" dirty="0"/>
          </a:p>
        </p:txBody>
      </p:sp>
      <p:sp>
        <p:nvSpPr>
          <p:cNvPr id="31" name="Text 29"/>
          <p:cNvSpPr/>
          <p:nvPr/>
        </p:nvSpPr>
        <p:spPr>
          <a:xfrm>
            <a:off x="5120640" y="2926080"/>
            <a:ext cx="329184" cy="329184"/>
          </a:xfrm>
          <a:prstGeom prst="ellipse">
            <a:avLst/>
          </a:prstGeom>
          <a:solidFill>
            <a:srgbClr val="1D1C2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4</a:t>
            </a:r>
            <a:endParaRPr lang="en-US" sz="1100" dirty="0"/>
          </a:p>
        </p:txBody>
      </p:sp>
      <p:sp>
        <p:nvSpPr>
          <p:cNvPr id="32" name="Text 30"/>
          <p:cNvSpPr txBox="1"/>
          <p:nvPr/>
        </p:nvSpPr>
        <p:spPr>
          <a:xfrm>
            <a:off x="5577840" y="2880360"/>
            <a:ext cx="3017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Изменится закон о персональных данных</a:t>
            </a:r>
            <a:endParaRPr lang="en-US" sz="1250" dirty="0"/>
          </a:p>
        </p:txBody>
      </p:sp>
      <p:sp>
        <p:nvSpPr>
          <p:cNvPr id="33" name="Text 31"/>
          <p:cNvSpPr/>
          <p:nvPr/>
        </p:nvSpPr>
        <p:spPr>
          <a:xfrm>
            <a:off x="5120640" y="3474720"/>
            <a:ext cx="329184" cy="329184"/>
          </a:xfrm>
          <a:prstGeom prst="ellipse">
            <a:avLst/>
          </a:prstGeom>
          <a:solidFill>
            <a:srgbClr val="1D1C21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</a:rPr>
              <a:t>5</a:t>
            </a:r>
            <a:endParaRPr lang="en-US" sz="1100" dirty="0"/>
          </a:p>
        </p:txBody>
      </p:sp>
      <p:sp>
        <p:nvSpPr>
          <p:cNvPr id="34" name="Text 32"/>
          <p:cNvSpPr txBox="1"/>
          <p:nvPr/>
        </p:nvSpPr>
        <p:spPr>
          <a:xfrm>
            <a:off x="5577840" y="3429000"/>
            <a:ext cx="3017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Поддержка не справится с потоком вопросов</a:t>
            </a:r>
            <a:endParaRPr lang="en-US" sz="1250" dirty="0"/>
          </a:p>
        </p:txBody>
      </p:sp>
      <p:sp>
        <p:nvSpPr>
          <p:cNvPr id="35" name="Text 33"/>
          <p:cNvSpPr txBox="1"/>
          <p:nvPr/>
        </p:nvSpPr>
        <p:spPr>
          <a:xfrm>
            <a:off x="548640" y="434340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Чем ближе к правому верхнему углу, тем раньше нужен план реагирования. Пример условный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Что делать с риском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1874520" cy="2926080"/>
          </a:xfrm>
          <a:prstGeom prst="roundRect">
            <a:avLst>
              <a:gd name="adj" fmla="val 4878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31520" y="1417320"/>
            <a:ext cx="502920" cy="50292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2162" y="1527962"/>
            <a:ext cx="281635" cy="28163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31520" y="2057400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Избежать</a:t>
            </a:r>
            <a:endParaRPr lang="en-US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2468880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убрать причину риска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063240"/>
            <a:ext cx="1600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Пример: </a:t>
            </a:r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не запускать функцию там, где непонятен закон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2606040" y="1234440"/>
            <a:ext cx="1874520" cy="2926080"/>
          </a:xfrm>
          <a:prstGeom prst="roundRect">
            <a:avLst>
              <a:gd name="adj" fmla="val 4878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10" name="Shape 7"/>
          <p:cNvSpPr/>
          <p:nvPr/>
        </p:nvSpPr>
        <p:spPr>
          <a:xfrm>
            <a:off x="2788920" y="1417320"/>
            <a:ext cx="502920" cy="502920"/>
          </a:xfrm>
          <a:prstGeom prst="ellipse">
            <a:avLst/>
          </a:prstGeom>
          <a:solidFill>
            <a:srgbClr val="1D1C21"/>
          </a:solidFill>
          <a:ln/>
        </p:spPr>
        <p:txBody>
          <a:bodyPr/>
          <a:p/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9562" y="1527962"/>
            <a:ext cx="281635" cy="281635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2788920" y="2057400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Снизить</a:t>
            </a:r>
            <a:endParaRPr lang="en-US" sz="1700" dirty="0"/>
          </a:p>
        </p:txBody>
      </p:sp>
      <p:sp>
        <p:nvSpPr>
          <p:cNvPr id="13" name="Text 9"/>
          <p:cNvSpPr txBox="1"/>
          <p:nvPr/>
        </p:nvSpPr>
        <p:spPr>
          <a:xfrm>
            <a:off x="2788920" y="2468880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уменьшить вероятность или влияние</a:t>
            </a:r>
            <a:endParaRPr lang="en-US" sz="1200" dirty="0"/>
          </a:p>
        </p:txBody>
      </p:sp>
      <p:sp>
        <p:nvSpPr>
          <p:cNvPr id="14" name="Text 10"/>
          <p:cNvSpPr txBox="1"/>
          <p:nvPr/>
        </p:nvSpPr>
        <p:spPr>
          <a:xfrm>
            <a:off x="2788920" y="3063240"/>
            <a:ext cx="1600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Пример: </a:t>
            </a:r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нагрузочный тест, плавная раскатка</a:t>
            </a:r>
            <a:endParaRPr lang="en-US" sz="1200" dirty="0"/>
          </a:p>
        </p:txBody>
      </p:sp>
      <p:sp>
        <p:nvSpPr>
          <p:cNvPr id="15" name="Shape 11"/>
          <p:cNvSpPr/>
          <p:nvPr/>
        </p:nvSpPr>
        <p:spPr>
          <a:xfrm>
            <a:off x="4663440" y="1234440"/>
            <a:ext cx="1874520" cy="2926080"/>
          </a:xfrm>
          <a:prstGeom prst="roundRect">
            <a:avLst>
              <a:gd name="adj" fmla="val 4878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6" name="Shape 12"/>
          <p:cNvSpPr/>
          <p:nvPr/>
        </p:nvSpPr>
        <p:spPr>
          <a:xfrm>
            <a:off x="4846320" y="1417320"/>
            <a:ext cx="502920" cy="50292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6962" y="1527962"/>
            <a:ext cx="281635" cy="281635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4846320" y="2057400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Передать</a:t>
            </a:r>
            <a:endParaRPr lang="en-US" sz="1700" dirty="0"/>
          </a:p>
        </p:txBody>
      </p:sp>
      <p:sp>
        <p:nvSpPr>
          <p:cNvPr id="19" name="Text 14"/>
          <p:cNvSpPr txBox="1"/>
          <p:nvPr/>
        </p:nvSpPr>
        <p:spPr>
          <a:xfrm>
            <a:off x="4846320" y="2468880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переложить на другую сторону</a:t>
            </a:r>
            <a:endParaRPr lang="en-US" sz="1200" dirty="0"/>
          </a:p>
        </p:txBody>
      </p:sp>
      <p:sp>
        <p:nvSpPr>
          <p:cNvPr id="20" name="Text 15"/>
          <p:cNvSpPr txBox="1"/>
          <p:nvPr/>
        </p:nvSpPr>
        <p:spPr>
          <a:xfrm>
            <a:off x="4846320" y="3063240"/>
            <a:ext cx="1600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Пример: </a:t>
            </a:r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страховка, партнёр, подрядчик</a:t>
            </a:r>
            <a:endParaRPr lang="en-US" sz="1200" dirty="0"/>
          </a:p>
        </p:txBody>
      </p:sp>
      <p:sp>
        <p:nvSpPr>
          <p:cNvPr id="21" name="Shape 16"/>
          <p:cNvSpPr/>
          <p:nvPr/>
        </p:nvSpPr>
        <p:spPr>
          <a:xfrm>
            <a:off x="6720840" y="1234440"/>
            <a:ext cx="1874520" cy="2926080"/>
          </a:xfrm>
          <a:prstGeom prst="roundRect">
            <a:avLst>
              <a:gd name="adj" fmla="val 4878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6903720" y="1417320"/>
            <a:ext cx="502920" cy="50292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4362" y="1527962"/>
            <a:ext cx="281635" cy="281635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6903720" y="2057400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Принять</a:t>
            </a:r>
            <a:endParaRPr lang="en-US" sz="1700" dirty="0"/>
          </a:p>
        </p:txBody>
      </p:sp>
      <p:sp>
        <p:nvSpPr>
          <p:cNvPr id="25" name="Text 19"/>
          <p:cNvSpPr txBox="1"/>
          <p:nvPr/>
        </p:nvSpPr>
        <p:spPr>
          <a:xfrm>
            <a:off x="6903720" y="2468880"/>
            <a:ext cx="1600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осознанно ничего не делать</a:t>
            </a:r>
            <a:endParaRPr lang="en-US" sz="1200" dirty="0"/>
          </a:p>
        </p:txBody>
      </p:sp>
      <p:sp>
        <p:nvSpPr>
          <p:cNvPr id="26" name="Text 20"/>
          <p:cNvSpPr txBox="1"/>
          <p:nvPr/>
        </p:nvSpPr>
        <p:spPr>
          <a:xfrm>
            <a:off x="6903720" y="3063240"/>
            <a:ext cx="1600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Пример: </a:t>
            </a:r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риск мал, а защита дороже ущерба</a:t>
            </a:r>
            <a:endParaRPr lang="en-US" sz="1200" dirty="0"/>
          </a:p>
        </p:txBody>
      </p:sp>
      <p:sp>
        <p:nvSpPr>
          <p:cNvPr id="27" name="Text 21"/>
          <p:cNvSpPr txBox="1"/>
          <p:nvPr/>
        </p:nvSpPr>
        <p:spPr>
          <a:xfrm>
            <a:off x="548640" y="434340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Реестр рисков: риск, вероятность, влияние, владелец и стратегия. Его ведут до запуска и обновляют после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Проверим себя: какая это стратегия?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31520" y="1188720"/>
            <a:ext cx="37673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1.  Не запускаем сервис в стране с неясными правилами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4681728" y="1280160"/>
            <a:ext cx="896112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4764024" y="13350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4974336" y="1280160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Избежать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5687568" y="1280160"/>
            <a:ext cx="896112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5769864" y="13350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5980176" y="1280160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Снизить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693408" y="1280160"/>
            <a:ext cx="896112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6775704" y="13350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6986016" y="1280160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Передать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7699248" y="1280160"/>
            <a:ext cx="896112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7781544" y="13350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7991856" y="1280160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Принять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548640" y="173736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731520" y="1737360"/>
            <a:ext cx="37673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2.  Подключаем провайдера, который сам отвечает за мошеннические платежи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681728" y="1828800"/>
            <a:ext cx="896112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4764024" y="188366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4974336" y="1828800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Избежать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5687568" y="1828800"/>
            <a:ext cx="896112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23" name="Shape 21"/>
          <p:cNvSpPr/>
          <p:nvPr/>
        </p:nvSpPr>
        <p:spPr>
          <a:xfrm>
            <a:off x="5769864" y="188366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5980176" y="1828800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Снизить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6693408" y="1828800"/>
            <a:ext cx="896112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26" name="Shape 24"/>
          <p:cNvSpPr/>
          <p:nvPr/>
        </p:nvSpPr>
        <p:spPr>
          <a:xfrm>
            <a:off x="6775704" y="188366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27" name="Text 25"/>
          <p:cNvSpPr txBox="1"/>
          <p:nvPr/>
        </p:nvSpPr>
        <p:spPr>
          <a:xfrm>
            <a:off x="6986016" y="1828800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Передать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7699248" y="1828800"/>
            <a:ext cx="896112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29" name="Shape 27"/>
          <p:cNvSpPr/>
          <p:nvPr/>
        </p:nvSpPr>
        <p:spPr>
          <a:xfrm>
            <a:off x="7781544" y="188366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30" name="Text 28"/>
          <p:cNvSpPr txBox="1"/>
          <p:nvPr/>
        </p:nvSpPr>
        <p:spPr>
          <a:xfrm>
            <a:off x="7991856" y="1828800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Принять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548640" y="228600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32" name="Text 30"/>
          <p:cNvSpPr txBox="1"/>
          <p:nvPr/>
        </p:nvSpPr>
        <p:spPr>
          <a:xfrm>
            <a:off x="731520" y="2286000"/>
            <a:ext cx="37673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3.  Раскатываем новую версию на 5% пользователей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4681728" y="2377440"/>
            <a:ext cx="896112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34" name="Shape 32"/>
          <p:cNvSpPr/>
          <p:nvPr/>
        </p:nvSpPr>
        <p:spPr>
          <a:xfrm>
            <a:off x="4764024" y="243230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35" name="Text 33"/>
          <p:cNvSpPr txBox="1"/>
          <p:nvPr/>
        </p:nvSpPr>
        <p:spPr>
          <a:xfrm>
            <a:off x="4974336" y="2377440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Избежать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5687568" y="2377440"/>
            <a:ext cx="896112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37" name="Shape 35"/>
          <p:cNvSpPr/>
          <p:nvPr/>
        </p:nvSpPr>
        <p:spPr>
          <a:xfrm>
            <a:off x="5769864" y="243230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38" name="Text 36"/>
          <p:cNvSpPr txBox="1"/>
          <p:nvPr/>
        </p:nvSpPr>
        <p:spPr>
          <a:xfrm>
            <a:off x="5980176" y="2377440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Снизить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6693408" y="2377440"/>
            <a:ext cx="896112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40" name="Shape 38"/>
          <p:cNvSpPr/>
          <p:nvPr/>
        </p:nvSpPr>
        <p:spPr>
          <a:xfrm>
            <a:off x="6775704" y="243230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41" name="Text 39"/>
          <p:cNvSpPr txBox="1"/>
          <p:nvPr/>
        </p:nvSpPr>
        <p:spPr>
          <a:xfrm>
            <a:off x="6986016" y="2377440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Передать</a:t>
            </a:r>
            <a:endParaRPr lang="en-US" sz="1050" dirty="0"/>
          </a:p>
        </p:txBody>
      </p:sp>
      <p:sp>
        <p:nvSpPr>
          <p:cNvPr id="42" name="Shape 40"/>
          <p:cNvSpPr/>
          <p:nvPr/>
        </p:nvSpPr>
        <p:spPr>
          <a:xfrm>
            <a:off x="7699248" y="2377440"/>
            <a:ext cx="896112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43" name="Shape 41"/>
          <p:cNvSpPr/>
          <p:nvPr/>
        </p:nvSpPr>
        <p:spPr>
          <a:xfrm>
            <a:off x="7781544" y="243230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44" name="Text 42"/>
          <p:cNvSpPr txBox="1"/>
          <p:nvPr/>
        </p:nvSpPr>
        <p:spPr>
          <a:xfrm>
            <a:off x="7991856" y="2377440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Принять</a:t>
            </a:r>
            <a:endParaRPr lang="en-US" sz="1050" dirty="0"/>
          </a:p>
        </p:txBody>
      </p:sp>
      <p:sp>
        <p:nvSpPr>
          <p:cNvPr id="45" name="Shape 43"/>
          <p:cNvSpPr/>
          <p:nvPr/>
        </p:nvSpPr>
        <p:spPr>
          <a:xfrm>
            <a:off x="548640" y="283464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46" name="Text 44"/>
          <p:cNvSpPr txBox="1"/>
          <p:nvPr/>
        </p:nvSpPr>
        <p:spPr>
          <a:xfrm>
            <a:off x="731520" y="2834640"/>
            <a:ext cx="37673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4.  Иконка может показаться непонятной – решили ничего не делать</a:t>
            </a:r>
            <a:endParaRPr lang="en-US" sz="1200" dirty="0"/>
          </a:p>
        </p:txBody>
      </p:sp>
      <p:sp>
        <p:nvSpPr>
          <p:cNvPr id="47" name="Shape 45"/>
          <p:cNvSpPr/>
          <p:nvPr/>
        </p:nvSpPr>
        <p:spPr>
          <a:xfrm>
            <a:off x="4681728" y="2926080"/>
            <a:ext cx="896112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48" name="Shape 46"/>
          <p:cNvSpPr/>
          <p:nvPr/>
        </p:nvSpPr>
        <p:spPr>
          <a:xfrm>
            <a:off x="4764024" y="298094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49" name="Text 47"/>
          <p:cNvSpPr txBox="1"/>
          <p:nvPr/>
        </p:nvSpPr>
        <p:spPr>
          <a:xfrm>
            <a:off x="4974336" y="2926080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Избежать</a:t>
            </a:r>
            <a:endParaRPr lang="en-US" sz="1050" dirty="0"/>
          </a:p>
        </p:txBody>
      </p:sp>
      <p:sp>
        <p:nvSpPr>
          <p:cNvPr id="50" name="Shape 48"/>
          <p:cNvSpPr/>
          <p:nvPr/>
        </p:nvSpPr>
        <p:spPr>
          <a:xfrm>
            <a:off x="5687568" y="2926080"/>
            <a:ext cx="896112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51" name="Shape 49"/>
          <p:cNvSpPr/>
          <p:nvPr/>
        </p:nvSpPr>
        <p:spPr>
          <a:xfrm>
            <a:off x="5769864" y="298094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52" name="Text 50"/>
          <p:cNvSpPr txBox="1"/>
          <p:nvPr/>
        </p:nvSpPr>
        <p:spPr>
          <a:xfrm>
            <a:off x="5980176" y="2926080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Снизить</a:t>
            </a:r>
            <a:endParaRPr lang="en-US" sz="1050" dirty="0"/>
          </a:p>
        </p:txBody>
      </p:sp>
      <p:sp>
        <p:nvSpPr>
          <p:cNvPr id="53" name="Shape 51"/>
          <p:cNvSpPr/>
          <p:nvPr/>
        </p:nvSpPr>
        <p:spPr>
          <a:xfrm>
            <a:off x="6693408" y="2926080"/>
            <a:ext cx="896112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54" name="Shape 52"/>
          <p:cNvSpPr/>
          <p:nvPr/>
        </p:nvSpPr>
        <p:spPr>
          <a:xfrm>
            <a:off x="6775704" y="298094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55" name="Text 53"/>
          <p:cNvSpPr txBox="1"/>
          <p:nvPr/>
        </p:nvSpPr>
        <p:spPr>
          <a:xfrm>
            <a:off x="6986016" y="2926080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Передать</a:t>
            </a:r>
            <a:endParaRPr lang="en-US" sz="1050" dirty="0"/>
          </a:p>
        </p:txBody>
      </p:sp>
      <p:sp>
        <p:nvSpPr>
          <p:cNvPr id="56" name="Shape 54"/>
          <p:cNvSpPr/>
          <p:nvPr/>
        </p:nvSpPr>
        <p:spPr>
          <a:xfrm>
            <a:off x="7699248" y="2926080"/>
            <a:ext cx="896112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57" name="Shape 55"/>
          <p:cNvSpPr/>
          <p:nvPr/>
        </p:nvSpPr>
        <p:spPr>
          <a:xfrm>
            <a:off x="7781544" y="298094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58" name="Text 56"/>
          <p:cNvSpPr txBox="1"/>
          <p:nvPr/>
        </p:nvSpPr>
        <p:spPr>
          <a:xfrm>
            <a:off x="7991856" y="2926080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Принять</a:t>
            </a:r>
            <a:endParaRPr lang="en-US" sz="1050" dirty="0"/>
          </a:p>
        </p:txBody>
      </p:sp>
      <p:sp>
        <p:nvSpPr>
          <p:cNvPr id="59" name="Shape 57"/>
          <p:cNvSpPr/>
          <p:nvPr/>
        </p:nvSpPr>
        <p:spPr>
          <a:xfrm>
            <a:off x="548640" y="338328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60" name="Text 58"/>
          <p:cNvSpPr txBox="1"/>
          <p:nvPr/>
        </p:nvSpPr>
        <p:spPr>
          <a:xfrm>
            <a:off x="731520" y="3383280"/>
            <a:ext cx="37673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5.  Проводим нагрузочное тестирование перед акцией</a:t>
            </a:r>
            <a:endParaRPr lang="en-US" sz="1200" dirty="0"/>
          </a:p>
        </p:txBody>
      </p:sp>
      <p:sp>
        <p:nvSpPr>
          <p:cNvPr id="61" name="Shape 59"/>
          <p:cNvSpPr/>
          <p:nvPr/>
        </p:nvSpPr>
        <p:spPr>
          <a:xfrm>
            <a:off x="4681728" y="3474720"/>
            <a:ext cx="896112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62" name="Shape 60"/>
          <p:cNvSpPr/>
          <p:nvPr/>
        </p:nvSpPr>
        <p:spPr>
          <a:xfrm>
            <a:off x="4764024" y="352958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63" name="Text 61"/>
          <p:cNvSpPr txBox="1"/>
          <p:nvPr/>
        </p:nvSpPr>
        <p:spPr>
          <a:xfrm>
            <a:off x="4974336" y="3474720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Избежать</a:t>
            </a:r>
            <a:endParaRPr lang="en-US" sz="1050" dirty="0"/>
          </a:p>
        </p:txBody>
      </p:sp>
      <p:sp>
        <p:nvSpPr>
          <p:cNvPr id="64" name="Shape 62"/>
          <p:cNvSpPr/>
          <p:nvPr/>
        </p:nvSpPr>
        <p:spPr>
          <a:xfrm>
            <a:off x="5687568" y="3474720"/>
            <a:ext cx="896112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65" name="Shape 63"/>
          <p:cNvSpPr/>
          <p:nvPr/>
        </p:nvSpPr>
        <p:spPr>
          <a:xfrm>
            <a:off x="5769864" y="352958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66" name="Text 64"/>
          <p:cNvSpPr txBox="1"/>
          <p:nvPr/>
        </p:nvSpPr>
        <p:spPr>
          <a:xfrm>
            <a:off x="5980176" y="3474720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Снизить</a:t>
            </a:r>
            <a:endParaRPr lang="en-US" sz="1050" dirty="0"/>
          </a:p>
        </p:txBody>
      </p:sp>
      <p:sp>
        <p:nvSpPr>
          <p:cNvPr id="67" name="Shape 65"/>
          <p:cNvSpPr/>
          <p:nvPr/>
        </p:nvSpPr>
        <p:spPr>
          <a:xfrm>
            <a:off x="6693408" y="3474720"/>
            <a:ext cx="896112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68" name="Shape 66"/>
          <p:cNvSpPr/>
          <p:nvPr/>
        </p:nvSpPr>
        <p:spPr>
          <a:xfrm>
            <a:off x="6775704" y="352958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69" name="Text 67"/>
          <p:cNvSpPr txBox="1"/>
          <p:nvPr/>
        </p:nvSpPr>
        <p:spPr>
          <a:xfrm>
            <a:off x="6986016" y="3474720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Передать</a:t>
            </a:r>
            <a:endParaRPr lang="en-US" sz="1050" dirty="0"/>
          </a:p>
        </p:txBody>
      </p:sp>
      <p:sp>
        <p:nvSpPr>
          <p:cNvPr id="70" name="Shape 68"/>
          <p:cNvSpPr/>
          <p:nvPr/>
        </p:nvSpPr>
        <p:spPr>
          <a:xfrm>
            <a:off x="7699248" y="3474720"/>
            <a:ext cx="896112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71" name="Shape 69"/>
          <p:cNvSpPr/>
          <p:nvPr/>
        </p:nvSpPr>
        <p:spPr>
          <a:xfrm>
            <a:off x="7781544" y="352958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72" name="Text 70"/>
          <p:cNvSpPr txBox="1"/>
          <p:nvPr/>
        </p:nvSpPr>
        <p:spPr>
          <a:xfrm>
            <a:off x="7991856" y="3474720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Принять</a:t>
            </a:r>
            <a:endParaRPr lang="en-US" sz="1050" dirty="0"/>
          </a:p>
        </p:txBody>
      </p:sp>
      <p:sp>
        <p:nvSpPr>
          <p:cNvPr id="73" name="Shape 71"/>
          <p:cNvSpPr/>
          <p:nvPr/>
        </p:nvSpPr>
        <p:spPr>
          <a:xfrm>
            <a:off x="548640" y="393192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74" name="Text 72"/>
          <p:cNvSpPr txBox="1"/>
          <p:nvPr/>
        </p:nvSpPr>
        <p:spPr>
          <a:xfrm>
            <a:off x="731520" y="3931920"/>
            <a:ext cx="37673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6.  Передаём доставку партнёру с гарантией сроков</a:t>
            </a:r>
            <a:endParaRPr lang="en-US" sz="1200" dirty="0"/>
          </a:p>
        </p:txBody>
      </p:sp>
      <p:sp>
        <p:nvSpPr>
          <p:cNvPr id="75" name="Shape 73"/>
          <p:cNvSpPr/>
          <p:nvPr/>
        </p:nvSpPr>
        <p:spPr>
          <a:xfrm>
            <a:off x="4681728" y="4023360"/>
            <a:ext cx="896112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76" name="Shape 74"/>
          <p:cNvSpPr/>
          <p:nvPr/>
        </p:nvSpPr>
        <p:spPr>
          <a:xfrm>
            <a:off x="4764024" y="40782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77" name="Text 75"/>
          <p:cNvSpPr txBox="1"/>
          <p:nvPr/>
        </p:nvSpPr>
        <p:spPr>
          <a:xfrm>
            <a:off x="4974336" y="4023360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Избежать</a:t>
            </a:r>
            <a:endParaRPr lang="en-US" sz="1050" dirty="0"/>
          </a:p>
        </p:txBody>
      </p:sp>
      <p:sp>
        <p:nvSpPr>
          <p:cNvPr id="78" name="Shape 76"/>
          <p:cNvSpPr/>
          <p:nvPr/>
        </p:nvSpPr>
        <p:spPr>
          <a:xfrm>
            <a:off x="5687568" y="4023360"/>
            <a:ext cx="896112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79" name="Shape 77"/>
          <p:cNvSpPr/>
          <p:nvPr/>
        </p:nvSpPr>
        <p:spPr>
          <a:xfrm>
            <a:off x="5769864" y="40782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p/>
        </p:txBody>
      </p:sp>
      <p:sp>
        <p:nvSpPr>
          <p:cNvPr id="80" name="Text 78"/>
          <p:cNvSpPr txBox="1"/>
          <p:nvPr/>
        </p:nvSpPr>
        <p:spPr>
          <a:xfrm>
            <a:off x="5980176" y="4023360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Снизить</a:t>
            </a:r>
            <a:endParaRPr lang="en-US" sz="1050" dirty="0"/>
          </a:p>
        </p:txBody>
      </p:sp>
      <p:sp>
        <p:nvSpPr>
          <p:cNvPr id="81" name="Shape 79"/>
          <p:cNvSpPr/>
          <p:nvPr/>
        </p:nvSpPr>
        <p:spPr>
          <a:xfrm>
            <a:off x="6693408" y="4023360"/>
            <a:ext cx="896112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82" name="Shape 80"/>
          <p:cNvSpPr/>
          <p:nvPr/>
        </p:nvSpPr>
        <p:spPr>
          <a:xfrm>
            <a:off x="6775704" y="40782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p/>
        </p:txBody>
      </p:sp>
      <p:sp>
        <p:nvSpPr>
          <p:cNvPr id="83" name="Text 81"/>
          <p:cNvSpPr txBox="1"/>
          <p:nvPr/>
        </p:nvSpPr>
        <p:spPr>
          <a:xfrm>
            <a:off x="6986016" y="4023360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Передать</a:t>
            </a:r>
            <a:endParaRPr lang="en-US" sz="1050" dirty="0"/>
          </a:p>
        </p:txBody>
      </p:sp>
      <p:sp>
        <p:nvSpPr>
          <p:cNvPr id="84" name="Shape 82"/>
          <p:cNvSpPr/>
          <p:nvPr/>
        </p:nvSpPr>
        <p:spPr>
          <a:xfrm>
            <a:off x="7699248" y="4023360"/>
            <a:ext cx="896112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85" name="Shape 83"/>
          <p:cNvSpPr/>
          <p:nvPr/>
        </p:nvSpPr>
        <p:spPr>
          <a:xfrm>
            <a:off x="7781544" y="40782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86" name="Text 84"/>
          <p:cNvSpPr txBox="1"/>
          <p:nvPr/>
        </p:nvSpPr>
        <p:spPr>
          <a:xfrm>
            <a:off x="7991856" y="4023360"/>
            <a:ext cx="5669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Принять</a:t>
            </a:r>
            <a:endParaRPr lang="en-US" sz="1050" dirty="0"/>
          </a:p>
        </p:txBody>
      </p:sp>
      <p:sp>
        <p:nvSpPr>
          <p:cNvPr id="87" name="Text 85"/>
          <p:cNvSpPr txBox="1"/>
          <p:nvPr/>
        </p:nvSpPr>
        <p:spPr>
          <a:xfrm>
            <a:off x="548640" y="4526280"/>
            <a:ext cx="8046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Избежать – убрать причину; снизить – уменьшить; передать – переложить; принять – осознанно оставить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Сколько вкладывать в анализ рисков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731520" y="4160520"/>
            <a:ext cx="0" cy="-2834640"/>
          </a:xfrm>
          <a:prstGeom prst="line">
            <a:avLst/>
          </a:prstGeom>
          <a:noFill/>
          <a:ln w="15875">
            <a:solidFill>
              <a:srgbClr val="5B5A62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31520" y="4160520"/>
            <a:ext cx="4206240" cy="0"/>
          </a:xfrm>
          <a:prstGeom prst="line">
            <a:avLst/>
          </a:prstGeom>
          <a:noFill/>
          <a:ln w="15875">
            <a:solidFill>
              <a:srgbClr val="5B5A62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804672" y="128016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↑ величина рисков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2651760" y="4206240"/>
            <a:ext cx="2286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время и затраты на анализ →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731520" y="1325880"/>
            <a:ext cx="137160" cy="392789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868680" y="1718669"/>
            <a:ext cx="137160" cy="342191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1005840" y="2060860"/>
            <a:ext cx="137160" cy="296647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1143000" y="2357506"/>
            <a:ext cx="137160" cy="255808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1280160" y="2613314"/>
            <a:ext cx="137160" cy="219339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417320" y="2832653"/>
            <a:ext cx="137160" cy="186916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13" name="Shape 11"/>
          <p:cNvSpPr/>
          <p:nvPr/>
        </p:nvSpPr>
        <p:spPr>
          <a:xfrm>
            <a:off x="1554480" y="3019570"/>
            <a:ext cx="137160" cy="158229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1691640" y="3177799"/>
            <a:ext cx="137160" cy="132978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1828800" y="3310777"/>
            <a:ext cx="137160" cy="110878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1965960" y="3421655"/>
            <a:ext cx="137160" cy="91654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2103120" y="3513309"/>
            <a:ext cx="137160" cy="75047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2240280" y="3588356"/>
            <a:ext cx="137160" cy="60805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2377440" y="3649161"/>
            <a:ext cx="137160" cy="48695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2514600" y="3697856"/>
            <a:ext cx="137160" cy="38491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21" name="Shape 19"/>
          <p:cNvSpPr/>
          <p:nvPr/>
        </p:nvSpPr>
        <p:spPr>
          <a:xfrm>
            <a:off x="2651760" y="3736347"/>
            <a:ext cx="137160" cy="29981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2788920" y="3766328"/>
            <a:ext cx="137160" cy="22968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23" name="Shape 21"/>
          <p:cNvSpPr/>
          <p:nvPr/>
        </p:nvSpPr>
        <p:spPr>
          <a:xfrm>
            <a:off x="2926080" y="3789296"/>
            <a:ext cx="137160" cy="17264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3063240" y="3806560"/>
            <a:ext cx="137160" cy="12695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3200400" y="3819256"/>
            <a:ext cx="137160" cy="9100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26" name="Shape 24"/>
          <p:cNvSpPr/>
          <p:nvPr/>
        </p:nvSpPr>
        <p:spPr>
          <a:xfrm>
            <a:off x="3337560" y="3828356"/>
            <a:ext cx="137160" cy="6329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27" name="Shape 25"/>
          <p:cNvSpPr/>
          <p:nvPr/>
        </p:nvSpPr>
        <p:spPr>
          <a:xfrm>
            <a:off x="3474720" y="3834685"/>
            <a:ext cx="137160" cy="4245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28" name="Shape 26"/>
          <p:cNvSpPr/>
          <p:nvPr/>
        </p:nvSpPr>
        <p:spPr>
          <a:xfrm>
            <a:off x="3611880" y="3838930"/>
            <a:ext cx="137160" cy="2725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29" name="Shape 27"/>
          <p:cNvSpPr/>
          <p:nvPr/>
        </p:nvSpPr>
        <p:spPr>
          <a:xfrm>
            <a:off x="3749040" y="3841655"/>
            <a:ext cx="137160" cy="1655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30" name="Shape 28"/>
          <p:cNvSpPr/>
          <p:nvPr/>
        </p:nvSpPr>
        <p:spPr>
          <a:xfrm>
            <a:off x="3886200" y="3843310"/>
            <a:ext cx="137160" cy="936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31" name="Shape 29"/>
          <p:cNvSpPr/>
          <p:nvPr/>
        </p:nvSpPr>
        <p:spPr>
          <a:xfrm>
            <a:off x="4023360" y="3844246"/>
            <a:ext cx="137160" cy="482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32" name="Shape 30"/>
          <p:cNvSpPr/>
          <p:nvPr/>
        </p:nvSpPr>
        <p:spPr>
          <a:xfrm>
            <a:off x="4160520" y="3844728"/>
            <a:ext cx="137160" cy="218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33" name="Shape 31"/>
          <p:cNvSpPr/>
          <p:nvPr/>
        </p:nvSpPr>
        <p:spPr>
          <a:xfrm>
            <a:off x="4297680" y="3844946"/>
            <a:ext cx="137160" cy="81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34" name="Shape 32"/>
          <p:cNvSpPr/>
          <p:nvPr/>
        </p:nvSpPr>
        <p:spPr>
          <a:xfrm>
            <a:off x="4434840" y="3845027"/>
            <a:ext cx="137160" cy="22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35" name="Shape 33"/>
          <p:cNvSpPr/>
          <p:nvPr/>
        </p:nvSpPr>
        <p:spPr>
          <a:xfrm>
            <a:off x="4572000" y="3845049"/>
            <a:ext cx="137160" cy="3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36" name="Shape 34"/>
          <p:cNvSpPr/>
          <p:nvPr/>
        </p:nvSpPr>
        <p:spPr>
          <a:xfrm>
            <a:off x="4709160" y="3845052"/>
            <a:ext cx="137160" cy="0"/>
          </a:xfrm>
          <a:prstGeom prst="line">
            <a:avLst/>
          </a:prstGeom>
          <a:noFill/>
          <a:ln w="38100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37" name="Shape 35"/>
          <p:cNvSpPr/>
          <p:nvPr/>
        </p:nvSpPr>
        <p:spPr>
          <a:xfrm>
            <a:off x="1417320" y="1325880"/>
            <a:ext cx="1005840" cy="2834640"/>
          </a:xfrm>
          <a:prstGeom prst="rect">
            <a:avLst/>
          </a:prstGeom>
          <a:solidFill>
            <a:srgbClr val="F2C230">
              <a:alpha val="30000"/>
            </a:srgbClr>
          </a:solidFill>
          <a:ln/>
        </p:spPr>
        <p:txBody>
          <a:bodyPr/>
          <a:p/>
        </p:txBody>
      </p:sp>
      <p:sp>
        <p:nvSpPr>
          <p:cNvPr id="38" name="Text 36"/>
          <p:cNvSpPr txBox="1"/>
          <p:nvPr/>
        </p:nvSpPr>
        <p:spPr>
          <a:xfrm>
            <a:off x="1371600" y="379476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tx1"/>
                </a:solidFill>
              </a:rPr>
              <a:t>разумная зона</a:t>
            </a:r>
            <a:endParaRPr lang="en-US" sz="1050" dirty="0"/>
          </a:p>
        </p:txBody>
      </p:sp>
      <p:sp>
        <p:nvSpPr>
          <p:cNvPr id="39" name="Shape 37"/>
          <p:cNvSpPr/>
          <p:nvPr/>
        </p:nvSpPr>
        <p:spPr>
          <a:xfrm>
            <a:off x="5394960" y="1371600"/>
            <a:ext cx="384048" cy="384048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4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79451" y="1456091"/>
            <a:ext cx="215067" cy="215067"/>
          </a:xfrm>
          <a:prstGeom prst="rect">
            <a:avLst/>
          </a:prstGeom>
        </p:spPr>
      </p:pic>
      <p:sp>
        <p:nvSpPr>
          <p:cNvPr id="41" name="Text 38"/>
          <p:cNvSpPr txBox="1"/>
          <p:nvPr/>
        </p:nvSpPr>
        <p:spPr>
          <a:xfrm>
            <a:off x="5961888" y="1325880"/>
            <a:ext cx="263347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Первые часы анализа убирают большую часть рисков</a:t>
            </a:r>
            <a:endParaRPr lang="en-US" sz="1300" dirty="0"/>
          </a:p>
        </p:txBody>
      </p:sp>
      <p:sp>
        <p:nvSpPr>
          <p:cNvPr id="42" name="Shape 39"/>
          <p:cNvSpPr/>
          <p:nvPr/>
        </p:nvSpPr>
        <p:spPr>
          <a:xfrm>
            <a:off x="5394960" y="2331720"/>
            <a:ext cx="384048" cy="384048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4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9451" y="2416211"/>
            <a:ext cx="215067" cy="215067"/>
          </a:xfrm>
          <a:prstGeom prst="rect">
            <a:avLst/>
          </a:prstGeom>
        </p:spPr>
      </p:pic>
      <p:sp>
        <p:nvSpPr>
          <p:cNvPr id="44" name="Text 40"/>
          <p:cNvSpPr txBox="1"/>
          <p:nvPr/>
        </p:nvSpPr>
        <p:spPr>
          <a:xfrm>
            <a:off x="5961888" y="2286000"/>
            <a:ext cx="263347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Дальше анализ дорожает, а риски почти не снижаются</a:t>
            </a:r>
            <a:endParaRPr lang="en-US" sz="1300" dirty="0"/>
          </a:p>
        </p:txBody>
      </p:sp>
      <p:sp>
        <p:nvSpPr>
          <p:cNvPr id="45" name="Shape 41"/>
          <p:cNvSpPr/>
          <p:nvPr/>
        </p:nvSpPr>
        <p:spPr>
          <a:xfrm>
            <a:off x="5394960" y="3291840"/>
            <a:ext cx="384048" cy="384048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4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9451" y="3376331"/>
            <a:ext cx="215067" cy="215067"/>
          </a:xfrm>
          <a:prstGeom prst="rect">
            <a:avLst/>
          </a:prstGeom>
        </p:spPr>
      </p:pic>
      <p:sp>
        <p:nvSpPr>
          <p:cNvPr id="47" name="Text 42"/>
          <p:cNvSpPr txBox="1"/>
          <p:nvPr/>
        </p:nvSpPr>
        <p:spPr>
          <a:xfrm>
            <a:off x="5961888" y="3246120"/>
            <a:ext cx="263347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Глубину анализа выбирают по цене ошибки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Что уже снижает риски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2560320" cy="1417320"/>
          </a:xfrm>
          <a:prstGeom prst="roundRect">
            <a:avLst>
              <a:gd name="adj" fmla="val 6452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31520" y="1417320"/>
            <a:ext cx="457200" cy="45720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2104" y="1517904"/>
            <a:ext cx="256032" cy="25603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31520" y="192024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Финансовые модели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224028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сценарии и прогнозы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3264408" y="1234440"/>
            <a:ext cx="2560320" cy="1417320"/>
          </a:xfrm>
          <a:prstGeom prst="roundRect">
            <a:avLst>
              <a:gd name="adj" fmla="val 6452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9" name="Shape 6"/>
          <p:cNvSpPr/>
          <p:nvPr/>
        </p:nvSpPr>
        <p:spPr>
          <a:xfrm>
            <a:off x="3447288" y="1417320"/>
            <a:ext cx="457200" cy="45720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7872" y="1517904"/>
            <a:ext cx="256032" cy="25603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3447288" y="192024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Интервью</a:t>
            </a:r>
            <a:endParaRPr lang="en-US" sz="1400" dirty="0"/>
          </a:p>
        </p:txBody>
      </p:sp>
      <p:sp>
        <p:nvSpPr>
          <p:cNvPr id="12" name="Text 8"/>
          <p:cNvSpPr txBox="1"/>
          <p:nvPr/>
        </p:nvSpPr>
        <p:spPr>
          <a:xfrm>
            <a:off x="3447288" y="224028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риск сделать не то, что нужно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5980176" y="1234440"/>
            <a:ext cx="2560320" cy="1417320"/>
          </a:xfrm>
          <a:prstGeom prst="roundRect">
            <a:avLst>
              <a:gd name="adj" fmla="val 6452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4" name="Shape 10"/>
          <p:cNvSpPr/>
          <p:nvPr/>
        </p:nvSpPr>
        <p:spPr>
          <a:xfrm>
            <a:off x="6163056" y="1417320"/>
            <a:ext cx="457200" cy="45720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3640" y="1517904"/>
            <a:ext cx="256032" cy="256032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163056" y="192024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A/B-тесты</a:t>
            </a:r>
            <a:endParaRPr lang="en-US" sz="1400" dirty="0"/>
          </a:p>
        </p:txBody>
      </p:sp>
      <p:sp>
        <p:nvSpPr>
          <p:cNvPr id="17" name="Text 12"/>
          <p:cNvSpPr txBox="1"/>
          <p:nvPr/>
        </p:nvSpPr>
        <p:spPr>
          <a:xfrm>
            <a:off x="6163056" y="224028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проверка на малой доле</a:t>
            </a:r>
            <a:endParaRPr lang="en-US" sz="1200" dirty="0"/>
          </a:p>
        </p:txBody>
      </p:sp>
      <p:sp>
        <p:nvSpPr>
          <p:cNvPr id="18" name="Shape 13"/>
          <p:cNvSpPr/>
          <p:nvPr/>
        </p:nvSpPr>
        <p:spPr>
          <a:xfrm>
            <a:off x="548640" y="2834640"/>
            <a:ext cx="2560320" cy="1417320"/>
          </a:xfrm>
          <a:prstGeom prst="roundRect">
            <a:avLst>
              <a:gd name="adj" fmla="val 6452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9" name="Shape 14"/>
          <p:cNvSpPr/>
          <p:nvPr/>
        </p:nvSpPr>
        <p:spPr>
          <a:xfrm>
            <a:off x="731520" y="3017520"/>
            <a:ext cx="457200" cy="45720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104" y="3118104"/>
            <a:ext cx="256032" cy="256032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731520" y="352044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Частые итерации</a:t>
            </a:r>
            <a:endParaRPr lang="en-US" sz="1400" dirty="0"/>
          </a:p>
        </p:txBody>
      </p:sp>
      <p:sp>
        <p:nvSpPr>
          <p:cNvPr id="22" name="Text 16"/>
          <p:cNvSpPr txBox="1"/>
          <p:nvPr/>
        </p:nvSpPr>
        <p:spPr>
          <a:xfrm>
            <a:off x="731520" y="384048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ошибка стоит меньше</a:t>
            </a:r>
            <a:endParaRPr lang="en-US" sz="1200" dirty="0"/>
          </a:p>
        </p:txBody>
      </p:sp>
      <p:sp>
        <p:nvSpPr>
          <p:cNvPr id="23" name="Shape 17"/>
          <p:cNvSpPr/>
          <p:nvPr/>
        </p:nvSpPr>
        <p:spPr>
          <a:xfrm>
            <a:off x="3264408" y="2834640"/>
            <a:ext cx="2560320" cy="1417320"/>
          </a:xfrm>
          <a:prstGeom prst="roundRect">
            <a:avLst>
              <a:gd name="adj" fmla="val 6452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4" name="Shape 18"/>
          <p:cNvSpPr/>
          <p:nvPr/>
        </p:nvSpPr>
        <p:spPr>
          <a:xfrm>
            <a:off x="3447288" y="3017520"/>
            <a:ext cx="457200" cy="45720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7872" y="3118104"/>
            <a:ext cx="256032" cy="256032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3447288" y="352044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Декомпозиция</a:t>
            </a:r>
            <a:endParaRPr lang="en-US" sz="1400" dirty="0"/>
          </a:p>
        </p:txBody>
      </p:sp>
      <p:sp>
        <p:nvSpPr>
          <p:cNvPr id="27" name="Text 20"/>
          <p:cNvSpPr txBox="1"/>
          <p:nvPr/>
        </p:nvSpPr>
        <p:spPr>
          <a:xfrm>
            <a:off x="3447288" y="384048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маленькие задачи – меньше рисков</a:t>
            </a:r>
            <a:endParaRPr lang="en-US" sz="1200" dirty="0"/>
          </a:p>
        </p:txBody>
      </p:sp>
      <p:sp>
        <p:nvSpPr>
          <p:cNvPr id="28" name="Shape 21"/>
          <p:cNvSpPr/>
          <p:nvPr/>
        </p:nvSpPr>
        <p:spPr>
          <a:xfrm>
            <a:off x="5980176" y="2834640"/>
            <a:ext cx="2560320" cy="1417320"/>
          </a:xfrm>
          <a:prstGeom prst="roundRect">
            <a:avLst>
              <a:gd name="adj" fmla="val 6452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9" name="Shape 22"/>
          <p:cNvSpPr/>
          <p:nvPr/>
        </p:nvSpPr>
        <p:spPr>
          <a:xfrm>
            <a:off x="6163056" y="3017520"/>
            <a:ext cx="457200" cy="45720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3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640" y="3118104"/>
            <a:ext cx="256032" cy="256032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6163056" y="352044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Чек-листы релиза</a:t>
            </a:r>
            <a:endParaRPr lang="en-US" sz="1400" dirty="0"/>
          </a:p>
        </p:txBody>
      </p:sp>
      <p:sp>
        <p:nvSpPr>
          <p:cNvPr id="32" name="Text 24"/>
          <p:cNvSpPr txBox="1"/>
          <p:nvPr/>
        </p:nvSpPr>
        <p:spPr>
          <a:xfrm>
            <a:off x="6163056" y="384048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без детских ошибок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Чек-лист запуска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chemeClr val="tx2"/>
                </a:solidFill>
              </a:rPr>
              <a:t>Два главных вопроса запуска: соответствует ли он целям и контролируем ли мы риски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548640" y="1700784"/>
            <a:ext cx="329184" cy="329184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9050">
            <a:solidFill>
              <a:srgbClr val="1D1C21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1051560" y="1645920"/>
            <a:ext cx="4206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Приближает нас к цели?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48640" y="2249424"/>
            <a:ext cx="329184" cy="329184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9050">
            <a:solidFill>
              <a:srgbClr val="1D1C21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051560" y="2194560"/>
            <a:ext cx="4206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Можем измерить, насколько достигли цели?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48640" y="2798064"/>
            <a:ext cx="329184" cy="329184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9050">
            <a:solidFill>
              <a:srgbClr val="1D1C21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1051560" y="2743200"/>
            <a:ext cx="4206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Какие риски?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548640" y="3346704"/>
            <a:ext cx="329184" cy="329184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9050">
            <a:solidFill>
              <a:srgbClr val="1D1C21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1051560" y="3291840"/>
            <a:ext cx="4206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Заметим проблему быстро?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548640" y="3895344"/>
            <a:ext cx="329184" cy="329184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9050">
            <a:solidFill>
              <a:srgbClr val="1D1C21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051560" y="3840480"/>
            <a:ext cx="4206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Что делаем, если что-то пошло не так?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5669280" y="164592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Ценность чек-листов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5669280" y="2011680"/>
            <a:ext cx="2743200" cy="640080"/>
          </a:xfrm>
          <a:prstGeom prst="roundRect">
            <a:avLst>
              <a:gd name="adj" fmla="val 8571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5806440" y="2011680"/>
            <a:ext cx="2514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чужие – хорошо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852160" y="2788920"/>
            <a:ext cx="2560320" cy="640080"/>
          </a:xfrm>
          <a:prstGeom prst="roundRect">
            <a:avLst>
              <a:gd name="adj" fmla="val 8571"/>
            </a:avLst>
          </a:prstGeom>
          <a:solidFill>
            <a:srgbClr val="F8E3A0"/>
          </a:solidFill>
          <a:ln/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5989320" y="2788920"/>
            <a:ext cx="2331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свои – ещё лучше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6035040" y="3566160"/>
            <a:ext cx="2377440" cy="640080"/>
          </a:xfrm>
          <a:prstGeom prst="roundRect">
            <a:avLst>
              <a:gd name="adj" fmla="val 8571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6172200" y="3566160"/>
            <a:ext cx="2148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культура делиться ими – отлично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1417320"/>
            <a:ext cx="1463040" cy="14630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6269" y="1739189"/>
            <a:ext cx="819302" cy="819302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0" type="title" hasCustomPrompt="1"/>
          </p:nvPr>
        </p:nvSpPr>
        <p:spPr>
          <a:xfrm>
            <a:off x="3108960" y="548640"/>
            <a:ext cx="54864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Релиз: как выпускать безопасно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3108960" y="253288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 txBox="1"/>
          <p:nvPr/>
        </p:nvSpPr>
        <p:spPr>
          <a:xfrm>
            <a:off x="3108960" y="260604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Софт-лонч и плавная раскатка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3108960" y="308152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3108960" y="315468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План отката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3108960" y="363016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 txBox="1"/>
          <p:nvPr/>
        </p:nvSpPr>
        <p:spPr>
          <a:xfrm>
            <a:off x="3108960" y="370332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Громкий запуск и мониторинг</a:t>
            </a:r>
            <a:endParaRPr lang="en-US" sz="17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Софт-лонч и плавная раскатка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Запуск начинается с тестирования на реальных пользователях – но на небольшой их части.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3383280"/>
            <a:ext cx="868680" cy="548640"/>
          </a:xfrm>
          <a:prstGeom prst="rect">
            <a:avLst/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3429000"/>
            <a:ext cx="868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1%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1572768" y="3010205"/>
            <a:ext cx="868680" cy="921715"/>
          </a:xfrm>
          <a:prstGeom prst="rect">
            <a:avLst/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572768" y="3055925"/>
            <a:ext cx="868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5%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2596896" y="2505456"/>
            <a:ext cx="868680" cy="1426464"/>
          </a:xfrm>
          <a:prstGeom prst="rect">
            <a:avLst/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2596896" y="2551176"/>
            <a:ext cx="868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25%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3621024" y="2132381"/>
            <a:ext cx="868680" cy="1799539"/>
          </a:xfrm>
          <a:prstGeom prst="rect">
            <a:avLst/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3621024" y="2178101"/>
            <a:ext cx="868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50%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4645152" y="1737360"/>
            <a:ext cx="868680" cy="2194560"/>
          </a:xfrm>
          <a:prstGeom prst="rect">
            <a:avLst/>
          </a:prstGeom>
          <a:solidFill>
            <a:srgbClr val="2F8F83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4645152" y="1783080"/>
            <a:ext cx="868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100%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402336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i="1" dirty="0">
                <a:solidFill>
                  <a:schemeClr val="tx2"/>
                </a:solidFill>
              </a:rPr>
              <a:t>проверяем метрики на каждом шаге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5943600" y="169164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Как раскатывать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943600" y="2011680"/>
            <a:ext cx="384048" cy="384048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1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8091" y="2096171"/>
            <a:ext cx="215067" cy="215067"/>
          </a:xfrm>
          <a:prstGeom prst="rect">
            <a:avLst/>
          </a:prstGeom>
        </p:spPr>
      </p:pic>
      <p:sp>
        <p:nvSpPr>
          <p:cNvPr id="18" name="Text 15"/>
          <p:cNvSpPr txBox="1"/>
          <p:nvPr/>
        </p:nvSpPr>
        <p:spPr>
          <a:xfrm>
            <a:off x="6510528" y="1965960"/>
            <a:ext cx="20848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По платформам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5943600" y="2560320"/>
            <a:ext cx="384048" cy="384048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2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8091" y="2644811"/>
            <a:ext cx="215067" cy="215067"/>
          </a:xfrm>
          <a:prstGeom prst="rect">
            <a:avLst/>
          </a:prstGeom>
        </p:spPr>
      </p:pic>
      <p:sp>
        <p:nvSpPr>
          <p:cNvPr id="21" name="Text 17"/>
          <p:cNvSpPr txBox="1"/>
          <p:nvPr/>
        </p:nvSpPr>
        <p:spPr>
          <a:xfrm>
            <a:off x="6510528" y="2514600"/>
            <a:ext cx="20848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По проценту пользователей</a:t>
            </a:r>
            <a:endParaRPr lang="en-US" sz="1300" dirty="0"/>
          </a:p>
        </p:txBody>
      </p:sp>
      <p:sp>
        <p:nvSpPr>
          <p:cNvPr id="22" name="Shape 18"/>
          <p:cNvSpPr/>
          <p:nvPr/>
        </p:nvSpPr>
        <p:spPr>
          <a:xfrm>
            <a:off x="5943600" y="3108960"/>
            <a:ext cx="384048" cy="384048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091" y="3193451"/>
            <a:ext cx="215067" cy="215067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6510528" y="3063240"/>
            <a:ext cx="20848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Конкретным пользователям</a:t>
            </a:r>
            <a:endParaRPr lang="en-US" sz="1300" dirty="0"/>
          </a:p>
        </p:txBody>
      </p:sp>
      <p:sp>
        <p:nvSpPr>
          <p:cNvPr id="25" name="Shape 20"/>
          <p:cNvSpPr/>
          <p:nvPr/>
        </p:nvSpPr>
        <p:spPr>
          <a:xfrm>
            <a:off x="5943600" y="3657600"/>
            <a:ext cx="384048" cy="384048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8091" y="3742091"/>
            <a:ext cx="215067" cy="215067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510528" y="3611880"/>
            <a:ext cx="20848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По приглашениям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Проверим себя: как раскатывать?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31520" y="1188720"/>
            <a:ext cx="5376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1.  Исправили опечатку в тексте кнопки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291072" y="1280160"/>
            <a:ext cx="109728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6373368" y="13350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6583680" y="1280160"/>
            <a:ext cx="768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Сразу всем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7498080" y="1280160"/>
            <a:ext cx="109728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580376" y="13350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790688" y="1280160"/>
            <a:ext cx="768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Постепенно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548640" y="173736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731520" y="1737360"/>
            <a:ext cx="5376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2.  Новая система оплаты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291072" y="1828800"/>
            <a:ext cx="109728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6373368" y="188366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6583680" y="1828800"/>
            <a:ext cx="768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Сразу всем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7498080" y="1828800"/>
            <a:ext cx="109728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7580376" y="188366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7790688" y="1828800"/>
            <a:ext cx="768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Постепенно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548640" y="228600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731520" y="2286000"/>
            <a:ext cx="5376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3.  Редизайн главного экрана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291072" y="2377440"/>
            <a:ext cx="109728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6373368" y="243230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6583680" y="2377440"/>
            <a:ext cx="768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Сразу всем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7498080" y="2377440"/>
            <a:ext cx="109728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25" name="Shape 23"/>
          <p:cNvSpPr/>
          <p:nvPr/>
        </p:nvSpPr>
        <p:spPr>
          <a:xfrm>
            <a:off x="7580376" y="243230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26" name="Text 24"/>
          <p:cNvSpPr txBox="1"/>
          <p:nvPr/>
        </p:nvSpPr>
        <p:spPr>
          <a:xfrm>
            <a:off x="7790688" y="2377440"/>
            <a:ext cx="768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Постепенно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548640" y="283464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28" name="Text 26"/>
          <p:cNvSpPr txBox="1"/>
          <p:nvPr/>
        </p:nvSpPr>
        <p:spPr>
          <a:xfrm>
            <a:off x="731520" y="2834640"/>
            <a:ext cx="5376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4.  Срочное исправление уязвимости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6291072" y="2926080"/>
            <a:ext cx="109728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30" name="Shape 28"/>
          <p:cNvSpPr/>
          <p:nvPr/>
        </p:nvSpPr>
        <p:spPr>
          <a:xfrm>
            <a:off x="6373368" y="298094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31" name="Text 29"/>
          <p:cNvSpPr txBox="1"/>
          <p:nvPr/>
        </p:nvSpPr>
        <p:spPr>
          <a:xfrm>
            <a:off x="6583680" y="2926080"/>
            <a:ext cx="768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Сразу всем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7498080" y="2926080"/>
            <a:ext cx="109728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33" name="Shape 31"/>
          <p:cNvSpPr/>
          <p:nvPr/>
        </p:nvSpPr>
        <p:spPr>
          <a:xfrm>
            <a:off x="7580376" y="298094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34" name="Text 32"/>
          <p:cNvSpPr txBox="1"/>
          <p:nvPr/>
        </p:nvSpPr>
        <p:spPr>
          <a:xfrm>
            <a:off x="7790688" y="2926080"/>
            <a:ext cx="768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Постепенно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548640" y="338328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36" name="Text 34"/>
          <p:cNvSpPr txBox="1"/>
          <p:nvPr/>
        </p:nvSpPr>
        <p:spPr>
          <a:xfrm>
            <a:off x="731520" y="3383280"/>
            <a:ext cx="5376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5.  Новый алгоритм рекомендаций</a:t>
            </a:r>
            <a:endParaRPr lang="en-US" sz="1300" dirty="0"/>
          </a:p>
        </p:txBody>
      </p:sp>
      <p:sp>
        <p:nvSpPr>
          <p:cNvPr id="37" name="Shape 35"/>
          <p:cNvSpPr/>
          <p:nvPr/>
        </p:nvSpPr>
        <p:spPr>
          <a:xfrm>
            <a:off x="6291072" y="3474720"/>
            <a:ext cx="109728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38" name="Shape 36"/>
          <p:cNvSpPr/>
          <p:nvPr/>
        </p:nvSpPr>
        <p:spPr>
          <a:xfrm>
            <a:off x="6373368" y="352958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39" name="Text 37"/>
          <p:cNvSpPr txBox="1"/>
          <p:nvPr/>
        </p:nvSpPr>
        <p:spPr>
          <a:xfrm>
            <a:off x="6583680" y="3474720"/>
            <a:ext cx="768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Сразу всем</a:t>
            </a:r>
            <a:endParaRPr lang="en-US" sz="1050" dirty="0"/>
          </a:p>
        </p:txBody>
      </p:sp>
      <p:sp>
        <p:nvSpPr>
          <p:cNvPr id="40" name="Shape 38"/>
          <p:cNvSpPr/>
          <p:nvPr/>
        </p:nvSpPr>
        <p:spPr>
          <a:xfrm>
            <a:off x="7498080" y="3474720"/>
            <a:ext cx="109728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41" name="Shape 39"/>
          <p:cNvSpPr/>
          <p:nvPr/>
        </p:nvSpPr>
        <p:spPr>
          <a:xfrm>
            <a:off x="7580376" y="352958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42" name="Text 40"/>
          <p:cNvSpPr txBox="1"/>
          <p:nvPr/>
        </p:nvSpPr>
        <p:spPr>
          <a:xfrm>
            <a:off x="7790688" y="3474720"/>
            <a:ext cx="768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Постепенно</a:t>
            </a:r>
            <a:endParaRPr lang="en-US" sz="1050" dirty="0"/>
          </a:p>
        </p:txBody>
      </p:sp>
      <p:sp>
        <p:nvSpPr>
          <p:cNvPr id="43" name="Shape 41"/>
          <p:cNvSpPr/>
          <p:nvPr/>
        </p:nvSpPr>
        <p:spPr>
          <a:xfrm>
            <a:off x="548640" y="393192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44" name="Text 42"/>
          <p:cNvSpPr txBox="1"/>
          <p:nvPr/>
        </p:nvSpPr>
        <p:spPr>
          <a:xfrm>
            <a:off x="731520" y="3931920"/>
            <a:ext cx="5376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6.  Новый тариф с другой ценой</a:t>
            </a:r>
            <a:endParaRPr lang="en-US" sz="1300" dirty="0"/>
          </a:p>
        </p:txBody>
      </p:sp>
      <p:sp>
        <p:nvSpPr>
          <p:cNvPr id="45" name="Shape 43"/>
          <p:cNvSpPr/>
          <p:nvPr/>
        </p:nvSpPr>
        <p:spPr>
          <a:xfrm>
            <a:off x="6291072" y="4023360"/>
            <a:ext cx="109728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46" name="Shape 44"/>
          <p:cNvSpPr/>
          <p:nvPr/>
        </p:nvSpPr>
        <p:spPr>
          <a:xfrm>
            <a:off x="6373368" y="40782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E0684B"/>
            </a:solidFill>
            <a:prstDash val="solid"/>
          </a:ln>
        </p:spPr>
        <p:txBody>
          <a:bodyPr/>
          <a:p/>
        </p:txBody>
      </p:sp>
      <p:sp>
        <p:nvSpPr>
          <p:cNvPr id="47" name="Text 45"/>
          <p:cNvSpPr txBox="1"/>
          <p:nvPr/>
        </p:nvSpPr>
        <p:spPr>
          <a:xfrm>
            <a:off x="6583680" y="4023360"/>
            <a:ext cx="768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Сразу всем</a:t>
            </a:r>
            <a:endParaRPr lang="en-US" sz="1050" dirty="0"/>
          </a:p>
        </p:txBody>
      </p:sp>
      <p:sp>
        <p:nvSpPr>
          <p:cNvPr id="48" name="Shape 46"/>
          <p:cNvSpPr/>
          <p:nvPr/>
        </p:nvSpPr>
        <p:spPr>
          <a:xfrm>
            <a:off x="7498080" y="4023360"/>
            <a:ext cx="109728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49" name="Shape 47"/>
          <p:cNvSpPr/>
          <p:nvPr/>
        </p:nvSpPr>
        <p:spPr>
          <a:xfrm>
            <a:off x="7580376" y="40782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F8F83"/>
            </a:solidFill>
            <a:prstDash val="solid"/>
          </a:ln>
        </p:spPr>
        <p:txBody>
          <a:bodyPr/>
          <a:p/>
        </p:txBody>
      </p:sp>
      <p:sp>
        <p:nvSpPr>
          <p:cNvPr id="50" name="Text 48"/>
          <p:cNvSpPr txBox="1"/>
          <p:nvPr/>
        </p:nvSpPr>
        <p:spPr>
          <a:xfrm>
            <a:off x="7790688" y="4023360"/>
            <a:ext cx="768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tx1"/>
                </a:solidFill>
              </a:rPr>
              <a:t>Постепенно</a:t>
            </a:r>
            <a:endParaRPr lang="en-US" sz="1050" dirty="0"/>
          </a:p>
        </p:txBody>
      </p:sp>
      <p:sp>
        <p:nvSpPr>
          <p:cNvPr id="51" name="Text 49"/>
          <p:cNvSpPr txBox="1"/>
          <p:nvPr/>
        </p:nvSpPr>
        <p:spPr>
          <a:xfrm>
            <a:off x="548640" y="4526280"/>
            <a:ext cx="8046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Чем выше цена ошибки и неопределённость, тем осторожнее раскатка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План Б: откат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До запуска договоритесь, при каких условиях откатываемся – и проверьте, что откат работает.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2560320" cy="2194560"/>
          </a:xfrm>
          <a:prstGeom prst="roundRect">
            <a:avLst>
              <a:gd name="adj" fmla="val 4167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777240" y="1965960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7941" y="2086661"/>
            <a:ext cx="307238" cy="30723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777240" y="265176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Флаг функции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777240" y="306324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новую функцию можно выключить без нового релиза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3108960" y="2514600"/>
            <a:ext cx="182880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0" name="Shape 7"/>
          <p:cNvSpPr/>
          <p:nvPr/>
        </p:nvSpPr>
        <p:spPr>
          <a:xfrm>
            <a:off x="3291840" y="1783080"/>
            <a:ext cx="2560320" cy="2194560"/>
          </a:xfrm>
          <a:prstGeom prst="roundRect">
            <a:avLst>
              <a:gd name="adj" fmla="val 4167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11" name="Shape 8"/>
          <p:cNvSpPr/>
          <p:nvPr/>
        </p:nvSpPr>
        <p:spPr>
          <a:xfrm>
            <a:off x="3520440" y="1965960"/>
            <a:ext cx="548640" cy="548640"/>
          </a:xfrm>
          <a:prstGeom prst="ellipse">
            <a:avLst/>
          </a:prstGeom>
          <a:solidFill>
            <a:srgbClr val="1D1C21"/>
          </a:solidFill>
          <a:ln/>
        </p:spPr>
        <p:txBody>
          <a:bodyPr/>
          <a:p/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1141" y="2086661"/>
            <a:ext cx="307238" cy="307238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520440" y="265176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Стоп-критерии</a:t>
            </a:r>
            <a:endParaRPr lang="en-US" sz="1600" dirty="0"/>
          </a:p>
        </p:txBody>
      </p:sp>
      <p:sp>
        <p:nvSpPr>
          <p:cNvPr id="14" name="Text 10"/>
          <p:cNvSpPr txBox="1"/>
          <p:nvPr/>
        </p:nvSpPr>
        <p:spPr>
          <a:xfrm>
            <a:off x="3520440" y="306324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например: ошибки &gt; 1% или выручка −5% за час</a:t>
            </a:r>
            <a:endParaRPr lang="en-US" sz="1250" dirty="0"/>
          </a:p>
        </p:txBody>
      </p:sp>
      <p:sp>
        <p:nvSpPr>
          <p:cNvPr id="15" name="Shape 11"/>
          <p:cNvSpPr/>
          <p:nvPr/>
        </p:nvSpPr>
        <p:spPr>
          <a:xfrm>
            <a:off x="5852160" y="2514600"/>
            <a:ext cx="182880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6" name="Shape 12"/>
          <p:cNvSpPr/>
          <p:nvPr/>
        </p:nvSpPr>
        <p:spPr>
          <a:xfrm>
            <a:off x="6035040" y="1783080"/>
            <a:ext cx="2560320" cy="2194560"/>
          </a:xfrm>
          <a:prstGeom prst="roundRect">
            <a:avLst>
              <a:gd name="adj" fmla="val 4167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6263640" y="1965960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4341" y="2086661"/>
            <a:ext cx="307238" cy="307238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263640" y="265176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Откат</a:t>
            </a:r>
            <a:endParaRPr lang="en-US" sz="1600" dirty="0"/>
          </a:p>
        </p:txBody>
      </p:sp>
      <p:sp>
        <p:nvSpPr>
          <p:cNvPr id="20" name="Text 15"/>
          <p:cNvSpPr txBox="1"/>
          <p:nvPr/>
        </p:nvSpPr>
        <p:spPr>
          <a:xfrm>
            <a:off x="6263640" y="306324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кто принимает решение и за сколько минут</a:t>
            </a:r>
            <a:endParaRPr lang="en-US" sz="1250" dirty="0"/>
          </a:p>
        </p:txBody>
      </p:sp>
      <p:sp>
        <p:nvSpPr>
          <p:cNvPr id="21" name="Text 16"/>
          <p:cNvSpPr txBox="1"/>
          <p:nvPr/>
        </p:nvSpPr>
        <p:spPr>
          <a:xfrm>
            <a:off x="548640" y="425196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Флаг функции (feature flag) – переключатель в коде: включает функцию для нужной доли пользователей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Критерии остановки – заранее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7043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chemeClr val="tx2"/>
                </a:solidFill>
              </a:rPr>
              <a:t>Пороги и действия записывают до запуска – в момент аварии спорить о них поздно</a:t>
            </a:r>
            <a:endParaRPr lang="en-US" sz="1350" dirty="0"/>
          </a:p>
        </p:txBody>
      </p:sp>
      <p:graphicFrame>
        <p:nvGraphicFramePr>
          <p:cNvPr id="3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8046720" cy="914400"/>
        </p:xfrm>
        <a:graphic>
          <a:graphicData uri="http://schemas.openxmlformats.org/drawingml/2006/table">
            <a:tbl>
              <a:tblPr/>
              <a:tblGrid>
                <a:gridCol w="2560320"/>
                <a:gridCol w="2377440"/>
                <a:gridCol w="310896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Метрика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2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Порог «стоп»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2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Действие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2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Сессии без сбоев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ниже 99,5%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остановить раскатку и разобраться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Ошибки сервера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вдвое выше обычного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откат флагом функции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Конверсия в оплату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−10% к контрольной группе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остановить, проверить данные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Обращения в поддержку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+50% за час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пауза и сообщение пользователям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548640" y="42519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Пороги условные: их подбирают под свой продукт по обычным значениям метрик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Решение о запуске: Go / No-Go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2560320" cy="2880360"/>
          </a:xfrm>
          <a:prstGeom prst="roundRect">
            <a:avLst>
              <a:gd name="adj" fmla="val 2857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31520" y="1417320"/>
            <a:ext cx="457200" cy="45720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2104" y="1517904"/>
            <a:ext cx="256032" cy="25603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31520" y="196596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2651760"/>
            <a:ext cx="2240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критерии готовности выполнены: тесты, мониторинг, откат проверен, поддержка готова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3291840" y="1234440"/>
            <a:ext cx="2560320" cy="2880360"/>
          </a:xfrm>
          <a:prstGeom prst="roundRect">
            <a:avLst>
              <a:gd name="adj" fmla="val 2857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9" name="Shape 6"/>
          <p:cNvSpPr/>
          <p:nvPr/>
        </p:nvSpPr>
        <p:spPr>
          <a:xfrm>
            <a:off x="3474720" y="1417320"/>
            <a:ext cx="457200" cy="457200"/>
          </a:xfrm>
          <a:prstGeom prst="ellipse">
            <a:avLst/>
          </a:prstGeom>
          <a:solidFill>
            <a:srgbClr val="1D1C21"/>
          </a:solidFill>
          <a:ln/>
        </p:spPr>
        <p:txBody>
          <a:bodyPr/>
          <a:p/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5304" y="1517904"/>
            <a:ext cx="256032" cy="25603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3474720" y="196596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 с условиями</a:t>
            </a:r>
            <a:endParaRPr lang="en-US" sz="1400" dirty="0"/>
          </a:p>
        </p:txBody>
      </p:sp>
      <p:sp>
        <p:nvSpPr>
          <p:cNvPr id="12" name="Text 8"/>
          <p:cNvSpPr txBox="1"/>
          <p:nvPr/>
        </p:nvSpPr>
        <p:spPr>
          <a:xfrm>
            <a:off x="3474720" y="2651760"/>
            <a:ext cx="2240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запускаем, но с ограничением: меньший процент, дополнительный мониторинг, дежурство</a:t>
            </a:r>
            <a:endParaRPr lang="en-US" sz="1250" dirty="0"/>
          </a:p>
        </p:txBody>
      </p:sp>
      <p:sp>
        <p:nvSpPr>
          <p:cNvPr id="13" name="Shape 9"/>
          <p:cNvSpPr/>
          <p:nvPr/>
        </p:nvSpPr>
        <p:spPr>
          <a:xfrm>
            <a:off x="6035040" y="1234440"/>
            <a:ext cx="2560320" cy="2880360"/>
          </a:xfrm>
          <a:prstGeom prst="roundRect">
            <a:avLst>
              <a:gd name="adj" fmla="val 2857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4" name="Shape 10"/>
          <p:cNvSpPr/>
          <p:nvPr/>
        </p:nvSpPr>
        <p:spPr>
          <a:xfrm>
            <a:off x="6217920" y="1417320"/>
            <a:ext cx="457200" cy="45720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504" y="1517904"/>
            <a:ext cx="256032" cy="256032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217920" y="196596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No-Go</a:t>
            </a:r>
            <a:endParaRPr lang="en-US" sz="1400" dirty="0"/>
          </a:p>
        </p:txBody>
      </p:sp>
      <p:sp>
        <p:nvSpPr>
          <p:cNvPr id="17" name="Text 12"/>
          <p:cNvSpPr txBox="1"/>
          <p:nvPr/>
        </p:nvSpPr>
        <p:spPr>
          <a:xfrm>
            <a:off x="6217920" y="2651760"/>
            <a:ext cx="2240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критичный риск не закрыт – переносим и называем новую дату</a:t>
            </a:r>
            <a:endParaRPr lang="en-US" sz="1250" dirty="0"/>
          </a:p>
        </p:txBody>
      </p:sp>
      <p:sp>
        <p:nvSpPr>
          <p:cNvPr id="18" name="Text 13"/>
          <p:cNvSpPr txBox="1"/>
          <p:nvPr/>
        </p:nvSpPr>
        <p:spPr>
          <a:xfrm>
            <a:off x="548640" y="42519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Решение принимает один человек с полномочиями, а не «все вместе». Его фиксируют письменно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Кейс ВКонтакте: тест редизайна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2148840" cy="3291840"/>
          </a:xfrm>
          <a:prstGeom prst="roundRect">
            <a:avLst>
              <a:gd name="adj" fmla="val 4255"/>
            </a:avLst>
          </a:prstGeom>
          <a:solidFill>
            <a:schemeClr val="tx1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77240" y="141732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5"/>
                </a:solidFill>
              </a:rPr>
              <a:t>ВКонтакте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828800"/>
            <a:ext cx="1783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2500+</a:t>
            </a:r>
            <a:endParaRPr lang="en-US" sz="36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606040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1"/>
                </a:solidFill>
              </a:rPr>
              <a:t>исправлений внесли по отзывам пользователей до полного запуска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3977640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Соцсеть  ·  2016 год</a:t>
            </a:r>
            <a:endParaRPr lang="en-US" sz="110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1800" y="1261872"/>
            <a:ext cx="219456" cy="219456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3246120" y="125272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Ситуация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4206240" y="1234440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Полтора года команда готовила новый дизайн сайта. Сменить интерфейс сразу для всей аудитории было слишком рискованно.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2971800" y="1965960"/>
            <a:ext cx="5623560" cy="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p/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2048256"/>
            <a:ext cx="219456" cy="219456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246120" y="203911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Что сделали</a:t>
            </a:r>
            <a:endParaRPr lang="en-US" sz="1200" dirty="0"/>
          </a:p>
        </p:txBody>
      </p:sp>
      <p:sp>
        <p:nvSpPr>
          <p:cNvPr id="14" name="Text 10"/>
          <p:cNvSpPr txBox="1"/>
          <p:nvPr/>
        </p:nvSpPr>
        <p:spPr>
          <a:xfrm>
            <a:off x="4206240" y="2020824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1 апреля 2016 года открыли публичный тест: новый дизайн мог включить любой желающий. Четыре с половиной месяца собирали отзывы.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2971800" y="2752344"/>
            <a:ext cx="5623560" cy="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p/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2834640"/>
            <a:ext cx="219456" cy="219456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3246120" y="282549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Результат</a:t>
            </a:r>
            <a:endParaRPr lang="en-US" sz="1200" dirty="0"/>
          </a:p>
        </p:txBody>
      </p:sp>
      <p:sp>
        <p:nvSpPr>
          <p:cNvPr id="18" name="Text 13"/>
          <p:cNvSpPr txBox="1"/>
          <p:nvPr/>
        </p:nvSpPr>
        <p:spPr>
          <a:xfrm>
            <a:off x="4206240" y="2807208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Внесли более 2500 крупных и мелких исправлений и 17 августа 2016 года перевели на новый дизайн всех пользователей.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2971800" y="3657600"/>
            <a:ext cx="5623560" cy="868680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20" name="Text 15"/>
          <p:cNvSpPr txBox="1"/>
          <p:nvPr/>
        </p:nvSpPr>
        <p:spPr>
          <a:xfrm>
            <a:off x="3154680" y="3657600"/>
            <a:ext cx="5303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Вывод для нас 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Софт-лонч даёт реальные данные и время исправить ошибки до того, как их увидят все.</a:t>
            </a:r>
            <a:endParaRPr lang="en-US" sz="1500" dirty="0"/>
          </a:p>
        </p:txBody>
      </p:sp>
      <p:sp>
        <p:nvSpPr>
          <p:cNvPr id="21" name="Text 16"/>
          <p:cNvSpPr txBox="1"/>
          <p:nvPr/>
        </p:nvSpPr>
        <p:spPr>
          <a:xfrm>
            <a:off x="4937760" y="4754880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Источник: ITC.ua, 17.08.2016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Релиз в пятницу вечером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1691640" y="1325880"/>
            <a:ext cx="0" cy="2743200"/>
          </a:xfrm>
          <a:prstGeom prst="line">
            <a:avLst/>
          </a:prstGeom>
          <a:noFill/>
          <a:ln w="19050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548640" y="1234440"/>
            <a:ext cx="1005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Пт, 18:55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1609344" y="1380744"/>
            <a:ext cx="164592" cy="164592"/>
          </a:xfrm>
          <a:prstGeom prst="ellipse">
            <a:avLst/>
          </a:prstGeom>
          <a:solidFill>
            <a:srgbClr val="1D1C21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965960" y="1234440"/>
            <a:ext cx="3657600" cy="502920"/>
          </a:xfrm>
          <a:prstGeom prst="roundRect">
            <a:avLst>
              <a:gd name="adj" fmla="val 14545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2103120" y="123444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«Выкатим быстренько, там одна строчка»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1965960"/>
            <a:ext cx="1005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Пт, 19:10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1609344" y="2112264"/>
            <a:ext cx="164592" cy="164592"/>
          </a:xfrm>
          <a:prstGeom prst="ellipse">
            <a:avLst/>
          </a:prstGeom>
          <a:solidFill>
            <a:srgbClr val="1D1C21"/>
          </a:solidFill>
          <a:ln/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1965960" y="1965960"/>
            <a:ext cx="3657600" cy="502920"/>
          </a:xfrm>
          <a:prstGeom prst="roundRect">
            <a:avLst>
              <a:gd name="adj" fmla="val 14545"/>
            </a:avLst>
          </a:prstGeom>
          <a:solidFill>
            <a:srgbClr val="F6D5CC"/>
          </a:solidFill>
          <a:ln/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2103120" y="196596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Ошибки 500 у трети пользователей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2697480"/>
            <a:ext cx="1005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Пт, 19:12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1609344" y="2843784"/>
            <a:ext cx="164592" cy="164592"/>
          </a:xfrm>
          <a:prstGeom prst="ellipse">
            <a:avLst/>
          </a:prstGeom>
          <a:solidFill>
            <a:srgbClr val="1D1C21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1965960" y="2697480"/>
            <a:ext cx="3657600" cy="502920"/>
          </a:xfrm>
          <a:prstGeom prst="roundRect">
            <a:avLst>
              <a:gd name="adj" fmla="val 14545"/>
            </a:avLst>
          </a:prstGeom>
          <a:solidFill>
            <a:srgbClr val="F6D5CC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2103120" y="269748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Все уже ушли домой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3429000"/>
            <a:ext cx="1005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Сб, 03:40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1609344" y="3575304"/>
            <a:ext cx="164592" cy="164592"/>
          </a:xfrm>
          <a:prstGeom prst="ellipse">
            <a:avLst/>
          </a:prstGeom>
          <a:solidFill>
            <a:srgbClr val="1D1C21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1965960" y="3429000"/>
            <a:ext cx="3657600" cy="502920"/>
          </a:xfrm>
          <a:prstGeom prst="roundRect">
            <a:avLst>
              <a:gd name="adj" fmla="val 14545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2103120" y="342900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Откатились. Причина – та самая одна строчка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 rot="180000">
            <a:off x="6080760" y="1371600"/>
            <a:ext cx="2468880" cy="2377440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 rot="180000">
            <a:off x="6309360" y="1600200"/>
            <a:ext cx="20574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</a:rPr>
              <a:t>Правило</a:t>
            </a:r>
            <a:endParaRPr lang="en-US" sz="1500" dirty="0"/>
          </a:p>
          <a:p>
            <a:pPr indent="0" marL="0">
              <a:buNone/>
            </a:pPr>
            <a:r>
              <a:rPr lang="en-US" sz="600" dirty="0">
                <a:solidFill>
                  <a:schemeClr val="tx1"/>
                </a:solidFill>
              </a:rPr>
              <a:t> 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Выпускайте релиз, когда команда рядом и успеет отреагировать.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Громкий публичный запуск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80160"/>
            <a:ext cx="2560320" cy="2560320"/>
          </a:xfrm>
          <a:prstGeom prst="roundRect">
            <a:avLst>
              <a:gd name="adj" fmla="val 3571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77240" y="1463040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7941" y="1583741"/>
            <a:ext cx="307238" cy="30723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77240" y="214884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Вложитесь в тестирование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971800"/>
            <a:ext cx="2148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больше, чем обычно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3291840" y="1280160"/>
            <a:ext cx="2560320" cy="2560320"/>
          </a:xfrm>
          <a:prstGeom prst="roundRect">
            <a:avLst>
              <a:gd name="adj" fmla="val 3571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9" name="Shape 6"/>
          <p:cNvSpPr/>
          <p:nvPr/>
        </p:nvSpPr>
        <p:spPr>
          <a:xfrm>
            <a:off x="3520440" y="1463040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p/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1141" y="1583741"/>
            <a:ext cx="307238" cy="307238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3520440" y="214884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Подключите маркетинг, PR и SMM</a:t>
            </a:r>
            <a:endParaRPr lang="en-US" sz="1400" dirty="0"/>
          </a:p>
        </p:txBody>
      </p:sp>
      <p:sp>
        <p:nvSpPr>
          <p:cNvPr id="12" name="Text 8"/>
          <p:cNvSpPr txBox="1"/>
          <p:nvPr/>
        </p:nvSpPr>
        <p:spPr>
          <a:xfrm>
            <a:off x="3520440" y="2971800"/>
            <a:ext cx="2148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не только для продвижения, но и чтобы «тушить пожары»</a:t>
            </a:r>
            <a:endParaRPr lang="en-US" sz="1250" dirty="0"/>
          </a:p>
        </p:txBody>
      </p:sp>
      <p:sp>
        <p:nvSpPr>
          <p:cNvPr id="13" name="Shape 9"/>
          <p:cNvSpPr/>
          <p:nvPr/>
        </p:nvSpPr>
        <p:spPr>
          <a:xfrm>
            <a:off x="6035040" y="1280160"/>
            <a:ext cx="2560320" cy="2560320"/>
          </a:xfrm>
          <a:prstGeom prst="roundRect">
            <a:avLst>
              <a:gd name="adj" fmla="val 3571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14" name="Shape 10"/>
          <p:cNvSpPr/>
          <p:nvPr/>
        </p:nvSpPr>
        <p:spPr>
          <a:xfrm>
            <a:off x="6263640" y="1463040"/>
            <a:ext cx="548640" cy="548640"/>
          </a:xfrm>
          <a:prstGeom prst="ellipse">
            <a:avLst/>
          </a:prstGeom>
          <a:solidFill>
            <a:srgbClr val="1D1C21"/>
          </a:solidFill>
          <a:ln/>
        </p:spPr>
        <p:txBody>
          <a:bodyPr/>
          <a:p/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4341" y="1583741"/>
            <a:ext cx="307238" cy="307238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263640" y="2148840"/>
            <a:ext cx="2148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Соберите «ситуационный центр»</a:t>
            </a:r>
            <a:endParaRPr lang="en-US" sz="1400" dirty="0"/>
          </a:p>
        </p:txBody>
      </p:sp>
      <p:sp>
        <p:nvSpPr>
          <p:cNvPr id="17" name="Text 12"/>
          <p:cNvSpPr txBox="1"/>
          <p:nvPr/>
        </p:nvSpPr>
        <p:spPr>
          <a:xfrm>
            <a:off x="6263640" y="2971800"/>
            <a:ext cx="2148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команда в одном месте следит за запуском и решает быстро</a:t>
            </a:r>
            <a:endParaRPr lang="en-US" sz="1250" dirty="0"/>
          </a:p>
        </p:txBody>
      </p:sp>
      <p:sp>
        <p:nvSpPr>
          <p:cNvPr id="18" name="Text 13"/>
          <p:cNvSpPr txBox="1"/>
          <p:nvPr/>
        </p:nvSpPr>
        <p:spPr>
          <a:xfrm>
            <a:off x="548640" y="41605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Ситуационный центр (war room) – команда запуска на связи в одном месте, пока идёт релиз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Мониторинг после запуска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До запуска убедитесь, что данные будут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2560320" cy="411480"/>
          </a:xfrm>
          <a:prstGeom prst="roundRect">
            <a:avLst>
              <a:gd name="adj" fmla="val 13333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D1C21"/>
                </a:solidFill>
              </a:rPr>
              <a:t>технические параметры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3264408" y="1508760"/>
            <a:ext cx="2560320" cy="411480"/>
          </a:xfrm>
          <a:prstGeom prst="roundRect">
            <a:avLst>
              <a:gd name="adj" fmla="val 13333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D1C21"/>
                </a:solidFill>
              </a:rPr>
              <a:t>продуктовые и бизнес-метрики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5980176" y="1508760"/>
            <a:ext cx="2560320" cy="411480"/>
          </a:xfrm>
          <a:prstGeom prst="roundRect">
            <a:avLst>
              <a:gd name="adj" fmla="val 13333"/>
            </a:avLst>
          </a:prstGeom>
          <a:solidFill>
            <a:srgbClr val="F2C230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D1C21"/>
                </a:solidFill>
              </a:rPr>
              <a:t>влияние на North Star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2402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Три временные перспективы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48640" y="2788920"/>
            <a:ext cx="8046720" cy="0"/>
          </a:xfrm>
          <a:prstGeom prst="line">
            <a:avLst/>
          </a:prstGeom>
          <a:noFill/>
          <a:ln w="25400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640080" y="2688336"/>
            <a:ext cx="201168" cy="201168"/>
          </a:xfrm>
          <a:prstGeom prst="ellipse">
            <a:avLst/>
          </a:prstGeom>
          <a:solidFill>
            <a:srgbClr val="E0684B"/>
          </a:solidFill>
          <a:ln w="25400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548640" y="301752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В моменте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338328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2"/>
                </a:solidFill>
              </a:rPr>
              <a:t>минуты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365760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технические метрики прямо сейчас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3355848" y="2688336"/>
            <a:ext cx="201168" cy="201168"/>
          </a:xfrm>
          <a:prstGeom prst="ellipse">
            <a:avLst/>
          </a:prstGeom>
          <a:solidFill>
            <a:srgbClr val="F2C230"/>
          </a:solidFill>
          <a:ln w="25400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3264408" y="301752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Краткосрочно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3264408" y="338328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2"/>
                </a:solidFill>
              </a:rPr>
              <a:t>несколько дней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3264408" y="365760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целевые показатели запуска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6071616" y="2688336"/>
            <a:ext cx="201168" cy="201168"/>
          </a:xfrm>
          <a:prstGeom prst="ellipse">
            <a:avLst/>
          </a:prstGeom>
          <a:solidFill>
            <a:srgbClr val="2F8F83"/>
          </a:solidFill>
          <a:ln w="25400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5980176" y="301752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Долгосрочно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5980176" y="338328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2"/>
                </a:solidFill>
              </a:rPr>
              <a:t>недели и месяцы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5980176" y="3657600"/>
            <a:ext cx="2377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влияние на ключевую метрику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Закрыть продукт – тоже запуск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325880"/>
            <a:ext cx="1874520" cy="1005840"/>
          </a:xfrm>
          <a:prstGeom prst="roundRect">
            <a:avLst>
              <a:gd name="adj" fmla="val 7273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685800" y="141732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685800" y="178308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Решение и причины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2432304" y="1828800"/>
            <a:ext cx="155448" cy="0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2606040" y="1325880"/>
            <a:ext cx="1874520" cy="1005840"/>
          </a:xfrm>
          <a:prstGeom prst="roundRect">
            <a:avLst>
              <a:gd name="adj" fmla="val 7273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2743200" y="141732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2743200" y="178308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Объявление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489704" y="1828800"/>
            <a:ext cx="155448" cy="0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4663440" y="1325880"/>
            <a:ext cx="1874520" cy="1005840"/>
          </a:xfrm>
          <a:prstGeom prst="roundRect">
            <a:avLst>
              <a:gd name="adj" fmla="val 7273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12" name="Text 10"/>
          <p:cNvSpPr txBox="1"/>
          <p:nvPr/>
        </p:nvSpPr>
        <p:spPr>
          <a:xfrm>
            <a:off x="4800600" y="141732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4800600" y="178308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Путь перехода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47104" y="1828800"/>
            <a:ext cx="155448" cy="0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5" name="Shape 13"/>
          <p:cNvSpPr/>
          <p:nvPr/>
        </p:nvSpPr>
        <p:spPr>
          <a:xfrm>
            <a:off x="6720840" y="1325880"/>
            <a:ext cx="1874520" cy="1005840"/>
          </a:xfrm>
          <a:prstGeom prst="roundRect">
            <a:avLst>
              <a:gd name="adj" fmla="val 7273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6858000" y="141732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6858000" y="178308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Предупреждения в продукте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548640" y="2560320"/>
            <a:ext cx="1874520" cy="1005840"/>
          </a:xfrm>
          <a:prstGeom prst="roundRect">
            <a:avLst>
              <a:gd name="adj" fmla="val 7273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685800" y="265176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85800" y="301752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Заморозка новых функций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2432304" y="3063240"/>
            <a:ext cx="155448" cy="0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2606040" y="2560320"/>
            <a:ext cx="1874520" cy="1005840"/>
          </a:xfrm>
          <a:prstGeom prst="roundRect">
            <a:avLst>
              <a:gd name="adj" fmla="val 7273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2743200" y="265176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2743200" y="301752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Только чтение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4489704" y="3063240"/>
            <a:ext cx="155448" cy="0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26" name="Shape 24"/>
          <p:cNvSpPr/>
          <p:nvPr/>
        </p:nvSpPr>
        <p:spPr>
          <a:xfrm>
            <a:off x="4663440" y="2560320"/>
            <a:ext cx="1874520" cy="1005840"/>
          </a:xfrm>
          <a:prstGeom prst="roundRect">
            <a:avLst>
              <a:gd name="adj" fmla="val 7273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27" name="Text 25"/>
          <p:cNvSpPr txBox="1"/>
          <p:nvPr/>
        </p:nvSpPr>
        <p:spPr>
          <a:xfrm>
            <a:off x="4800600" y="265176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1800" dirty="0"/>
          </a:p>
        </p:txBody>
      </p:sp>
      <p:sp>
        <p:nvSpPr>
          <p:cNvPr id="28" name="Text 26"/>
          <p:cNvSpPr txBox="1"/>
          <p:nvPr/>
        </p:nvSpPr>
        <p:spPr>
          <a:xfrm>
            <a:off x="4800600" y="301752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Выгрузка данных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6547104" y="3063240"/>
            <a:ext cx="155448" cy="0"/>
          </a:xfrm>
          <a:prstGeom prst="line">
            <a:avLst/>
          </a:prstGeom>
          <a:noFill/>
          <a:ln w="12700">
            <a:solidFill>
              <a:srgbClr val="B9B6AD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30" name="Shape 28"/>
          <p:cNvSpPr/>
          <p:nvPr/>
        </p:nvSpPr>
        <p:spPr>
          <a:xfrm>
            <a:off x="6720840" y="2560320"/>
            <a:ext cx="1874520" cy="1005840"/>
          </a:xfrm>
          <a:prstGeom prst="roundRect">
            <a:avLst>
              <a:gd name="adj" fmla="val 7273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31" name="Text 29"/>
          <p:cNvSpPr txBox="1"/>
          <p:nvPr/>
        </p:nvSpPr>
        <p:spPr>
          <a:xfrm>
            <a:off x="6858000" y="265176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endParaRPr lang="en-US" sz="1800" dirty="0"/>
          </a:p>
        </p:txBody>
      </p:sp>
      <p:sp>
        <p:nvSpPr>
          <p:cNvPr id="32" name="Text 30"/>
          <p:cNvSpPr txBox="1"/>
          <p:nvPr/>
        </p:nvSpPr>
        <p:spPr>
          <a:xfrm>
            <a:off x="6858000" y="3017520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Отключение</a:t>
            </a:r>
            <a:endParaRPr lang="en-US" sz="1300" dirty="0"/>
          </a:p>
        </p:txBody>
      </p:sp>
      <p:sp>
        <p:nvSpPr>
          <p:cNvPr id="33" name="Text 31"/>
          <p:cNvSpPr txBox="1"/>
          <p:nvPr/>
        </p:nvSpPr>
        <p:spPr>
          <a:xfrm>
            <a:off x="548640" y="402336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Вывод из эксплуатации планируют как релиз: сроки, сообщения для каждой группы пользователей, способ забрать свои данные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1417320"/>
            <a:ext cx="1463040" cy="14630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6269" y="1739189"/>
            <a:ext cx="819302" cy="819302"/>
          </a:xfrm>
          <a:prstGeom prst="rect">
            <a:avLst/>
          </a:prstGeom>
        </p:spPr>
      </p:pic>
      <p:sp>
        <p:nvSpPr>
          <p:cNvPr id="4" name="Text 0"/>
          <p:cNvSpPr/>
          <p:nvPr>
            <p:ph idx="100" type="title" hasCustomPrompt="1"/>
          </p:nvPr>
        </p:nvSpPr>
        <p:spPr>
          <a:xfrm>
            <a:off x="3108960" y="548640"/>
            <a:ext cx="54864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Люди вокруг запуска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3108960" y="253288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6" name="Text 3"/>
          <p:cNvSpPr txBox="1"/>
          <p:nvPr/>
        </p:nvSpPr>
        <p:spPr>
          <a:xfrm>
            <a:off x="3108960" y="260604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Карта стейкхолдеров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3108960" y="308152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3108960" y="315468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Внутренние и внешние коммуникации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3108960" y="363016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 txBox="1"/>
          <p:nvPr/>
        </p:nvSpPr>
        <p:spPr>
          <a:xfrm>
            <a:off x="3108960" y="370332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chemeClr val="bg1"/>
                </a:solidFill>
              </a:rPr>
              <a:t>Роль продакта в релизе</a:t>
            </a:r>
            <a:endParaRPr lang="en-US" sz="17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Карта стейкхолдеров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234440"/>
            <a:ext cx="2286000" cy="1508760"/>
          </a:xfrm>
          <a:prstGeom prst="rect">
            <a:avLst/>
          </a:prstGeom>
          <a:solidFill>
            <a:srgbClr val="F3F2EE"/>
          </a:solidFill>
          <a:ln w="25400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960120" y="1325880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Держать в курсе</a:t>
            </a:r>
            <a:endParaRPr lang="en-US" sz="1500" dirty="0"/>
          </a:p>
          <a:p>
            <a:pPr indent="0" marL="0">
              <a:buNone/>
            </a:pPr>
            <a:r>
              <a:rPr lang="en-US" sz="1100" dirty="0">
                <a:solidFill>
                  <a:srgbClr val="5B5A62"/>
                </a:solidFill>
              </a:rPr>
              <a:t>регулярно информировать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960120" y="2011680"/>
            <a:ext cx="100584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1D1C21"/>
                </a:solidFill>
              </a:rPr>
              <a:t>служба поддержки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2011680" y="2011680"/>
            <a:ext cx="100584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1D1C21"/>
                </a:solidFill>
              </a:rPr>
              <a:t>соседние команды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3108960" y="1234440"/>
            <a:ext cx="2286000" cy="1508760"/>
          </a:xfrm>
          <a:prstGeom prst="rect">
            <a:avLst/>
          </a:prstGeom>
          <a:solidFill>
            <a:srgbClr val="F2C230"/>
          </a:solidFill>
          <a:ln w="25400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3246120" y="1325880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Управлять плотно</a:t>
            </a:r>
            <a:endParaRPr lang="en-US" sz="1500" dirty="0"/>
          </a:p>
          <a:p>
            <a:pPr indent="0" marL="0">
              <a:buNone/>
            </a:pPr>
            <a:r>
              <a:rPr lang="en-US" sz="1100" dirty="0">
                <a:solidFill>
                  <a:srgbClr val="5B5A62"/>
                </a:solidFill>
              </a:rPr>
              <a:t>вовлекать в решения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3246120" y="2011680"/>
            <a:ext cx="100584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1D1C21"/>
                </a:solidFill>
              </a:rPr>
              <a:t>руководство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4297680" y="2011680"/>
            <a:ext cx="100584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1D1C21"/>
                </a:solidFill>
              </a:rPr>
              <a:t>юристы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3246120" y="2359152"/>
            <a:ext cx="100584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1D1C21"/>
                </a:solidFill>
              </a:rPr>
              <a:t>безопасность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822960" y="2743200"/>
            <a:ext cx="2286000" cy="1508760"/>
          </a:xfrm>
          <a:prstGeom prst="rect">
            <a:avLst/>
          </a:prstGeom>
          <a:solidFill>
            <a:srgbClr val="F3F2EE"/>
          </a:solidFill>
          <a:ln w="25400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960120" y="2834640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Наблюдать</a:t>
            </a:r>
            <a:endParaRPr lang="en-US" sz="1500" dirty="0"/>
          </a:p>
          <a:p>
            <a:pPr indent="0" marL="0">
              <a:buNone/>
            </a:pPr>
            <a:r>
              <a:rPr lang="en-US" sz="1100" dirty="0">
                <a:solidFill>
                  <a:srgbClr val="5B5A62"/>
                </a:solidFill>
              </a:rPr>
              <a:t>минимум усилий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960120" y="3520440"/>
            <a:ext cx="100584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1D1C21"/>
                </a:solidFill>
              </a:rPr>
              <a:t>вся компания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3108960" y="2743200"/>
            <a:ext cx="2286000" cy="1508760"/>
          </a:xfrm>
          <a:prstGeom prst="rect">
            <a:avLst/>
          </a:prstGeom>
          <a:solidFill>
            <a:srgbClr val="F8E3A0"/>
          </a:solidFill>
          <a:ln w="25400">
            <a:solidFill>
              <a:srgbClr val="FFFFFF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3246120" y="2834640"/>
            <a:ext cx="2011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Удовлетворять</a:t>
            </a:r>
            <a:endParaRPr lang="en-US" sz="1500" dirty="0"/>
          </a:p>
          <a:p>
            <a:pPr indent="0" marL="0">
              <a:buNone/>
            </a:pPr>
            <a:r>
              <a:rPr lang="en-US" sz="1100" dirty="0">
                <a:solidFill>
                  <a:srgbClr val="5B5A62"/>
                </a:solidFill>
              </a:rPr>
              <a:t>учитывать требования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3246120" y="3520440"/>
            <a:ext cx="100584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1D1C21"/>
                </a:solidFill>
              </a:rPr>
              <a:t>финансы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4297680" y="3520440"/>
            <a:ext cx="1005840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1D1C21"/>
                </a:solidFill>
              </a:rPr>
              <a:t>ИТ-инфраструктура</a:t>
            </a:r>
            <a:endParaRPr lang="en-US" sz="950" dirty="0"/>
          </a:p>
        </p:txBody>
      </p:sp>
      <p:sp>
        <p:nvSpPr>
          <p:cNvPr id="19" name="Text 17"/>
          <p:cNvSpPr txBox="1"/>
          <p:nvPr/>
        </p:nvSpPr>
        <p:spPr>
          <a:xfrm>
            <a:off x="822960" y="429768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интерес →</a:t>
            </a:r>
            <a:endParaRPr lang="en-US" sz="1050" dirty="0"/>
          </a:p>
        </p:txBody>
      </p:sp>
      <p:sp>
        <p:nvSpPr>
          <p:cNvPr id="20" name="Text 18"/>
          <p:cNvSpPr txBox="1"/>
          <p:nvPr/>
        </p:nvSpPr>
        <p:spPr>
          <a:xfrm>
            <a:off x="137160" y="2606040"/>
            <a:ext cx="685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влияние ↑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5760720" y="1234440"/>
            <a:ext cx="2834640" cy="3017520"/>
          </a:xfrm>
          <a:prstGeom prst="roundRect">
            <a:avLst>
              <a:gd name="adj" fmla="val 3226"/>
            </a:avLst>
          </a:prstGeom>
          <a:solidFill>
            <a:srgbClr val="1D1C21"/>
          </a:solidFill>
          <a:ln/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5943600" y="1371600"/>
            <a:ext cx="2514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F2C230"/>
                </a:solidFill>
              </a:rPr>
              <a:t>Стейкхолдер</a:t>
            </a:r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</a:rPr>
              <a:t> – любой, на кого влияет продукт или кто влияет на него.</a:t>
            </a:r>
            <a:endParaRPr lang="en-US" sz="1300" dirty="0"/>
          </a:p>
        </p:txBody>
      </p:sp>
      <p:sp>
        <p:nvSpPr>
          <p:cNvPr id="23" name="Text 21"/>
          <p:cNvSpPr txBox="1"/>
          <p:nvPr/>
        </p:nvSpPr>
        <p:spPr>
          <a:xfrm>
            <a:off x="5943600" y="2514600"/>
            <a:ext cx="2514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accent5"/>
                </a:solidFill>
              </a:rPr>
              <a:t>Чем больше влияние и интерес, тем раньше и чаще с человеком нужно говорить.</a:t>
            </a:r>
            <a:endParaRPr lang="en-US" sz="1300" dirty="0"/>
          </a:p>
        </p:txBody>
      </p:sp>
      <p:sp>
        <p:nvSpPr>
          <p:cNvPr id="24" name="Text 22"/>
          <p:cNvSpPr txBox="1"/>
          <p:nvPr/>
        </p:nvSpPr>
        <p:spPr>
          <a:xfrm>
            <a:off x="5943600" y="3657600"/>
            <a:ext cx="2514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i="1" dirty="0">
                <a:solidFill>
                  <a:schemeClr val="accent5"/>
                </a:solidFill>
              </a:rPr>
              <a:t>Расположение условное: зависит от продукта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RACI: кто за что отвечает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7043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chemeClr val="tx2"/>
                </a:solidFill>
              </a:rPr>
              <a:t>R – делает, A – отвечает за результат (всегда один!), C – советуют до решения, I – узнают после</a:t>
            </a:r>
            <a:endParaRPr lang="en-US" sz="1350" dirty="0"/>
          </a:p>
        </p:txBody>
      </p:sp>
      <p:graphicFrame>
        <p:nvGraphicFramePr>
          <p:cNvPr id="4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8046720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1280160"/>
                <a:gridCol w="1280160"/>
                <a:gridCol w="1280160"/>
                <a:gridCol w="1280160"/>
              </a:tblGrid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Задача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2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Продакт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2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Разработка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2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Юрист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2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Поддержка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21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Решение о запуске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Раскатка и откат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A, 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Текст согласия на уведомления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Ответы пользователям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EE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A, 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548640" y="42519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Два A на одной задаче – значит, ответственного нет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Статус-отчёт на одну страницу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120640" cy="3291840"/>
          </a:xfrm>
          <a:prstGeom prst="roundRect">
            <a:avLst>
              <a:gd name="adj" fmla="val 1667"/>
            </a:avLst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48640" y="1188720"/>
            <a:ext cx="5120640" cy="3291840"/>
          </a:xfrm>
          <a:prstGeom prst="roundRect">
            <a:avLst>
              <a:gd name="adj" fmla="val 1667"/>
            </a:avLst>
          </a:prstGeom>
          <a:ln w="12700">
            <a:solidFill>
              <a:srgbClr val="B9B6AD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731520" y="1325880"/>
            <a:ext cx="914400" cy="292608"/>
          </a:xfrm>
          <a:prstGeom prst="roundRect">
            <a:avLst>
              <a:gd name="adj" fmla="val 46875"/>
            </a:avLst>
          </a:prstGeom>
          <a:solidFill>
            <a:srgbClr val="F2C230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D1C21"/>
                </a:solidFill>
              </a:rPr>
              <a:t>ЖЁЛТЫЙ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1783080" y="1325880"/>
            <a:ext cx="3749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1"/>
                </a:solidFill>
              </a:rPr>
              <a:t>Приложение для студентов  ·  неделя 3 из 8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731520" y="1737360"/>
            <a:ext cx="4754880" cy="685800"/>
          </a:xfrm>
          <a:prstGeom prst="roundRect">
            <a:avLst>
              <a:gd name="adj" fmla="val 5333"/>
            </a:avLst>
          </a:prstGeom>
          <a:solidFill>
            <a:srgbClr val="FBF0C8"/>
          </a:solidFill>
          <a:ln/>
        </p:spPr>
        <p:txBody>
          <a:bodyPr/>
          <a:p/>
        </p:txBody>
      </p:sp>
      <p:sp>
        <p:nvSpPr>
          <p:cNvPr id="8" name="Text 6"/>
          <p:cNvSpPr txBox="1"/>
          <p:nvPr/>
        </p:nvSpPr>
        <p:spPr>
          <a:xfrm>
            <a:off x="868680" y="1737360"/>
            <a:ext cx="4526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Главное: </a:t>
            </a:r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пилот в срок возможен, если ИТ-служба откроет доступ к API до пятницы. Нужно ваше решение до среды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256032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Сделано: </a:t>
            </a:r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прототип принят студсоветом, 12 интервью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301752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Дальше: </a:t>
            </a:r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интеграция с расписанием, тест на 2 группах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347472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Риски: </a:t>
            </a:r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нет доступа к API – сдвиг на 2 недели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731520" y="393192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Нужна помощь: </a:t>
            </a:r>
            <a:pPr indent="0" marL="0">
              <a:buNone/>
            </a:pPr>
            <a:r>
              <a:rPr lang="en-US" sz="1200" dirty="0">
                <a:solidFill>
                  <a:schemeClr val="tx1"/>
                </a:solidFill>
              </a:rPr>
              <a:t>письмо проректора ИТ-службе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5943600" y="1188720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Правила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943600" y="1554480"/>
            <a:ext cx="384048" cy="384048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1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8091" y="1638971"/>
            <a:ext cx="215067" cy="215067"/>
          </a:xfrm>
          <a:prstGeom prst="rect">
            <a:avLst/>
          </a:prstGeom>
        </p:spPr>
      </p:pic>
      <p:sp>
        <p:nvSpPr>
          <p:cNvPr id="16" name="Text 13"/>
          <p:cNvSpPr txBox="1"/>
          <p:nvPr/>
        </p:nvSpPr>
        <p:spPr>
          <a:xfrm>
            <a:off x="6510528" y="1508760"/>
            <a:ext cx="20848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Вывод – в первой строке</a:t>
            </a:r>
            <a:endParaRPr lang="en-US" sz="1250" dirty="0"/>
          </a:p>
        </p:txBody>
      </p:sp>
      <p:sp>
        <p:nvSpPr>
          <p:cNvPr id="17" name="Shape 14"/>
          <p:cNvSpPr/>
          <p:nvPr/>
        </p:nvSpPr>
        <p:spPr>
          <a:xfrm>
            <a:off x="5943600" y="2331720"/>
            <a:ext cx="384048" cy="384048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8091" y="2416211"/>
            <a:ext cx="215067" cy="215067"/>
          </a:xfrm>
          <a:prstGeom prst="rect">
            <a:avLst/>
          </a:prstGeom>
        </p:spPr>
      </p:pic>
      <p:sp>
        <p:nvSpPr>
          <p:cNvPr id="19" name="Text 15"/>
          <p:cNvSpPr txBox="1"/>
          <p:nvPr/>
        </p:nvSpPr>
        <p:spPr>
          <a:xfrm>
            <a:off x="6510528" y="2286000"/>
            <a:ext cx="20848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Цвет статуса по понятному правилу</a:t>
            </a:r>
            <a:endParaRPr lang="en-US" sz="1250" dirty="0"/>
          </a:p>
        </p:txBody>
      </p:sp>
      <p:sp>
        <p:nvSpPr>
          <p:cNvPr id="20" name="Shape 16"/>
          <p:cNvSpPr/>
          <p:nvPr/>
        </p:nvSpPr>
        <p:spPr>
          <a:xfrm>
            <a:off x="5943600" y="3108960"/>
            <a:ext cx="384048" cy="384048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2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091" y="3193451"/>
            <a:ext cx="215067" cy="215067"/>
          </a:xfrm>
          <a:prstGeom prst="rect">
            <a:avLst/>
          </a:prstGeom>
        </p:spPr>
      </p:pic>
      <p:sp>
        <p:nvSpPr>
          <p:cNvPr id="22" name="Text 17"/>
          <p:cNvSpPr txBox="1"/>
          <p:nvPr/>
        </p:nvSpPr>
        <p:spPr>
          <a:xfrm>
            <a:off x="6510528" y="3063240"/>
            <a:ext cx="20848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Явная просьба и срок решения</a:t>
            </a:r>
            <a:endParaRPr lang="en-US" sz="1250" dirty="0"/>
          </a:p>
        </p:txBody>
      </p:sp>
      <p:sp>
        <p:nvSpPr>
          <p:cNvPr id="23" name="Text 18"/>
          <p:cNvSpPr txBox="1"/>
          <p:nvPr/>
        </p:nvSpPr>
        <p:spPr>
          <a:xfrm>
            <a:off x="6126480" y="475488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Пример условный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Эскалация за четыре шага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1874520" cy="2880360"/>
          </a:xfrm>
          <a:prstGeom prst="roundRect">
            <a:avLst>
              <a:gd name="adj" fmla="val 3902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31520" y="1417320"/>
            <a:ext cx="457200" cy="45720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2104" y="1517904"/>
            <a:ext cx="256032" cy="25603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31520" y="1965960"/>
            <a:ext cx="1600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Ситуация</a:t>
            </a:r>
            <a:endParaRPr lang="en-US" sz="125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2651760"/>
            <a:ext cx="1554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доступ к API не открыт, хотя обещали неделю назад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2606040" y="1234440"/>
            <a:ext cx="1874520" cy="2880360"/>
          </a:xfrm>
          <a:prstGeom prst="roundRect">
            <a:avLst>
              <a:gd name="adj" fmla="val 3902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9" name="Shape 6"/>
          <p:cNvSpPr/>
          <p:nvPr/>
        </p:nvSpPr>
        <p:spPr>
          <a:xfrm>
            <a:off x="2788920" y="1417320"/>
            <a:ext cx="457200" cy="45720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9504" y="1517904"/>
            <a:ext cx="256032" cy="25603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2788920" y="1965960"/>
            <a:ext cx="1600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Влияние</a:t>
            </a:r>
            <a:endParaRPr lang="en-US" sz="1250" dirty="0"/>
          </a:p>
        </p:txBody>
      </p:sp>
      <p:sp>
        <p:nvSpPr>
          <p:cNvPr id="12" name="Text 8"/>
          <p:cNvSpPr txBox="1"/>
          <p:nvPr/>
        </p:nvSpPr>
        <p:spPr>
          <a:xfrm>
            <a:off x="2788920" y="2651760"/>
            <a:ext cx="1554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интеграция заблокирована – пилот сдвинется на 2 недели</a:t>
            </a:r>
            <a:endParaRPr lang="en-US" sz="1250" dirty="0"/>
          </a:p>
        </p:txBody>
      </p:sp>
      <p:sp>
        <p:nvSpPr>
          <p:cNvPr id="13" name="Shape 9"/>
          <p:cNvSpPr/>
          <p:nvPr/>
        </p:nvSpPr>
        <p:spPr>
          <a:xfrm>
            <a:off x="4663440" y="1234440"/>
            <a:ext cx="1874520" cy="2880360"/>
          </a:xfrm>
          <a:prstGeom prst="roundRect">
            <a:avLst>
              <a:gd name="adj" fmla="val 3902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4" name="Shape 10"/>
          <p:cNvSpPr/>
          <p:nvPr/>
        </p:nvSpPr>
        <p:spPr>
          <a:xfrm>
            <a:off x="4846320" y="1417320"/>
            <a:ext cx="457200" cy="45720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6904" y="1517904"/>
            <a:ext cx="256032" cy="256032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4846320" y="1965960"/>
            <a:ext cx="1600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Варианты</a:t>
            </a:r>
            <a:endParaRPr lang="en-US" sz="1250" dirty="0"/>
          </a:p>
        </p:txBody>
      </p:sp>
      <p:sp>
        <p:nvSpPr>
          <p:cNvPr id="17" name="Text 12"/>
          <p:cNvSpPr txBox="1"/>
          <p:nvPr/>
        </p:nvSpPr>
        <p:spPr>
          <a:xfrm>
            <a:off x="4846320" y="2651760"/>
            <a:ext cx="1554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A: тестовый стенд. B: запуск без интеграции. C: перенос пилота</a:t>
            </a:r>
            <a:endParaRPr lang="en-US" sz="1250" dirty="0"/>
          </a:p>
        </p:txBody>
      </p:sp>
      <p:sp>
        <p:nvSpPr>
          <p:cNvPr id="18" name="Shape 13"/>
          <p:cNvSpPr/>
          <p:nvPr/>
        </p:nvSpPr>
        <p:spPr>
          <a:xfrm>
            <a:off x="6720840" y="1234440"/>
            <a:ext cx="1874520" cy="2880360"/>
          </a:xfrm>
          <a:prstGeom prst="roundRect">
            <a:avLst>
              <a:gd name="adj" fmla="val 3902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19" name="Shape 14"/>
          <p:cNvSpPr/>
          <p:nvPr/>
        </p:nvSpPr>
        <p:spPr>
          <a:xfrm>
            <a:off x="6903720" y="1417320"/>
            <a:ext cx="457200" cy="457200"/>
          </a:xfrm>
          <a:prstGeom prst="ellipse">
            <a:avLst/>
          </a:prstGeom>
          <a:solidFill>
            <a:srgbClr val="1D1C21"/>
          </a:solidFill>
          <a:ln/>
        </p:spPr>
        <p:txBody>
          <a:bodyPr/>
          <a:p/>
        </p:txBody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4304" y="1517904"/>
            <a:ext cx="256032" cy="256032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6903720" y="1965960"/>
            <a:ext cx="1600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Просьба</a:t>
            </a:r>
            <a:endParaRPr lang="en-US" sz="1250" dirty="0"/>
          </a:p>
        </p:txBody>
      </p:sp>
      <p:sp>
        <p:nvSpPr>
          <p:cNvPr id="22" name="Text 16"/>
          <p:cNvSpPr txBox="1"/>
          <p:nvPr/>
        </p:nvSpPr>
        <p:spPr>
          <a:xfrm>
            <a:off x="6903720" y="2651760"/>
            <a:ext cx="15544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выберите вариант до среды; мы рекомендуем A</a:t>
            </a:r>
            <a:endParaRPr lang="en-US" sz="1250" dirty="0"/>
          </a:p>
        </p:txBody>
      </p:sp>
      <p:sp>
        <p:nvSpPr>
          <p:cNvPr id="23" name="Text 17"/>
          <p:cNvSpPr txBox="1"/>
          <p:nvPr/>
        </p:nvSpPr>
        <p:spPr>
          <a:xfrm>
            <a:off x="548640" y="42519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Эскалация – не жалоба, а запрос решения у того, кто вправе его принять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42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Коммуникации вокруг запуска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Внутренние: рассказать заранее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786384" cy="347472"/>
          </a:xfrm>
          <a:prstGeom prst="roundRect">
            <a:avLst>
              <a:gd name="adj" fmla="val 39474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D1C21"/>
                </a:solidFill>
              </a:rPr>
              <a:t>Юристы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1426464" y="1645920"/>
            <a:ext cx="1252728" cy="347472"/>
          </a:xfrm>
          <a:prstGeom prst="roundRect">
            <a:avLst>
              <a:gd name="adj" fmla="val 39474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D1C21"/>
                </a:solidFill>
              </a:rPr>
              <a:t>Безопасность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2770632" y="1645920"/>
            <a:ext cx="2340864" cy="347472"/>
          </a:xfrm>
          <a:prstGeom prst="roundRect">
            <a:avLst>
              <a:gd name="adj" fmla="val 39474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D1C21"/>
                </a:solidFill>
              </a:rPr>
              <a:t>Операционные подразделения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548640" y="2084832"/>
            <a:ext cx="1641348" cy="347472"/>
          </a:xfrm>
          <a:prstGeom prst="roundRect">
            <a:avLst>
              <a:gd name="adj" fmla="val 39474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D1C21"/>
                </a:solidFill>
              </a:rPr>
              <a:t>ИТ-инфраструктура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2281428" y="2084832"/>
            <a:ext cx="1563624" cy="347472"/>
          </a:xfrm>
          <a:prstGeom prst="roundRect">
            <a:avLst>
              <a:gd name="adj" fmla="val 39474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D1C21"/>
                </a:solidFill>
              </a:rPr>
              <a:t>Служба поддержки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548640" y="2523744"/>
            <a:ext cx="1719072" cy="347472"/>
          </a:xfrm>
          <a:prstGeom prst="roundRect">
            <a:avLst>
              <a:gd name="adj" fmla="val 39474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D1C21"/>
                </a:solidFill>
              </a:rPr>
              <a:t>Маркетинг, PR, SMM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2359152" y="2523744"/>
            <a:ext cx="1563624" cy="347472"/>
          </a:xfrm>
          <a:prstGeom prst="roundRect">
            <a:avLst>
              <a:gd name="adj" fmla="val 39474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D1C21"/>
                </a:solidFill>
              </a:rPr>
              <a:t>Соседние команды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548640" y="2962656"/>
            <a:ext cx="1252728" cy="347472"/>
          </a:xfrm>
          <a:prstGeom prst="roundRect">
            <a:avLst>
              <a:gd name="adj" fmla="val 39474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D1C21"/>
                </a:solidFill>
              </a:rPr>
              <a:t>Вся компания</a:t>
            </a:r>
            <a:endParaRPr lang="en-US" sz="115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3520440"/>
            <a:ext cx="4572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2"/>
                </a:solidFill>
              </a:rPr>
              <a:t>Зачем: убедиться, что люди и процессы готовы, предупредить риски и посмотреть на запуск свежим взглядом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5486400" y="1188720"/>
            <a:ext cx="3108960" cy="3337560"/>
          </a:xfrm>
          <a:prstGeom prst="roundRect">
            <a:avLst>
              <a:gd name="adj" fmla="val 2941"/>
            </a:avLst>
          </a:prstGeom>
          <a:solidFill>
            <a:srgbClr val="1D1C21"/>
          </a:solidFill>
          <a:ln/>
        </p:spPr>
        <p:txBody>
          <a:bodyPr/>
          <a:p/>
        </p:txBody>
      </p:sp>
      <p:sp>
        <p:nvSpPr>
          <p:cNvPr id="14" name="Text 12"/>
          <p:cNvSpPr txBox="1"/>
          <p:nvPr/>
        </p:nvSpPr>
        <p:spPr>
          <a:xfrm>
            <a:off x="5715000" y="132588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Внешние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5715000" y="1828800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6080760" y="1828800"/>
            <a:ext cx="2377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Публичный запуск – способ почти бесплатно привлечь клиентов</a:t>
            </a:r>
            <a:endParaRPr lang="en-US" sz="1250" dirty="0"/>
          </a:p>
        </p:txBody>
      </p:sp>
      <p:sp>
        <p:nvSpPr>
          <p:cNvPr id="17" name="Text 15"/>
          <p:cNvSpPr txBox="1"/>
          <p:nvPr/>
        </p:nvSpPr>
        <p:spPr>
          <a:xfrm>
            <a:off x="5715000" y="2697480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1800" dirty="0"/>
          </a:p>
        </p:txBody>
      </p:sp>
      <p:sp>
        <p:nvSpPr>
          <p:cNvPr id="18" name="Text 16"/>
          <p:cNvSpPr txBox="1"/>
          <p:nvPr/>
        </p:nvSpPr>
        <p:spPr>
          <a:xfrm>
            <a:off x="6080760" y="2697480"/>
            <a:ext cx="2377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PR и соцсети создают волну интереса</a:t>
            </a:r>
            <a:endParaRPr lang="en-US" sz="1250" dirty="0"/>
          </a:p>
        </p:txBody>
      </p:sp>
      <p:sp>
        <p:nvSpPr>
          <p:cNvPr id="19" name="Text 17"/>
          <p:cNvSpPr txBox="1"/>
          <p:nvPr/>
        </p:nvSpPr>
        <p:spPr>
          <a:xfrm>
            <a:off x="5715000" y="3566160"/>
            <a:ext cx="320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080760" y="3566160"/>
            <a:ext cx="2377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bg1"/>
                </a:solidFill>
              </a:rPr>
              <a:t>Если «полетело» – на волне подключают весь маркетинг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43</a:t>
            </a:fld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Кейс Т-Банка: смена названия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2148840" cy="3291840"/>
          </a:xfrm>
          <a:prstGeom prst="roundRect">
            <a:avLst>
              <a:gd name="adj" fmla="val 4255"/>
            </a:avLst>
          </a:prstGeom>
          <a:solidFill>
            <a:schemeClr val="tx1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77240" y="141732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5"/>
                </a:solidFill>
              </a:rPr>
              <a:t>Т-Банк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828800"/>
            <a:ext cx="1783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05.06.2024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606040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1"/>
                </a:solidFill>
              </a:rPr>
              <a:t>Тинькофф официально сменил название на Т-Банк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3977640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Банк  ·  ребрендинг</a:t>
            </a:r>
            <a:endParaRPr lang="en-US" sz="1100" dirty="0"/>
          </a:p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1800" y="1261872"/>
            <a:ext cx="219456" cy="219456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3246120" y="125272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Ситуация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4206240" y="1234440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Бренд назывался по фамилии основателя. Банк решил от этого отказаться, но у него миллионы клиентов, десятки продуктов и партнёры.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2971800" y="1965960"/>
            <a:ext cx="5623560" cy="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p/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0" y="2048256"/>
            <a:ext cx="219456" cy="219456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246120" y="203911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Что сделали</a:t>
            </a:r>
            <a:endParaRPr lang="en-US" sz="1200" dirty="0"/>
          </a:p>
        </p:txBody>
      </p:sp>
      <p:sp>
        <p:nvSpPr>
          <p:cNvPr id="14" name="Text 10"/>
          <p:cNvSpPr txBox="1"/>
          <p:nvPr/>
        </p:nvSpPr>
        <p:spPr>
          <a:xfrm>
            <a:off x="4206240" y="2020824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Об отказе от именного бренда объявили ещё 22 апреля 2022 года – за два года до смены названия. Буква «Т» к тому моменту давно использовалась внутри компании.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2971800" y="2752344"/>
            <a:ext cx="5623560" cy="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p/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2834640"/>
            <a:ext cx="219456" cy="219456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3246120" y="282549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Результат</a:t>
            </a:r>
            <a:endParaRPr lang="en-US" sz="1200" dirty="0"/>
          </a:p>
        </p:txBody>
      </p:sp>
      <p:sp>
        <p:nvSpPr>
          <p:cNvPr id="18" name="Text 13"/>
          <p:cNvSpPr txBox="1"/>
          <p:nvPr/>
        </p:nvSpPr>
        <p:spPr>
          <a:xfrm>
            <a:off x="4206240" y="2807208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5 июня 2024 года банк сменил название на Т-Банк. Объяснение для клиентов: короткое имя объединяет все продукты и сервисы.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2971800" y="3657600"/>
            <a:ext cx="5623560" cy="868680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20" name="Text 15"/>
          <p:cNvSpPr txBox="1"/>
          <p:nvPr/>
        </p:nvSpPr>
        <p:spPr>
          <a:xfrm>
            <a:off x="3154680" y="3657600"/>
            <a:ext cx="5303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Вывод для нас  </a:t>
            </a:r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Крупные изменения объявляют заранее и объясняют на языке клиента – чтобы люди и партнёры успели привыкнуть.</a:t>
            </a:r>
            <a:endParaRPr lang="en-US" sz="1500" dirty="0"/>
          </a:p>
        </p:txBody>
      </p:sp>
      <p:sp>
        <p:nvSpPr>
          <p:cNvPr id="21" name="Text 16"/>
          <p:cNvSpPr txBox="1"/>
          <p:nvPr/>
        </p:nvSpPr>
        <p:spPr>
          <a:xfrm>
            <a:off x="4937760" y="4754880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Источник: Медиазона, 05.06.2024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44</a:t>
            </a:fld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Роль продакта в релизе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80160"/>
            <a:ext cx="3931920" cy="1417320"/>
          </a:xfrm>
          <a:prstGeom prst="roundRect">
            <a:avLst>
              <a:gd name="adj" fmla="val 6452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777240" y="146304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28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86200" y="1508760"/>
            <a:ext cx="365760" cy="36576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77240" y="2011680"/>
            <a:ext cx="347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Спланировать релиз заранее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4663440" y="1280160"/>
            <a:ext cx="3931920" cy="1417320"/>
          </a:xfrm>
          <a:prstGeom prst="roundRect">
            <a:avLst>
              <a:gd name="adj" fmla="val 6452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4892040" y="146304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2800" dirty="0"/>
          </a:p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0" y="1508760"/>
            <a:ext cx="365760" cy="36576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4892040" y="2011680"/>
            <a:ext cx="347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Сформировать информационный повод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548640" y="2880360"/>
            <a:ext cx="3931920" cy="1417320"/>
          </a:xfrm>
          <a:prstGeom prst="roundRect">
            <a:avLst>
              <a:gd name="adj" fmla="val 6452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2" name="Text 8"/>
          <p:cNvSpPr txBox="1"/>
          <p:nvPr/>
        </p:nvSpPr>
        <p:spPr>
          <a:xfrm>
            <a:off x="777240" y="306324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2800" dirty="0"/>
          </a:p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200" y="3108960"/>
            <a:ext cx="365760" cy="36576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777240" y="3611880"/>
            <a:ext cx="347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Сориентировать коллег и стейкхолдеров</a:t>
            </a:r>
            <a:endParaRPr lang="en-US" sz="1500" dirty="0"/>
          </a:p>
        </p:txBody>
      </p:sp>
      <p:sp>
        <p:nvSpPr>
          <p:cNvPr id="15" name="Shape 10"/>
          <p:cNvSpPr/>
          <p:nvPr/>
        </p:nvSpPr>
        <p:spPr>
          <a:xfrm>
            <a:off x="4663440" y="2880360"/>
            <a:ext cx="3931920" cy="1417320"/>
          </a:xfrm>
          <a:prstGeom prst="roundRect">
            <a:avLst>
              <a:gd name="adj" fmla="val 6452"/>
            </a:avLst>
          </a:prstGeom>
          <a:solidFill>
            <a:srgbClr val="F2C230"/>
          </a:solidFill>
          <a:ln/>
        </p:spPr>
        <p:txBody>
          <a:bodyPr/>
          <a:p/>
        </p:txBody>
      </p:sp>
      <p:sp>
        <p:nvSpPr>
          <p:cNvPr id="16" name="Text 11"/>
          <p:cNvSpPr txBox="1"/>
          <p:nvPr/>
        </p:nvSpPr>
        <p:spPr>
          <a:xfrm>
            <a:off x="4892040" y="306324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2800" dirty="0"/>
          </a:p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1000" y="3108960"/>
            <a:ext cx="365760" cy="36576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4892040" y="3611880"/>
            <a:ext cx="3474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Быстро принимать решения и проверять гипотезы на ходу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45</a:t>
            </a:fld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Разбор без поиска виноватых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2560320" cy="2880360"/>
          </a:xfrm>
          <a:prstGeom prst="roundRect">
            <a:avLst>
              <a:gd name="adj" fmla="val 2857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31520" y="1417320"/>
            <a:ext cx="457200" cy="45720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2104" y="1517904"/>
            <a:ext cx="256032" cy="25603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31520" y="196596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Что произошло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2651760"/>
            <a:ext cx="2240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хронология по минутам: что видели, что делали, когда восстановили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3291840" y="1234440"/>
            <a:ext cx="2560320" cy="2880360"/>
          </a:xfrm>
          <a:prstGeom prst="roundRect">
            <a:avLst>
              <a:gd name="adj" fmla="val 2857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9" name="Shape 6"/>
          <p:cNvSpPr/>
          <p:nvPr/>
        </p:nvSpPr>
        <p:spPr>
          <a:xfrm>
            <a:off x="3474720" y="1417320"/>
            <a:ext cx="457200" cy="45720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5304" y="1517904"/>
            <a:ext cx="256032" cy="25603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3474720" y="196596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Почему</a:t>
            </a:r>
            <a:endParaRPr lang="en-US" sz="1400" dirty="0"/>
          </a:p>
        </p:txBody>
      </p:sp>
      <p:sp>
        <p:nvSpPr>
          <p:cNvPr id="12" name="Text 8"/>
          <p:cNvSpPr txBox="1"/>
          <p:nvPr/>
        </p:nvSpPr>
        <p:spPr>
          <a:xfrm>
            <a:off x="3474720" y="2651760"/>
            <a:ext cx="2240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системные причины: какой процесс или проверка не сработали – а не «кто виноват»</a:t>
            </a:r>
            <a:endParaRPr lang="en-US" sz="1250" dirty="0"/>
          </a:p>
        </p:txBody>
      </p:sp>
      <p:sp>
        <p:nvSpPr>
          <p:cNvPr id="13" name="Shape 9"/>
          <p:cNvSpPr/>
          <p:nvPr/>
        </p:nvSpPr>
        <p:spPr>
          <a:xfrm>
            <a:off x="6035040" y="1234440"/>
            <a:ext cx="2560320" cy="2880360"/>
          </a:xfrm>
          <a:prstGeom prst="roundRect">
            <a:avLst>
              <a:gd name="adj" fmla="val 2857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4" name="Shape 10"/>
          <p:cNvSpPr/>
          <p:nvPr/>
        </p:nvSpPr>
        <p:spPr>
          <a:xfrm>
            <a:off x="6217920" y="1417320"/>
            <a:ext cx="457200" cy="45720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504" y="1517904"/>
            <a:ext cx="256032" cy="256032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217920" y="196596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Что изменим</a:t>
            </a:r>
            <a:endParaRPr lang="en-US" sz="1400" dirty="0"/>
          </a:p>
        </p:txBody>
      </p:sp>
      <p:sp>
        <p:nvSpPr>
          <p:cNvPr id="17" name="Text 12"/>
          <p:cNvSpPr txBox="1"/>
          <p:nvPr/>
        </p:nvSpPr>
        <p:spPr>
          <a:xfrm>
            <a:off x="6217920" y="2651760"/>
            <a:ext cx="2240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действия с владельцами и сроками, чтобы это не повторилось</a:t>
            </a:r>
            <a:endParaRPr lang="en-US" sz="1250" dirty="0"/>
          </a:p>
        </p:txBody>
      </p:sp>
      <p:sp>
        <p:nvSpPr>
          <p:cNvPr id="18" name="Text 13"/>
          <p:cNvSpPr txBox="1"/>
          <p:nvPr/>
        </p:nvSpPr>
        <p:spPr>
          <a:xfrm>
            <a:off x="548640" y="42519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Если за ошибку наказывают, о ней молчат. Тогда команда не учится, и сбой повторяется</a:t>
            </a:r>
            <a:endParaRPr lang="en-US" sz="1200" dirty="0"/>
          </a:p>
        </p:txBody>
      </p:sp>
      <p:sp>
        <p:nvSpPr>
          <p:cNvPr id="19" name="Text 14"/>
          <p:cNvSpPr txBox="1"/>
          <p:nvPr/>
        </p:nvSpPr>
        <p:spPr>
          <a:xfrm>
            <a:off x="2926080" y="4754880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Источник: практика постмортемов Google SRE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46</a:t>
            </a:fld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bg1"/>
                </a:solidFill>
              </a:rPr>
              <a:t>Что мы узнали сегодня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1051560" y="1261872"/>
            <a:ext cx="3429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Маркетинг и продукт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воспринимаемая ценность должна совпадать с фактической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4663440" y="123444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5166360" y="1261872"/>
            <a:ext cx="3429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Каналы и метрики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аудитория + сообщение + канал; CPM, CPC, CPA, CAC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33172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3000" dirty="0"/>
          </a:p>
        </p:txBody>
      </p:sp>
      <p:sp>
        <p:nvSpPr>
          <p:cNvPr id="8" name="Text 6"/>
          <p:cNvSpPr txBox="1"/>
          <p:nvPr/>
        </p:nvSpPr>
        <p:spPr>
          <a:xfrm>
            <a:off x="1051560" y="2359152"/>
            <a:ext cx="3429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Риски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матрица «вероятность × влияние» и четыре стратегии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4663440" y="233172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5166360" y="2359152"/>
            <a:ext cx="3429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Софт-лонч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раскатываем постепенно и проверяем метрики на каждом шаге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342900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3000" dirty="0"/>
          </a:p>
        </p:txBody>
      </p:sp>
      <p:sp>
        <p:nvSpPr>
          <p:cNvPr id="12" name="Text 10"/>
          <p:cNvSpPr txBox="1"/>
          <p:nvPr/>
        </p:nvSpPr>
        <p:spPr>
          <a:xfrm>
            <a:off x="1051560" y="3456432"/>
            <a:ext cx="3429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План Б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флаги функций, стоп-критерии и откат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663440" y="342900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3000" dirty="0"/>
          </a:p>
        </p:txBody>
      </p:sp>
      <p:sp>
        <p:nvSpPr>
          <p:cNvPr id="14" name="Text 12"/>
          <p:cNvSpPr txBox="1"/>
          <p:nvPr/>
        </p:nvSpPr>
        <p:spPr>
          <a:xfrm>
            <a:off x="5166360" y="3456432"/>
            <a:ext cx="3429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Стейкхолдеры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карта влияния и интереса; рассказать всем заранее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48</a:t>
            </a:fld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Словарик лекции</a:t>
            </a:r>
            <a:endParaRPr lang="en-US" sz="2600" dirty="0"/>
          </a:p>
        </p:txBody>
      </p:sp>
      <p:graphicFrame>
        <p:nvGraphicFramePr>
          <p:cNvPr id="5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234440"/>
          <a:ext cx="8046720" cy="914400"/>
        </p:xfrm>
        <a:graphic>
          <a:graphicData uri="http://schemas.openxmlformats.org/drawingml/2006/table">
            <a:tbl>
              <a:tblPr/>
              <a:tblGrid>
                <a:gridCol w="1554480"/>
                <a:gridCol w="2468880"/>
                <a:gridCol w="1554480"/>
                <a:gridCol w="2468880"/>
              </a:tblGrid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Канал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способ донести продукт до аудитории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Софт-лонч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запуск на небольшой доле пользователей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CPM / CPC / CPA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оплата за показы, клики, действия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Флаг функции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переключатель, включающий функцию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Атрибуция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какому каналу засчитать конверсию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Откат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возврат к предыдущей версии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Реферальная программа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награда за приглашённых клиентов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War room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ситуационный центр на время запуска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Риск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событие, которое может помешать цели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Стейкхолдер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тот, кто влияет на продукт или зависит от него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Реестр рисков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список рисков с оценкой и планом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Мониторинг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наблюдение за метриками после запуска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49</a:t>
            </a:fld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Кейс «План запуска»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07008"/>
            <a:ext cx="4846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Эксперимент спроектирован, экономика посчитана – подготовьте запуск продукта так, чтобы он прошёл без сюрпризов.</a:t>
            </a:r>
            <a:endParaRPr lang="en-US" sz="155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37744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Продукт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2697480"/>
            <a:ext cx="4754880" cy="914400"/>
          </a:xfrm>
          <a:prstGeom prst="roundRect">
            <a:avLst>
              <a:gd name="adj" fmla="val 8000"/>
            </a:avLst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2880360"/>
            <a:ext cx="365760" cy="36576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280160" y="2697480"/>
            <a:ext cx="3886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chemeClr val="tx1"/>
                </a:solidFill>
              </a:rPr>
              <a:t>Ваш сервис из кейсов 1–5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 rot="120000">
            <a:off x="5760720" y="1417320"/>
            <a:ext cx="2743200" cy="2286000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/>
          <a:p/>
        </p:txBody>
      </p:sp>
      <p:sp>
        <p:nvSpPr>
          <p:cNvPr id="9" name="Text 6"/>
          <p:cNvSpPr txBox="1"/>
          <p:nvPr/>
        </p:nvSpPr>
        <p:spPr>
          <a:xfrm rot="120000">
            <a:off x="6035040" y="1691640"/>
            <a:ext cx="2240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Помните</a:t>
            </a:r>
            <a:endParaRPr lang="en-US" sz="1500" dirty="0"/>
          </a:p>
          <a:p>
            <a:pPr indent="0" marL="0">
              <a:buNone/>
            </a:pPr>
            <a:r>
              <a:rPr lang="en-US" sz="600" dirty="0">
                <a:solidFill>
                  <a:schemeClr val="tx1"/>
                </a:solidFill>
              </a:rPr>
              <a:t> 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Хороший запуск – скучный запуск: всё, что могло пойти не так, продумано заранее.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50</a:t>
            </a:fld>
            <a:endParaRPr 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Что должна подготовить команда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508760"/>
            <a:ext cx="6583680" cy="0"/>
          </a:xfrm>
          <a:prstGeom prst="line">
            <a:avLst/>
          </a:prstGeom>
          <a:noFill/>
          <a:ln w="15875">
            <a:solidFill>
              <a:srgbClr val="B9B6AD"/>
            </a:solidFill>
            <a:prstDash val="dash"/>
          </a:ln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548640" y="1234440"/>
            <a:ext cx="548640" cy="5486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9341" y="1355141"/>
            <a:ext cx="307238" cy="30723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234440" y="1280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548640" y="1965960"/>
            <a:ext cx="1463040" cy="260604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685800" y="2103120"/>
            <a:ext cx="1234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Каналы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2651760"/>
            <a:ext cx="1188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2 канала: аудитория, сообщение и прогноз CAC</a:t>
            </a:r>
            <a:endParaRPr lang="en-US" sz="125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402336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Опора: </a:t>
            </a:r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Маркетинг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2194560" y="1234440"/>
            <a:ext cx="548640" cy="5486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5261" y="1355141"/>
            <a:ext cx="307238" cy="307238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2880360" y="1280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2200" dirty="0"/>
          </a:p>
        </p:txBody>
      </p:sp>
      <p:sp>
        <p:nvSpPr>
          <p:cNvPr id="14" name="Shape 10"/>
          <p:cNvSpPr/>
          <p:nvPr/>
        </p:nvSpPr>
        <p:spPr>
          <a:xfrm>
            <a:off x="2194560" y="1965960"/>
            <a:ext cx="1463040" cy="260604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15" name="Text 11"/>
          <p:cNvSpPr txBox="1"/>
          <p:nvPr/>
        </p:nvSpPr>
        <p:spPr>
          <a:xfrm>
            <a:off x="2331720" y="2103120"/>
            <a:ext cx="1234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Реестр рисков</a:t>
            </a:r>
            <a:endParaRPr lang="en-US" sz="1350" dirty="0"/>
          </a:p>
        </p:txBody>
      </p:sp>
      <p:sp>
        <p:nvSpPr>
          <p:cNvPr id="16" name="Text 12"/>
          <p:cNvSpPr txBox="1"/>
          <p:nvPr/>
        </p:nvSpPr>
        <p:spPr>
          <a:xfrm>
            <a:off x="2331720" y="2651760"/>
            <a:ext cx="1188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5 рисков: вероятность, влияние, стратегия</a:t>
            </a:r>
            <a:endParaRPr lang="en-US" sz="1250" dirty="0"/>
          </a:p>
        </p:txBody>
      </p:sp>
      <p:sp>
        <p:nvSpPr>
          <p:cNvPr id="17" name="Text 13"/>
          <p:cNvSpPr txBox="1"/>
          <p:nvPr/>
        </p:nvSpPr>
        <p:spPr>
          <a:xfrm>
            <a:off x="2331720" y="402336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Опора: </a:t>
            </a:r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Риски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3840480" y="1234440"/>
            <a:ext cx="548640" cy="5486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1181" y="1355141"/>
            <a:ext cx="307238" cy="307238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4526280" y="1280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2200" dirty="0"/>
          </a:p>
        </p:txBody>
      </p:sp>
      <p:sp>
        <p:nvSpPr>
          <p:cNvPr id="21" name="Shape 16"/>
          <p:cNvSpPr/>
          <p:nvPr/>
        </p:nvSpPr>
        <p:spPr>
          <a:xfrm>
            <a:off x="3840480" y="1965960"/>
            <a:ext cx="1463040" cy="260604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2" name="Text 17"/>
          <p:cNvSpPr txBox="1"/>
          <p:nvPr/>
        </p:nvSpPr>
        <p:spPr>
          <a:xfrm>
            <a:off x="3977640" y="2103120"/>
            <a:ext cx="1234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Раскатка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3977640" y="2651760"/>
            <a:ext cx="1188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Этапы в %, критерии перехода и отката</a:t>
            </a:r>
            <a:endParaRPr lang="en-US" sz="1250" dirty="0"/>
          </a:p>
        </p:txBody>
      </p:sp>
      <p:sp>
        <p:nvSpPr>
          <p:cNvPr id="24" name="Text 19"/>
          <p:cNvSpPr txBox="1"/>
          <p:nvPr/>
        </p:nvSpPr>
        <p:spPr>
          <a:xfrm>
            <a:off x="3977640" y="402336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Опора: </a:t>
            </a:r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Релиз</a:t>
            </a:r>
            <a:endParaRPr lang="en-US" sz="1050" dirty="0"/>
          </a:p>
        </p:txBody>
      </p:sp>
      <p:sp>
        <p:nvSpPr>
          <p:cNvPr id="25" name="Shape 20"/>
          <p:cNvSpPr/>
          <p:nvPr/>
        </p:nvSpPr>
        <p:spPr>
          <a:xfrm>
            <a:off x="5486400" y="1234440"/>
            <a:ext cx="548640" cy="5486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7101" y="1355141"/>
            <a:ext cx="307238" cy="307238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172200" y="1280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2200" dirty="0"/>
          </a:p>
        </p:txBody>
      </p:sp>
      <p:sp>
        <p:nvSpPr>
          <p:cNvPr id="28" name="Shape 22"/>
          <p:cNvSpPr/>
          <p:nvPr/>
        </p:nvSpPr>
        <p:spPr>
          <a:xfrm>
            <a:off x="5486400" y="1965960"/>
            <a:ext cx="1463040" cy="260604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29" name="Text 23"/>
          <p:cNvSpPr txBox="1"/>
          <p:nvPr/>
        </p:nvSpPr>
        <p:spPr>
          <a:xfrm>
            <a:off x="5623560" y="2103120"/>
            <a:ext cx="1234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Метрики</a:t>
            </a:r>
            <a:endParaRPr lang="en-US" sz="1350" dirty="0"/>
          </a:p>
        </p:txBody>
      </p:sp>
      <p:sp>
        <p:nvSpPr>
          <p:cNvPr id="30" name="Text 24"/>
          <p:cNvSpPr txBox="1"/>
          <p:nvPr/>
        </p:nvSpPr>
        <p:spPr>
          <a:xfrm>
            <a:off x="5623560" y="2651760"/>
            <a:ext cx="1188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Что смотрим в моменте, через дни и через месяц</a:t>
            </a:r>
            <a:endParaRPr lang="en-US" sz="1250" dirty="0"/>
          </a:p>
        </p:txBody>
      </p:sp>
      <p:sp>
        <p:nvSpPr>
          <p:cNvPr id="31" name="Text 25"/>
          <p:cNvSpPr txBox="1"/>
          <p:nvPr/>
        </p:nvSpPr>
        <p:spPr>
          <a:xfrm>
            <a:off x="5623560" y="402336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Опора: </a:t>
            </a:r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Мониторинг</a:t>
            </a:r>
            <a:endParaRPr lang="en-US" sz="1050" dirty="0"/>
          </a:p>
        </p:txBody>
      </p:sp>
      <p:sp>
        <p:nvSpPr>
          <p:cNvPr id="32" name="Shape 26"/>
          <p:cNvSpPr/>
          <p:nvPr/>
        </p:nvSpPr>
        <p:spPr>
          <a:xfrm>
            <a:off x="7132320" y="1234440"/>
            <a:ext cx="548640" cy="5486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3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3021" y="1355141"/>
            <a:ext cx="307238" cy="307238"/>
          </a:xfrm>
          <a:prstGeom prst="rect">
            <a:avLst/>
          </a:prstGeom>
        </p:spPr>
      </p:pic>
      <p:sp>
        <p:nvSpPr>
          <p:cNvPr id="34" name="Text 27"/>
          <p:cNvSpPr txBox="1"/>
          <p:nvPr/>
        </p:nvSpPr>
        <p:spPr>
          <a:xfrm>
            <a:off x="7818120" y="1280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2200" dirty="0"/>
          </a:p>
        </p:txBody>
      </p:sp>
      <p:sp>
        <p:nvSpPr>
          <p:cNvPr id="35" name="Shape 28"/>
          <p:cNvSpPr/>
          <p:nvPr/>
        </p:nvSpPr>
        <p:spPr>
          <a:xfrm>
            <a:off x="7132320" y="1965960"/>
            <a:ext cx="1463040" cy="2606040"/>
          </a:xfrm>
          <a:prstGeom prst="roundRect">
            <a:avLst>
              <a:gd name="adj" fmla="val 5000"/>
            </a:avLst>
          </a:prstGeom>
          <a:solidFill>
            <a:srgbClr val="F3F2EE"/>
          </a:solidFill>
          <a:ln/>
        </p:spPr>
        <p:txBody>
          <a:bodyPr/>
          <a:p/>
        </p:txBody>
      </p:sp>
      <p:sp>
        <p:nvSpPr>
          <p:cNvPr id="36" name="Text 29"/>
          <p:cNvSpPr txBox="1"/>
          <p:nvPr/>
        </p:nvSpPr>
        <p:spPr>
          <a:xfrm>
            <a:off x="7269480" y="2103120"/>
            <a:ext cx="1234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Люди</a:t>
            </a:r>
            <a:endParaRPr lang="en-US" sz="1350" dirty="0"/>
          </a:p>
        </p:txBody>
      </p:sp>
      <p:sp>
        <p:nvSpPr>
          <p:cNvPr id="37" name="Text 30"/>
          <p:cNvSpPr txBox="1"/>
          <p:nvPr/>
        </p:nvSpPr>
        <p:spPr>
          <a:xfrm>
            <a:off x="7269480" y="2651760"/>
            <a:ext cx="1188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Карта стейкхолдеров: кого, когда и как предупредить</a:t>
            </a:r>
            <a:endParaRPr lang="en-US" sz="1250" dirty="0"/>
          </a:p>
        </p:txBody>
      </p:sp>
      <p:sp>
        <p:nvSpPr>
          <p:cNvPr id="38" name="Text 31"/>
          <p:cNvSpPr txBox="1"/>
          <p:nvPr/>
        </p:nvSpPr>
        <p:spPr>
          <a:xfrm>
            <a:off x="7269480" y="402336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050" b="1" dirty="0">
                <a:solidFill>
                  <a:schemeClr val="tx2"/>
                </a:solidFill>
              </a:rPr>
              <a:t>Опора: </a:t>
            </a:r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Стейкхолдеры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51</a:t>
            </a:fld>
            <a:endParaRPr 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Как работаем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2560320" cy="2377440"/>
          </a:xfrm>
          <a:prstGeom prst="roundRect">
            <a:avLst>
              <a:gd name="adj" fmla="val 3846"/>
            </a:avLst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" y="1645920"/>
            <a:ext cx="347472" cy="34747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207008" y="160020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Та же команда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749808" y="224028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Работаете тем же составом и продолжаете свой продукт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3090672" y="1737360"/>
            <a:ext cx="402336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3291840" y="1463040"/>
            <a:ext cx="2560320" cy="2377440"/>
          </a:xfrm>
          <a:prstGeom prst="roundRect">
            <a:avLst>
              <a:gd name="adj" fmla="val 3846"/>
            </a:avLst>
          </a:prstGeom>
          <a:solidFill>
            <a:srgbClr val="F3F2EE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3008" y="1645920"/>
            <a:ext cx="347472" cy="347472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3950208" y="160020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Начните с рисков</a:t>
            </a:r>
            <a:endParaRPr lang="en-US" sz="1400" dirty="0"/>
          </a:p>
        </p:txBody>
      </p:sp>
      <p:sp>
        <p:nvSpPr>
          <p:cNvPr id="11" name="Text 7"/>
          <p:cNvSpPr txBox="1"/>
          <p:nvPr/>
        </p:nvSpPr>
        <p:spPr>
          <a:xfrm>
            <a:off x="3493008" y="224028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Сначала реестр рисков – от него зависят раскатка и мониторинг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5833872" y="1737360"/>
            <a:ext cx="402336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p/>
        </p:txBody>
      </p:sp>
      <p:sp>
        <p:nvSpPr>
          <p:cNvPr id="13" name="Shape 9"/>
          <p:cNvSpPr/>
          <p:nvPr/>
        </p:nvSpPr>
        <p:spPr>
          <a:xfrm>
            <a:off x="6035040" y="1463040"/>
            <a:ext cx="2560320" cy="2377440"/>
          </a:xfrm>
          <a:prstGeom prst="roundRect">
            <a:avLst>
              <a:gd name="adj" fmla="val 3846"/>
            </a:avLst>
          </a:prstGeom>
          <a:solidFill>
            <a:srgbClr val="F2C230"/>
          </a:solidFill>
          <a:ln/>
        </p:spPr>
        <p:txBody>
          <a:bodyPr/>
          <a:p/>
        </p:txBody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6208" y="1645920"/>
            <a:ext cx="347472" cy="347472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6693408" y="160020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Сдача</a:t>
            </a:r>
            <a:endParaRPr lang="en-US" sz="1400" dirty="0"/>
          </a:p>
        </p:txBody>
      </p:sp>
      <p:sp>
        <p:nvSpPr>
          <p:cNvPr id="16" name="Text 11"/>
          <p:cNvSpPr txBox="1"/>
          <p:nvPr/>
        </p:nvSpPr>
        <p:spPr>
          <a:xfrm>
            <a:off x="6236208" y="224028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Загрузите презентацию до 10 слайдов до дедлайна. На следующем занятии разберём 2–3 лучшие работы</a:t>
            </a:r>
            <a:endParaRPr lang="en-US" sz="1400" dirty="0"/>
          </a:p>
        </p:txBody>
      </p:sp>
      <p:sp>
        <p:nvSpPr>
          <p:cNvPr id="17" name="Text 12"/>
          <p:cNvSpPr txBox="1"/>
          <p:nvPr/>
        </p:nvSpPr>
        <p:spPr>
          <a:xfrm>
            <a:off x="548640" y="406908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Цифры прогноза можно оценить примерно, но объясните, откуда они взялись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52</a:t>
            </a:fld>
            <a:endParaRPr 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bg1"/>
                </a:solidFill>
              </a:rPr>
              <a:t>Как будем оценивать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1399032"/>
            <a:ext cx="1965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Каналы обоснованы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аудитория, сообщение и CAC согласованы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3291840" y="132588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3886200" y="1399032"/>
            <a:ext cx="1965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Риски оценены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есть вероятность, влияние и стратегия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6035040" y="132588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000" dirty="0"/>
          </a:p>
        </p:txBody>
      </p:sp>
      <p:sp>
        <p:nvSpPr>
          <p:cNvPr id="8" name="Text 6"/>
          <p:cNvSpPr txBox="1"/>
          <p:nvPr/>
        </p:nvSpPr>
        <p:spPr>
          <a:xfrm>
            <a:off x="6629400" y="1399032"/>
            <a:ext cx="1965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Раскатка безопасна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этапы, стоп-критерии и откат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292608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000" dirty="0"/>
          </a:p>
        </p:txBody>
      </p:sp>
      <p:sp>
        <p:nvSpPr>
          <p:cNvPr id="10" name="Text 8"/>
          <p:cNvSpPr txBox="1"/>
          <p:nvPr/>
        </p:nvSpPr>
        <p:spPr>
          <a:xfrm>
            <a:off x="1143000" y="2999232"/>
            <a:ext cx="1965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Мониторинг полный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три горизонта и конкретные метрики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3291840" y="292608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000" dirty="0"/>
          </a:p>
        </p:txBody>
      </p:sp>
      <p:sp>
        <p:nvSpPr>
          <p:cNvPr id="12" name="Text 10"/>
          <p:cNvSpPr txBox="1"/>
          <p:nvPr/>
        </p:nvSpPr>
        <p:spPr>
          <a:xfrm>
            <a:off x="3886200" y="2999232"/>
            <a:ext cx="1965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Люди учтены</a:t>
            </a:r>
            <a:endParaRPr lang="en-US" sz="1500" dirty="0"/>
          </a:p>
          <a:p>
            <a:pPr indent="0" marL="0">
              <a:buNone/>
            </a:pPr>
            <a:r>
              <a:rPr lang="en-US" sz="1250" dirty="0">
                <a:solidFill>
                  <a:schemeClr val="accent5"/>
                </a:solidFill>
              </a:rPr>
              <a:t>понятно, кого и когда информировать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53</a:t>
            </a:fld>
            <a:endParaRPr 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097280"/>
            <a:ext cx="51206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800" b="1" dirty="0">
                <a:solidFill>
                  <a:schemeClr val="bg1"/>
                </a:solidFill>
              </a:rPr>
              <a:t>Есть вопросы?</a:t>
            </a:r>
            <a:endParaRPr lang="en-US" sz="4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3154680"/>
            <a:ext cx="4572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Понуров Роман</a:t>
            </a:r>
            <a:endParaRPr lang="en-US" sz="2000" dirty="0"/>
          </a:p>
          <a:p>
            <a:pPr algn="l" indent="0" marL="0">
              <a:buNone/>
            </a:pPr>
            <a:r>
              <a:rPr lang="en-US" sz="1400" dirty="0">
                <a:solidFill>
                  <a:schemeClr val="accent1"/>
                </a:solidFill>
              </a:rPr>
              <a:t>ponurov.roman@yandex.ru</a:t>
            </a:r>
            <a:endParaRPr lang="en-US" sz="2000" dirty="0"/>
          </a:p>
          <a:p>
            <a:pPr algn="l" indent="0" marL="0">
              <a:buNone/>
            </a:pPr>
            <a:r>
              <a:rPr lang="en-US" sz="1400" dirty="0">
                <a:solidFill>
                  <a:schemeClr val="accent1"/>
                </a:solidFill>
              </a:rPr>
              <a:t>Telegram: @astro090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 rot="-240000">
            <a:off x="6126480" y="640080"/>
            <a:ext cx="1828800" cy="1417320"/>
          </a:xfrm>
          <a:prstGeom prst="rect">
            <a:avLst/>
          </a:prstGeom>
          <a:solidFill>
            <a:schemeClr val="accent1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?</a:t>
            </a:r>
            <a:endParaRPr lang="en-US" sz="5400" dirty="0"/>
          </a:p>
        </p:txBody>
      </p:sp>
      <p:sp>
        <p:nvSpPr>
          <p:cNvPr id="5" name="Text 3"/>
          <p:cNvSpPr/>
          <p:nvPr/>
        </p:nvSpPr>
        <p:spPr>
          <a:xfrm rot="180000">
            <a:off x="6903720" y="1691640"/>
            <a:ext cx="1828800" cy="1417320"/>
          </a:xfrm>
          <a:prstGeom prst="rect">
            <a:avLst/>
          </a:prstGeom>
          <a:solidFill>
            <a:schemeClr val="accent2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?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 rot="-120000">
            <a:off x="6035040" y="2697480"/>
            <a:ext cx="1828800" cy="1417320"/>
          </a:xfrm>
          <a:prstGeom prst="rect">
            <a:avLst/>
          </a:prstGeom>
          <a:solidFill>
            <a:schemeClr val="accent3"/>
          </a:solidFill>
          <a:ln/>
          <a:effectLst>
            <a:outerShdw sx="100000" sy="100000" kx="0" ky="0" algn="bl" rotWithShape="0" blurRad="101600" dist="38100" dir="5400000">
              <a:srgbClr val="000000">
                <a:alpha val="16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?</a:t>
            </a:r>
            <a:endParaRPr lang="en-US" sz="5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T Management">
  <a:themeElements>
    <a:clrScheme name="IT Management">
      <a:dk1>
        <a:srgbClr val="1D1C21"/>
      </a:dk1>
      <a:lt1>
        <a:srgbClr val="FFFFFF"/>
      </a:lt1>
      <a:dk2>
        <a:srgbClr val="5B5A62"/>
      </a:dk2>
      <a:lt2>
        <a:srgbClr val="F3F2EE"/>
      </a:lt2>
      <a:accent1>
        <a:srgbClr val="F2C230"/>
      </a:accent1>
      <a:accent2>
        <a:srgbClr val="E0684B"/>
      </a:accent2>
      <a:accent3>
        <a:srgbClr val="4C7BB8"/>
      </a:accent3>
      <a:accent4>
        <a:srgbClr val="2F8F83"/>
      </a:accent4>
      <a:accent5>
        <a:srgbClr val="B9B6AD"/>
      </a:accent5>
      <a:accent6>
        <a:srgbClr val="8C5BA8"/>
      </a:accent6>
      <a:hlink>
        <a:srgbClr val="4C7BB8"/>
      </a:hlink>
      <a:folHlink>
        <a:srgbClr val="8C5BA8"/>
      </a:folHlink>
    </a:clrScheme>
    <a:fontScheme name="IT Management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54</Slides>
  <Notes>54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ИТ-менеджмент. Лекция 6</dc:title>
  <dc:subject>PptxGenJS Presentation</dc:subject>
  <dc:creator>Понуров Роман</dc:creator>
  <cp:lastModifiedBy>Понуров Роман</cp:lastModifiedBy>
  <cp:revision>1</cp:revision>
  <dcterms:created xsi:type="dcterms:W3CDTF">2026-10-12T12:32:30Z</dcterms:created>
  <dcterms:modified xsi:type="dcterms:W3CDTF">2026-10-12T12:32:30Z</dcterms:modified>
</cp:coreProperties>
</file>