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ede5f2ef-ba1b-a6be-d1c4-ddc25902c860}">
          <p14:sldIdLst>
            <p14:sldId id="256"/>
            <p14:sldId id="257"/>
            <p14:sldId id="258"/>
            <p14:sldId id="259"/>
            <p14:sldId id="260"/>
          </p14:sldIdLst>
        </p14:section>
        <p14:section name="Видение и стратегия" id="{30518358-61a5-91f9-1c5f-1df179351741}">
          <p14:sldIdLst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OKR" id="{1e18d7cc-c004-fd16-211d-ddf8ce244896}">
          <p14:sldIdLst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Дорожная карта" id="{91a0965d-2d2b-ab82-804d-d5e221139ed9}">
          <p14:sldIdLst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Итоги курса" id="{c42109c9-8c80-c1f8-b567-9d8ae3f606e7}">
          <p14:sldIdLst>
            <p14:sldId id="287"/>
            <p14:sldId id="288"/>
            <p14:sldId id="289"/>
          </p14:sldIdLst>
        </p14:section>
        <p14:section name="Итоговый проект" id="{8e79d548-0d11-bcfa-9dde-cec39494b38b}">
          <p14:sldIdLst>
            <p14:sldId id="290"/>
            <p14:sldId id="291"/>
            <p14:sldId id="292"/>
            <p14:sldId id="293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Это последняя лекция курса. Напомните прошлую: маркетинг, риски, релиз и стейкхолдеры. Сегодня – куда движется продукт и как собрать всё в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Сегодня седьмая, финальная лекция. После неё команды сдают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7. Тема – стратегия и развитие продукта.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видение и стратегию.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Пирамида (2–3 мин). От миссии до бэклога: чем выше уровень, тем реже он меняется. Бэклог из лекции 3 – основание пирамиды. Каждый уровень вытекает из предыдущего.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Видение (3 мин). Шаблон позиционирования Джеффри Мура. Зачитайте пример и попросите команды за 2 минуты заполнить шаблон для своего продукта.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Стратегия (2 мин). Стратегия – это выбор, в том числе отказ. Спросите: от чего отказалась бы ваша команда?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Продукт для всех – продукт ни для кого.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Яндекс Go (3 мин). В августе 2020 года Яндекс.Такси превратилось в Яндекс Go – приложение для всех задач в городе. Стратегический выбор: одна точка входа вместо набора приложений.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видение; 2 – стратегия; 3 – OKR; 4 – видение; 5 – стратегия; 6 – OKR.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OKR.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OKR (2–3 мин). Objective – вдохновляющая цель, Key Results – измеримые результаты. Метод создал Энди Гроув в Intel, в 1999 году Джон Дорр принёс его в Google.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Задачи или результаты (3 мин). Упражнение со страной Б. Слева – список дел, его можно выполнить и не достичь цели. Справа – результат, который показывает, удалось ли запуститься.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Оценка (2 мин). Шкала от 0 до 1, цель – 0,7. Если всегда 1,0 – цели были слишком лёгкими.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Два вида целей (2 мин). Обязательные – ждём 1,0; амбициозные – 0,6–0,7 уже хорошо. Команда должна знать, какая цель какая.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писать KR (2 мин). Метрика, от X до Y, к дате, на сегменте. Опережающие и запаздывающие показатели.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QIWI (3 мин). OKR для инженерных целей: команды QIWI Кошелька работали итерациями по 4 спринта, каждая из 5 команд предлагала две цели. Создание тестовой базы данных сократилось с 2–4 недель до ~5 минут, появилось около 40 общих практик. Мысль: внутренние улучшения тоже можно измерять.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результат; 2 – задача; 3 – результат; 4 – задача; 5 – результат; 6 – задача.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Авито (3 мин). OKR начали с одной продуктовой команды и за несколько лет распространили на 130 структур. Нормальная оценка – 0,6–0,8, как на слайде про шкалу. Дважды в квартал случайные команды рассказывают о статусе.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Ритм и ловушки (2 мин). Цели в начале квартала, сверка каждую неделю, оценка в конце. Пять ловушек – спросите, какую студенты уже видели в учёбе.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Все KR выполнены на 1,0, потому что это были задачи. Цели должны тянуть вперёд.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дорожную карту.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Зачем дорожная карта (2 мин). Отвечает на вопросы стейкхолдеров, регулярно меняется и отражает текущее видение. Это не обещание с датами.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Сейчас – дальше – потом (2–3 мин). Чем дальше колонка, тем меньше деталей и уверенности.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Функции или результаты (2 мин). Карта функций обещает решения, карта результатов – проблемы и метрики. Вторая оставляет команде свободу, как и OKR.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 OKR до спринта (2 мин). Пройдите цепочку на примере уведомлений о переносе пар: цель → дорожная карта → бэклог → спринт.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«Когда будет?» (3 мин). Оценка по трём точкам: (O + 4M + P) / 6 ≈ 7 недель, разброс около ±1,7 недели – поэтому отвечаем «5–9 недель». Справа – почему нельзя загружать команду на 100%: при 95% задача ждёт в очереди в 19 раз дольше, чем при 50%.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Карта в январе и в марте. Менять карту нормально, если объяснять стейкхолдерам почему.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Путь продукта (2 мин). Пройдите по всем семи лекциям – это и есть путь продукта, по которому команды прошли в кейсах.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Итоговый проект (3 мин). Команда собирает историю своего сервиса из кейса 1 – от проблемы до стратегии. Подчеркните: это одна связная история, а не склейка кейсов.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частей проекта. История продукта – по одному слайду на каждый кейс.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команда. Решения из прошлых кейсов можно исправить – покажите, что изменилось.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(2 мин). Пройдитесь по пяти критериям. Ответьте на вопросы по проекту.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(5–10 мин). Ответьте на вопросы студентов. Поблагодарите за курс. Завершение.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7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7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Видение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Roadmap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553712" y="2816352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Стратегия и развитие продукта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как связаны миссия, видение, стратегия, цели и бэклог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формулировать видение продукта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что стратегия – это выбор, в том числе что не делать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Освоить постановку целей по OKR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строить дорожную карту продукта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Собрать весь курс в итоговый проект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Куда движется продукт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Пирамида: от миссии до бэклога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Видение продукта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Стратегия – это выбор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От миссии до бэклога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920240" y="1188720"/>
            <a:ext cx="1463040" cy="475488"/>
          </a:xfrm>
          <a:prstGeom prst="rect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1920240" y="1188720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Миссия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4983480" y="118872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зачем существует компания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годы и десятилетия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668780" y="1737360"/>
            <a:ext cx="1965960" cy="475488"/>
          </a:xfrm>
          <a:prstGeom prst="rect">
            <a:avLst/>
          </a:prstGeom>
          <a:solidFill>
            <a:srgbClr val="5B5A62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668780" y="1737360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Видение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983480" y="173736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каким станет продукт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3–5 лет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417320" y="2286000"/>
            <a:ext cx="2468880" cy="475488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417320" y="228600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Стратегия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4983480" y="228600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как туда прийти и что не делать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1–2 года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65860" y="2834640"/>
            <a:ext cx="2971800" cy="475488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165860" y="2834640"/>
            <a:ext cx="2971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983480" y="283464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цели и измеримые результаты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квартал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14400" y="3383280"/>
            <a:ext cx="3474720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14400" y="3383280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Дорожная карта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4983480" y="338328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что и в каком порядке делаем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квартал – год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62940" y="3931920"/>
            <a:ext cx="3977640" cy="475488"/>
          </a:xfrm>
          <a:prstGeom prst="rect">
            <a:avLst/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62940" y="3931920"/>
            <a:ext cx="3977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Бэклог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983480" y="3931920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конкретные задачи команды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спринт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5262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Сверху – меняется редко и задаёт направление, снизу – меняется каждый спринт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Видение продукта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Шаблон позиционирования Джеффри Мура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Для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011680" y="1591056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кого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2996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которые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011680" y="2066544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какая проблема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505456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наш продукт 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011680" y="2542032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какая категория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980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который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011680" y="3017520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какая ценность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45643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 отличие от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011680" y="3493008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альтернативы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93192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011680" y="3968496"/>
            <a:ext cx="237744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чем отличаемся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 rot="60000">
            <a:off x="4846320" y="1325880"/>
            <a:ext cx="3749040" cy="30175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 rot="60000">
            <a:off x="5074920" y="1508760"/>
            <a:ext cx="329184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Пример</a:t>
            </a:r>
            <a:endParaRPr lang="en-US" sz="1500" dirty="0"/>
          </a:p>
          <a:p>
            <a:pPr indent="0" marL="0">
              <a:buNone/>
            </a:pPr>
            <a:r>
              <a:rPr lang="en-US" sz="5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Для первокурсников, которые путаются в расписании и аудиториях, наше приложение – это помощник по учёбе, который всегда показывает, куда и когда идти. В отличие от чатов группы, мы показываем изменения сразу и работаем без интернета.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 шаблона: Дж. Мур, «Преодоление пропасти», 1991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Стратегия – это выбор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Ресурсы всегда ограничены. Стратегия отвечает не только «что делаем», но и «от чего отказываемся».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931920" cy="2560320"/>
          </a:xfrm>
          <a:prstGeom prst="roundRect">
            <a:avLst>
              <a:gd name="adj" fmla="val 3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7724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Делаем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4231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8720" y="23774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Расписание и изменения в нём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971800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88720" y="29260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Карта корпусов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52044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34747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 без интернета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4663440" y="1783080"/>
            <a:ext cx="3931920" cy="25603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Text 8"/>
          <p:cNvSpPr txBox="1"/>
          <p:nvPr/>
        </p:nvSpPr>
        <p:spPr>
          <a:xfrm>
            <a:off x="489204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Сознательно не делаем</a:t>
            </a:r>
            <a:endParaRPr lang="en-US" sz="18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423160"/>
            <a:ext cx="274320" cy="2743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303520" y="23774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Свой мессенджер</a:t>
            </a:r>
            <a:endParaRPr lang="en-US" sz="14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2971800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303520" y="29260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Оплату столовой</a:t>
            </a:r>
            <a:endParaRPr lang="en-US" sz="14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520440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5303520" y="34747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Версию для преподавателей – пока</a:t>
            </a:r>
            <a:endParaRPr lang="en-US" sz="1400" dirty="0"/>
          </a:p>
        </p:txBody>
      </p:sp>
      <p:sp>
        <p:nvSpPr>
          <p:cNvPr id="20" name="Text 12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 условный. Отказ – не навсегда: стратегию пересматривают, когда меняется ситуация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Продукт для всех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731520" y="1463040"/>
            <a:ext cx="2377440" cy="14630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804672" y="146304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Целевая аудитория: все от 0 до 99 лет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 rot="120000">
            <a:off x="3429000" y="1463040"/>
            <a:ext cx="2377440" cy="146304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 rot="120000">
            <a:off x="3502152" y="146304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Функции: всё, что попросили за год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 rot="-60000">
            <a:off x="6126480" y="1463040"/>
            <a:ext cx="2377440" cy="1463040"/>
          </a:xfrm>
          <a:prstGeom prst="rect">
            <a:avLst/>
          </a:prstGeom>
          <a:solidFill>
            <a:srgbClr val="F6D5CC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-60000">
            <a:off x="6199632" y="146304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Результат: никто не понимает, зачем он нужен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40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Продукт для всех – продукт ни для кого. Стратегия начинается с выбора: для кого мы и чего не делаем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Яндекса: стратегия суперприложения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Яндекс Go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Яндекс.Такси превратилось в Яндекс Go – одно приложение для задач в городе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Мобильность и доставка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У Яндекса были отдельные приложения: такси, каршеринг, еда, продукты, транспорт. Водители и курьеры простаивали в ожидании заказов.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августе 2020 года объединили сервисы в одном приложении. Главный экран подстраивается под пользователя: домой, еда или продукты.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Яндекс Go заменил приложение такси. Отдельные приложения Еды, Лавки и Драйва продолжили работать, но точкой входа стало одно приложение.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Стратегия меняет продукт целиком: из набора сервисов – в одну экосистему с общей точкой входа.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AdIndex, 19.08.2020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что это?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1.  «Через 3 года – главный помощник первокурсника в 50 вузах»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358384" y="12801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44068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650992" y="12801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73952" y="12801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55624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766560" y="12801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589520" y="12801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67181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882128" y="12801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173736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2.  «Фокус на первокурсниках, версию для преподавателей не делаем»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358384" y="182880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44068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650992" y="182880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73952" y="182880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55624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766560" y="182880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589520" y="182880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67181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882128" y="182880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228600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3.  «Удержание 7-го дня с 20% до 25% к концу квартала»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358384" y="237744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44068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650992" y="237744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73952" y="237744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55624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766560" y="237744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589520" y="237744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67181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882128" y="237744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31520" y="283464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4.  «Без нас первокурсник не начинает учебный год»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5358384" y="292608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544068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5650992" y="292608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473952" y="292608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655624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6766560" y="292608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589520" y="292608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767181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882128" y="292608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31520" y="338328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5.  «Растём через вузы-партнёры, а не через рекламу»</a:t>
            </a:r>
            <a:endParaRPr lang="en-US" sz="1250" dirty="0"/>
          </a:p>
        </p:txBody>
      </p:sp>
      <p:sp>
        <p:nvSpPr>
          <p:cNvPr id="49" name="Shape 47"/>
          <p:cNvSpPr/>
          <p:nvPr/>
        </p:nvSpPr>
        <p:spPr>
          <a:xfrm>
            <a:off x="5358384" y="347472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544068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5650992" y="347472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473952" y="347472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655624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6766560" y="347472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589520" y="347472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67181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7882128" y="347472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9" name="Text 57"/>
          <p:cNvSpPr txBox="1"/>
          <p:nvPr/>
        </p:nvSpPr>
        <p:spPr>
          <a:xfrm>
            <a:off x="731520" y="3931920"/>
            <a:ext cx="444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6.  «40% студентов планируют неделю в приложении к концу квартала»</a:t>
            </a:r>
            <a:endParaRPr lang="en-US" sz="1250" dirty="0"/>
          </a:p>
        </p:txBody>
      </p:sp>
      <p:sp>
        <p:nvSpPr>
          <p:cNvPr id="60" name="Shape 58"/>
          <p:cNvSpPr/>
          <p:nvPr/>
        </p:nvSpPr>
        <p:spPr>
          <a:xfrm>
            <a:off x="5358384" y="40233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544068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5650992" y="40233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Видение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473952" y="40233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4" name="Shape 62"/>
          <p:cNvSpPr/>
          <p:nvPr/>
        </p:nvSpPr>
        <p:spPr>
          <a:xfrm>
            <a:off x="655624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 txBox="1"/>
          <p:nvPr/>
        </p:nvSpPr>
        <p:spPr>
          <a:xfrm>
            <a:off x="6766560" y="40233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Стратегия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7589520" y="4023360"/>
            <a:ext cx="100584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7" name="Shape 65"/>
          <p:cNvSpPr/>
          <p:nvPr/>
        </p:nvSpPr>
        <p:spPr>
          <a:xfrm>
            <a:off x="767181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7882128" y="4023360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OKR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Видение – куда идём, стратегия – как и от чего отказываемся, OKR – измеримый результат квартала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OKR: цели и ключевые результаты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Что такое OKR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отличить результат от задачи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оценивать OKR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OKR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Objective – цель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то, чего мы хотим добиться. Вдохновляет и задаёт направление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77240" y="269748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 Results – ключевые результаты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как мы измеряем движение к цели. Всегда в цифрах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Правила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5544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0811" y="1638971"/>
            <a:ext cx="215067" cy="215067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13248" y="1508760"/>
            <a:ext cx="31821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Ставят на квартал или год, проверяют каждую неделю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846320" y="214884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811" y="2233331"/>
            <a:ext cx="215067" cy="215067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13248" y="2103120"/>
            <a:ext cx="31821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2–3 цели, в каждой 1–3 ключевых результата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4846320" y="274320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811" y="2827691"/>
            <a:ext cx="215067" cy="21506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413248" y="2697480"/>
            <a:ext cx="31821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Целимся в 0,7: цели должны быть амбициозными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4846320" y="333756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811" y="3422051"/>
            <a:ext cx="215067" cy="215067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413248" y="3291840"/>
            <a:ext cx="31821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Не используют для расчёта премий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Метод появился в Intel у Энди Гроува, в 1999 году Джон Дорр принёс его в Google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Задачи или результаты?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Задача: команда запускает приложение в новой стране. Как записать цель квартала?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931920" cy="2880360"/>
          </a:xfrm>
          <a:prstGeom prst="roundRect">
            <a:avLst>
              <a:gd name="adj" fmla="val 3175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77240" y="17830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Неправильно: список дел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O: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Запустить приложение в стране Б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603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KR1: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Адаптировать приложение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0,3 – перевести тексты, 0,7 – поправить вёрстку, 1,0 – перевести лендинги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5204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KR2: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Запустить рекламу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0,3 – креативы, 0,7 – кампании, 1,0 – запуск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2880360"/>
          </a:xfrm>
          <a:prstGeom prst="roundRect">
            <a:avLst>
              <a:gd name="adj" fmla="val 3175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892040" y="17830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Правильно: результаты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21488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O: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Запустить приложение в стране Б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5603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KR1: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Привлечь 5000 пользователей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0,3 – 100, 0,7 – 1000, 1,0 – 5000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35204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KR2: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Протестировать каналы привлечения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0,3 – охват 100 тыс., 0,7 – 2 канала и 200 тыс., 1,0 – 3 канала и 1 млн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оценивать OKR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28016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01168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0,2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0,3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7472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F6B38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</a:rPr>
              <a:t>0,4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20624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F6B38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</a:rPr>
              <a:t>0,5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3776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F6B38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</a:rPr>
              <a:t>0,6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66928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0,7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0,8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13232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0,9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63840" y="146304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1,0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24028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0684B"/>
                </a:solidFill>
              </a:rPr>
              <a:t>0–0,3</a:t>
            </a:r>
            <a:endParaRPr lang="en-US" sz="15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не продвинулись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2402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774F"/>
                </a:solidFill>
              </a:rPr>
              <a:t>0,4–0,6</a:t>
            </a:r>
            <a:endParaRPr lang="en-US" sz="15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есть прогресс, но цель не достигнута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669280" y="224028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8F83"/>
                </a:solidFill>
              </a:rPr>
              <a:t>0,7–1,0</a:t>
            </a:r>
            <a:endParaRPr lang="en-US" sz="15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цель достигнута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3200400"/>
            <a:ext cx="8046720" cy="1097280"/>
          </a:xfrm>
          <a:prstGeom prst="roundRect">
            <a:avLst>
              <a:gd name="adj" fmla="val 66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77240" y="320040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2C230"/>
                </a:solidFill>
              </a:rPr>
              <a:t>Почему цель – 0,7, а не 1,0?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</a:rPr>
              <a:t>Если команда каждый квартал набирает 1,0, цели были слишком лёгкими. OKR должны тянуть вперёд – поэтому их и нельзя привязывать к премиям.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Два вида целей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2880360"/>
          </a:xfrm>
          <a:prstGeom prst="roundRect">
            <a:avLst>
              <a:gd name="adj" fmla="val 254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Обязательные (committed)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Ждём 1,0. Например: подключить оплату через СБП к сроку, который требует закон. Не выполнили – разбираемся почему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663440" y="1234440"/>
            <a:ext cx="3931920" cy="2880360"/>
          </a:xfrm>
          <a:prstGeom prst="roundRect">
            <a:avLst>
              <a:gd name="adj" fmla="val 254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4632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846320" y="19659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Амбициозные (aspirational)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4846320" y="2651760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0,6–0,7 – хороший результат. Например: удвоить удержание первокурсников. Цель тянет вперёд, а не наказывает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Смешивать нельзя: если не сказать, какая цель какая, команда будет ждать наказания за 0,7 по амбициозной цели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писать ключевой результат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481328" cy="502920"/>
          </a:xfrm>
          <a:prstGeom prst="roundRect">
            <a:avLst>
              <a:gd name="adj" fmla="val 10909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Метрика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2176272" y="1280160"/>
            <a:ext cx="1481328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 X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803904" y="1280160"/>
            <a:ext cx="1481328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31536" y="1280160"/>
            <a:ext cx="1481328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 дате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059168" y="1280160"/>
            <a:ext cx="1481328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 сегменте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01168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31520" y="201168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«Доля первокурсников, включивших уведомления о переносах, – с 0% до 60% к 15 октября»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06324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Опережающие  </a:t>
            </a:r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показывают движение раньше: доля включивших уведомления, число активаций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306324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Запаздывающие  </a:t>
            </a:r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показывают итог позже: удержание за семестр, выручка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 квартальных OKR нужны оба типа: опережающие подсказывают, успеваем ли мы, запаздывающие – достигли ли цели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QIWI: OKR для инженерных целей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QIWI Кошелёк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минут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вместо 2–4 недель – столько стало занимать создание базы данных на тестовом стенде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Финтех  ·  OKR для разработки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Сообщество из 15 бэкенд-разработчиков встречалось каждый спринт, но без понятного результата. Новая база данных разворачивалась от двух до четырёх недель.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Перешли на OKR: цели спускаются от компании к продукту и командам. Итерация – 4 спринта; каждая из 5 команд предлагает две цели, разработчик берёт не больше двух.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Создание базы на тестовом стенде сократилось с 2–4 недель до ~5 минут, появилось около 40 общих практик по тестированию, архитектуре и мониторингу.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 работают не только для бизнес-метрик: внутренние улучшения тоже можно сформулировать как измеримый результат.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Хабр, блог QIWI, 2023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результат или задача?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Увеличить удержание на 7-й день с 20% до 25%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382512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6480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675120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543800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2609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836408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Зарелизить новую версию приложения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82512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6480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675120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543800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62609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836408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Ускорить загрузку на 300 мс для 95% пользователей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382512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6480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675120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543800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62609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836408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Написать документацию к API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382512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6480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675120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543800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62609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836408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Поднять конверсию посетителя в заявку на 2 п.п.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382512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46480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675120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543800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62609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836408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Начать проводить A/B-тесты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382512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46480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675120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Результат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543800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62609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836408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Задача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Результат можно измерить, задачу – только «сделать»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Авито: от одной команды до 130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Авито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структур компании работали по OKR к 2019 году – начинали с одной команды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Классифайд  ·  OKR с ~2016 года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Продакт команды инструментов для автодилеров и риелторов хотел, чтобы команда работала на результат, а не на список задач. Идею взял из опыта Google.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Сначала OKR попробовала одна команда, затем соседние. Потом связали цели по вертикали: компания – департаменты – функции. Планирование – около месяца на стыке кварталов.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OKR охватили 130 структур. Цели ставят так, чтобы при максимальных усилиях выполнять 60–70%; нормальная оценка – 0,6–0,8. Дважды в квартал случайные команды рассказывают о статусе.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 внедряют снизу вверх: одна команда доказывает пользу, затем цели связывают на всех уровнях.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Хабр, Е. Толстой (Авито), 2019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Ритм OKR и типичные ловушки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31520" y="1508760"/>
            <a:ext cx="7680960" cy="0"/>
          </a:xfrm>
          <a:prstGeom prst="line">
            <a:avLst/>
          </a:prstGeom>
          <a:noFill/>
          <a:ln w="1905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58368" y="1389888"/>
            <a:ext cx="237744" cy="237744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Начало квартала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цели и KR, согласование между командами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15768" y="1389888"/>
            <a:ext cx="237744" cy="237744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606040" y="17373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Каждую неделю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короткая сверка: прогресс и препятствия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773168" y="1389888"/>
            <a:ext cx="237744" cy="237744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663440" y="17373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Середина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какие KR под угрозой, что меняем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830568" y="1389888"/>
            <a:ext cx="237744" cy="237744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720840" y="17373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Конец квартала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оценка 0–1,0 и выводы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743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Ловушки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48640" y="306324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KR – это список задач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264408" y="306324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«Поддерживать» вместо изменения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80176" y="306324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Слишком много целей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56616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Занижают цели, чтобы получить 1,0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264408" y="356616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Не различают обязательные и амбициозные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Идеальные OKR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Отчёт команды за квартал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92024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Все KR: 1,0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 rot="-120000">
            <a:off x="914400" y="2788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четвёртый квартал подряд!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Ключевые результаты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 rot="120000">
            <a:off x="50292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Провести 12 встреч</a:t>
            </a:r>
            <a:endParaRPr lang="en-US" sz="18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Обновить презентацию</a:t>
            </a:r>
            <a:endParaRPr lang="en-US" sz="18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Не уронить сервер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Сто процентов выполнения – признак того, что цели были задачами, которые и так бы сделали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Дорожная карта продукта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Зачем нужна дорожная карта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Сейчас – дальше – потом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Карта функций или карта результатов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Зачем нужна дорожная карта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1426464"/>
            <a:ext cx="256032" cy="25603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88720" y="12801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Отвечает на вопросы стейкхолдеров о планах – работайте с ними как с потребностями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48640" y="224028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2340864"/>
            <a:ext cx="256032" cy="2560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88720" y="21945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Пересматривается каждый квартал и даже внутри квартала теряет актуальность – это нормально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548640" y="315468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3255264"/>
            <a:ext cx="256032" cy="25603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31089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Это снимок текущего видения пути с учётом того, что известно и что ещё нет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 rot="120000">
            <a:off x="5669280" y="1417320"/>
            <a:ext cx="2834640" cy="237744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3" name="Text 8"/>
          <p:cNvSpPr txBox="1"/>
          <p:nvPr/>
        </p:nvSpPr>
        <p:spPr>
          <a:xfrm rot="120000">
            <a:off x="5897880" y="1645920"/>
            <a:ext cx="2377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Главное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Дорожная карта – не обещание с датами, а план, который меняется вместе со знаниями о рынке.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Сейчас – дальше – потом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371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Сейчас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830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этот квартал, всё ясно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 rot="-60000">
            <a:off x="731520" y="2240280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-60000">
            <a:off x="804672" y="2240280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Расписание недели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 rot="60000">
            <a:off x="731520" y="2898648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 rot="60000">
            <a:off x="804672" y="2898648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Уведомления о переносе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 rot="-60000">
            <a:off x="731520" y="3557016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 rot="-60000">
            <a:off x="804672" y="3557016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Работа без интернета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27248" y="2743200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32918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474720" y="1371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Дальше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17830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следующий квартал, есть план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 rot="-60000">
            <a:off x="3474720" y="2240280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 rot="-60000">
            <a:off x="3547872" y="2240280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Карта корпусов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 rot="60000">
            <a:off x="3474720" y="2898648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 rot="60000">
            <a:off x="3547872" y="2898648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Объявления старосты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870448" y="2743200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035040" y="1234440"/>
            <a:ext cx="2560320" cy="310896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217920" y="1371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Потом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217920" y="17830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идеи, нужно исследовать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 rot="-60000">
            <a:off x="6217920" y="2240280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 rot="-60000">
            <a:off x="6291072" y="2240280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Оплата столовой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 rot="60000">
            <a:off x="6217920" y="2898648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 rot="60000">
            <a:off x="6291072" y="2898648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Версия для преподавателей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 rot="-60000">
            <a:off x="6217920" y="3557016"/>
            <a:ext cx="219456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 rot="-60000">
            <a:off x="6291072" y="3557016"/>
            <a:ext cx="204825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Выход в другие вузы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Чем дальше колонка, тем меньше уверенности и деталей – и тем легче её менять. Пример условный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Карта функций или карта результатов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017520"/>
          </a:xfrm>
          <a:prstGeom prst="roundRect">
            <a:avLst>
              <a:gd name="adj" fmla="val 3030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Функции и даты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7452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Янв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8745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Тёмная тема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5176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Фев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517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Чат группы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2900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Мар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4290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Новый онбординг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663440" y="1234440"/>
            <a:ext cx="3931920" cy="3017520"/>
          </a:xfrm>
          <a:prstGeom prst="roundRect">
            <a:avLst>
              <a:gd name="adj" fmla="val 303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89204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Проблемы и результаты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187452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Q1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577840" y="18745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Студенты не пропускают переносы пар → удержание 7 дня +5 п.п.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92040" y="265176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Q2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6517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Первокурсники быстро находят аудитории → активация 30%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892040" y="3429000"/>
            <a:ext cx="685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Q3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34290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Выход в 3 новых вуза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Карта результатов оставляет команде свободу выбрать решение – как и OKR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От OKR до спринта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847088" cy="2651760"/>
          </a:xfrm>
          <a:prstGeom prst="roundRect">
            <a:avLst>
              <a:gd name="adj" fmla="val 396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85800" y="14173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011680"/>
            <a:ext cx="1600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Студенты сразу узнают о переносе пар. KR: доля включивших уведомления 0 → 60%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423160" y="2331720"/>
            <a:ext cx="164592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606040" y="1280160"/>
            <a:ext cx="1847088" cy="2651760"/>
          </a:xfrm>
          <a:prstGeom prst="roundRect">
            <a:avLst>
              <a:gd name="adj" fmla="val 396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743200" y="14173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Дорожная карта: «сейчас»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2011680"/>
            <a:ext cx="1600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Уведомление о переносе пары, настройки уведомлений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80560" y="2331720"/>
            <a:ext cx="164592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663440" y="1280160"/>
            <a:ext cx="1847088" cy="2651760"/>
          </a:xfrm>
          <a:prstGeom prst="roundRect">
            <a:avLst>
              <a:gd name="adj" fmla="val 396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800600" y="14173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Бэклог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011680"/>
            <a:ext cx="1600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Истории: «Как студент, я хочу получать push о переносе…»; техзадача: подписка на группу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537960" y="2331720"/>
            <a:ext cx="164592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720840" y="1280160"/>
            <a:ext cx="1847088" cy="2651760"/>
          </a:xfrm>
          <a:prstGeom prst="roundRect">
            <a:avLst>
              <a:gd name="adj" fmla="val 396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858000" y="14173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Спринт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0" y="2011680"/>
            <a:ext cx="1600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Цель спринта: push о переносе работает для первокурсников ИТ-факультета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Если звено выпадает, команда либо делает «просто задачи», либо красиво пишет цели, которые никто не выполняет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«Когда будет?» – отвечаем диапазоном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Оценка по трём точкам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931920" cy="429768"/>
          </a:xfrm>
          <a:prstGeom prst="roundRect">
            <a:avLst>
              <a:gd name="adj" fmla="val 1063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600200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Оптимистично: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 недели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931920" cy="429768"/>
          </a:xfrm>
          <a:prstGeom prst="roundRect">
            <a:avLst>
              <a:gd name="adj" fmla="val 10638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2103120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Скорее всего: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 недель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606040"/>
            <a:ext cx="3931920" cy="429768"/>
          </a:xfrm>
          <a:prstGeom prst="roundRect">
            <a:avLst>
              <a:gd name="adj" fmla="val 1063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657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Пессимистично: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14 недель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2004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(4 + 4×6 + 14) / 6 ≈ 7 недель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Ответ стейкхолдеру: «скорее всего 5–9 недель», а не «через 6 недель»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188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Загрузка 100% – ловушка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5544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Во сколько раз дольше задача ждёт в очереди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920240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50%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394960" y="1975104"/>
            <a:ext cx="144379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585059" y="192024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×1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423160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80%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394960" y="2478024"/>
            <a:ext cx="577516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18196" y="242316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×4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2926080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90%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394960" y="2980944"/>
            <a:ext cx="1299411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740091" y="292608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×9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846320" y="3429000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95%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394960" y="3483864"/>
            <a:ext cx="2743200" cy="27432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8183880" y="342900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×19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846320" y="39776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Срочная задача или больничный при полной загрузке сразу превращаются в очередь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PERT; теория очередей: ожидание ∝ ρ / (1 − ρ). Пример условный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Дорожная карта и реальность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Roadmap в январе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 rot="-120000">
            <a:off x="960120" y="2103120"/>
            <a:ext cx="731520" cy="27432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 rot="-120000">
            <a:off x="960120" y="21031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Q1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 rot="-120000">
            <a:off x="1737360" y="2423160"/>
            <a:ext cx="731520" cy="274320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-120000">
            <a:off x="1737360" y="24231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Q2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 rot="-120000">
            <a:off x="2514600" y="2743200"/>
            <a:ext cx="731520" cy="27432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 rot="-120000">
            <a:off x="2514600" y="27432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Q3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 rot="-120000">
            <a:off x="3291840" y="3063240"/>
            <a:ext cx="731520" cy="27432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 rot="-120000">
            <a:off x="3291840" y="3063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Q4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 rot="-120000">
            <a:off x="914400" y="3383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tx1"/>
                </a:solidFill>
              </a:rPr>
              <a:t>ровно и по плану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Roadmap в марте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 rot="120000">
            <a:off x="5029200" y="187452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Q1 – переносим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Q2 – «а давайте ИИ»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Q3 – посмотрим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Q4 – ¯\_(ツ)_/¯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Менять карту – нормально. Ненормально – не объяснять стейкхолдерам, почему она изменилась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Путь продукта за 7 лекций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965960"/>
            <a:ext cx="7498080" cy="0"/>
          </a:xfrm>
          <a:prstGeom prst="line">
            <a:avLst/>
          </a:prstGeom>
          <a:noFill/>
          <a:ln w="25400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85800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Роли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кто делает продукт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847088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18488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Идея и MVP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проверяем спрос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008376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779776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работаем спринтами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169664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941064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измеряем ценность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30952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02352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Тесты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проверяем причины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92240" y="1691640"/>
            <a:ext cx="548640" cy="548640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Запуск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выходим на рынок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653528" y="1691640"/>
            <a:ext cx="548640" cy="548640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2C23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424928" y="24231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Стратегия</a:t>
            </a:r>
            <a:endParaRPr lang="en-US" sz="15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выбираем путь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8404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Каждый кейс добавлял слой к одному продукту. Итоговый проект соберёт их в одну историю.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Пирамида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миссия → видение → стратегия → OKR → дорожная карта → бэклог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Видение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для кого, какая проблема, какая ценность и чем отличаемся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Стратегия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выбор: что делаем и от чего сознательно отказываемся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цель + измеримые результаты; целимся в 0,7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Дорожная карта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сейчас – дальше – потом; результаты, а не только функции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Курс целиком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от идеи и MVP до метрик, запуска и стратегии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468880"/>
                <a:gridCol w="1554480"/>
                <a:gridCol w="24688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Миссия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зачем существует компания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Objective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качественная цель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Видение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каким станет продукт через годы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Key Result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измеримый результат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Стратегия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выбор пути и отказ от лишнего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Оценка OKR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шкала от 0 до 1, цель – 0,7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Шаблон Мура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формула позиционирования продукта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Roadmap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дорожная карта продукта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Суперапп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 приложение для многих сервисов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Now / Next / Later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сейчас, дальше, потом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OKR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цели и ключевые результаты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Карта результатов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roadmap из проблем и целей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Итоговый проект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Соберите историю своего продукта – от проблемы до стратегии – и защитите её как команда продукта перед руководством.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Ваш сервис из кейсов 1–6 – со всеми изменениями, которые вы внесли по ходу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Сильный проект – не сумма кейсов, а одна связная история: почему продукт нужен и куда он идёт.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Видение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Позиционирование по шаблону и что не делаем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Видение, стратегия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 цели на квартал, в каждой 2–3 ключевых результата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OKR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Дорожная карта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Сейчас – дальше – потом на год вперёд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Roadmap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История продукта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Проблема, MVP, метрики, экономика, запуск – по слайду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Кейсы 1–6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Выводы</a:t>
            </a:r>
            <a:endParaRPr lang="en-US" sz="135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Что узнали и что изменили бы, начав заново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Весь курс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Та же команда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Работаете тем же составом, что и во всех кейсах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Свяжите части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Проверьте, что OKR следуют из стратегии, а карта – из OKR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15 слайдов до дедлайна после 7-й лекции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Можно и нужно исправлять решения из прошлых кейсов – покажите, что изменилось и почему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История связная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от проблемы до стратегии без разрывов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Видение ясное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понятно, для кого и чем отличаемся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OKR измеримы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результаты в цифрах, а не задачи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Карта реалистична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следует из OKR и учитывает ресурсы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Выводы честные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что сработало, а что нет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7</dc:title>
  <dc:subject>PptxGenJS Presentation</dc:subject>
  <dc:creator>Понуров Роман</dc:creator>
  <cp:lastModifiedBy>Понуров Роман</cp:lastModifiedBy>
  <cp:revision>1</cp:revision>
  <dcterms:created xsi:type="dcterms:W3CDTF">2026-10-12T12:32:31Z</dcterms:created>
  <dcterms:modified xsi:type="dcterms:W3CDTF">2026-10-12T12:32:31Z</dcterms:modified>
</cp:coreProperties>
</file>