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docProps/custom.xml" ContentType="application/vnd.openxmlformats-officedocument.custom-properties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customXml/itemProps3.xml" ContentType="application/vnd.openxmlformats-officedocument.customXmlProperties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customXml/itemProps2.xml" ContentType="application/vnd.openxmlformats-officedocument.customXmlProperties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21.xml" ContentType="application/vnd.openxmlformats-officedocument.presentationml.slide+xml"/>
  <Override PartName="/customXml/itemProps1.xml" ContentType="application/vnd.openxmlformats-officedocument.customXmlProperties+xml"/>
  <Override PartName="/ppt/slides/slide7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7" d="100"/>
          <a:sy n="107" d="100"/>
        </p:scale>
        <p:origin x="1734" y="96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presProps" Target="presProps.xml" /><Relationship Id="rId35" Type="http://schemas.openxmlformats.org/officeDocument/2006/relationships/tableStyles" Target="tableStyles.xml" /><Relationship Id="rId3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143000" y="1122362"/>
            <a:ext cx="6858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7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7" y="4589463"/>
            <a:ext cx="78867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49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365125"/>
            <a:ext cx="7886700" cy="1325562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1" y="1681162"/>
            <a:ext cx="3868339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1" y="2505074"/>
            <a:ext cx="3868339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681162"/>
            <a:ext cx="3887390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2505074"/>
            <a:ext cx="3887390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457200"/>
            <a:ext cx="294917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0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0" y="2057399"/>
            <a:ext cx="294917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457200"/>
            <a:ext cx="294917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3887390" y="987425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0" y="2057399"/>
            <a:ext cx="294917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365125"/>
            <a:ext cx="1971675" cy="5811838"/>
          </a:xfrm>
        </p:spPr>
        <p:txBody>
          <a:bodyPr vert="eaVert"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49" y="365125"/>
            <a:ext cx="5800725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49" y="365125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49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49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noFill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214281" y="1214421"/>
            <a:ext cx="8146451" cy="2438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2525E7"/>
                </a:solidFill>
              </a:rPr>
              <a:t>«</a:t>
            </a:r>
            <a:r>
              <a:rPr lang="ru-RU" sz="7700"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2525E7"/>
                </a:solidFill>
              </a:rPr>
              <a:t>Представление информации</a:t>
            </a:r>
            <a:r>
              <a:rPr lang="ru-RU" sz="5400"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2525E7"/>
                </a:solidFill>
              </a:rPr>
              <a:t>»</a:t>
            </a:r>
            <a:endParaRPr lang="ru-RU" sz="5400" b="1" cap="none" spc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 scaled="1"/>
                </a:gradFill>
                <a:prstDash val="solid"/>
              </a:ln>
              <a:solidFill>
                <a:srgbClr val="2525E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Содержательные линии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7239" y="1600200"/>
            <a:ext cx="8689521" cy="4421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0612" y="620688"/>
            <a:ext cx="8502776" cy="45259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2000232" y="3143247"/>
            <a:ext cx="5860435" cy="3475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defRPr/>
            </a:pPr>
            <a:r>
              <a:rPr lang="ru-RU" sz="4400" i="1">
                <a:solidFill>
                  <a:srgbClr val="002060"/>
                </a:solidFill>
              </a:rPr>
              <a:t>Ключевые вопросы :</a:t>
            </a:r>
            <a:endParaRPr/>
          </a:p>
          <a:p>
            <a:pPr lvl="0">
              <a:buFont typeface="Wingdings"/>
              <a:buChar char=""/>
              <a:defRPr/>
            </a:pPr>
            <a:r>
              <a:rPr lang="ru-RU" sz="3200">
                <a:solidFill>
                  <a:srgbClr val="002060"/>
                </a:solidFill>
              </a:rPr>
              <a:t>определение информации;</a:t>
            </a:r>
            <a:endParaRPr/>
          </a:p>
          <a:p>
            <a:pPr lvl="0">
              <a:buFont typeface="Wingdings"/>
              <a:buChar char=""/>
              <a:defRPr/>
            </a:pPr>
            <a:r>
              <a:rPr lang="ru-RU" sz="3200">
                <a:solidFill>
                  <a:srgbClr val="002060"/>
                </a:solidFill>
              </a:rPr>
              <a:t>измерение информации;</a:t>
            </a:r>
            <a:endParaRPr/>
          </a:p>
          <a:p>
            <a:pPr lvl="0">
              <a:buFont typeface="Wingdings"/>
              <a:buChar char=""/>
              <a:defRPr/>
            </a:pPr>
            <a:r>
              <a:rPr lang="ru-RU" sz="3200">
                <a:solidFill>
                  <a:srgbClr val="002060"/>
                </a:solidFill>
              </a:rPr>
              <a:t>хранение информации;</a:t>
            </a:r>
            <a:endParaRPr/>
          </a:p>
          <a:p>
            <a:pPr lvl="0">
              <a:buFont typeface="Wingdings"/>
              <a:buChar char=""/>
              <a:defRPr/>
            </a:pPr>
            <a:r>
              <a:rPr lang="ru-RU" sz="3200">
                <a:solidFill>
                  <a:srgbClr val="002060"/>
                </a:solidFill>
              </a:rPr>
              <a:t>передача информации;</a:t>
            </a:r>
            <a:endParaRPr/>
          </a:p>
          <a:p>
            <a:pPr lvl="0">
              <a:buFont typeface="Wingdings"/>
              <a:buChar char=""/>
              <a:defRPr/>
            </a:pPr>
            <a:r>
              <a:rPr lang="ru-RU" sz="3200">
                <a:solidFill>
                  <a:srgbClr val="002060"/>
                </a:solidFill>
              </a:rPr>
              <a:t>обработка информации.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785918" y="142852"/>
            <a:ext cx="6215106" cy="1000132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rgbClr val="FFFF00"/>
                </a:solidFill>
              </a:rPr>
              <a:t>Линия представления информации</a:t>
            </a:r>
            <a:endParaRPr lang="ru-RU" sz="2800">
              <a:solidFill>
                <a:srgbClr val="FFFF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71406" y="1714488"/>
            <a:ext cx="2928958" cy="1357322"/>
          </a:xfrm>
          <a:prstGeom prst="roundRect">
            <a:avLst>
              <a:gd name="adj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</a:rPr>
              <a:t>Определение и измерение информации</a:t>
            </a: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3071802" y="1714488"/>
            <a:ext cx="2928958" cy="1357322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</a:rPr>
              <a:t>Информационные процессы</a:t>
            </a: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6143635" y="1714488"/>
            <a:ext cx="2928958" cy="1357322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</a:rPr>
              <a:t>Представление информации</a:t>
            </a:r>
            <a:endParaRPr lang="ru-RU" sz="2800">
              <a:solidFill>
                <a:schemeClr val="bg1"/>
              </a:solidFill>
            </a:endParaRPr>
          </a:p>
        </p:txBody>
      </p:sp>
      <p:cxnSp>
        <p:nvCxnSpPr>
          <p:cNvPr id="12" name="Прямая со стрелкой 11"/>
          <p:cNvCxnSpPr>
            <a:cxnSpLocks/>
          </p:cNvCxnSpPr>
          <p:nvPr/>
        </p:nvCxnSpPr>
        <p:spPr bwMode="auto">
          <a:xfrm rot="5400000">
            <a:off x="1857357" y="1428735"/>
            <a:ext cx="571504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cxnSpLocks/>
          </p:cNvCxnSpPr>
          <p:nvPr/>
        </p:nvCxnSpPr>
        <p:spPr bwMode="auto">
          <a:xfrm rot="5400000">
            <a:off x="4214811" y="1428735"/>
            <a:ext cx="571504" cy="2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</p:cNvCxnSpPr>
          <p:nvPr/>
        </p:nvCxnSpPr>
        <p:spPr bwMode="auto">
          <a:xfrm rot="5400000">
            <a:off x="7000893" y="1428735"/>
            <a:ext cx="571504" cy="2"/>
          </a:xfrm>
          <a:prstGeom prst="straightConnector1">
            <a:avLst/>
          </a:prstGeom>
          <a:ln w="63500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 bwMode="auto">
          <a:xfrm>
            <a:off x="214282" y="642918"/>
            <a:ext cx="7929618" cy="428628"/>
          </a:xfrm>
          <a:prstGeom prst="roundRect">
            <a:avLst>
              <a:gd name="adj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</a:rPr>
              <a:t>Определение и измерение информации</a:t>
            </a:r>
            <a:endParaRPr lang="ru-RU" sz="2800">
              <a:solidFill>
                <a:schemeClr val="bg1"/>
              </a:solidFill>
            </a:endParaRPr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rot="5400000">
            <a:off x="1964514" y="125014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1329864" y="71413"/>
            <a:ext cx="7038945" cy="411839"/>
          </a:xfrm>
          <a:prstGeom prst="rect">
            <a:avLst/>
          </a:prstGeom>
          <a:noFill/>
          <a:ln w="63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100"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</a:rPr>
              <a:t>Линия информации и информационных процессов </a:t>
            </a:r>
            <a:endParaRPr lang="ru-RU" sz="2100" b="1" cap="none" spc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 scaled="1"/>
                </a:gra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14282" y="1428735"/>
            <a:ext cx="3857652" cy="714380"/>
          </a:xfrm>
          <a:prstGeom prst="rect">
            <a:avLst/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Содержательный подход</a:t>
            </a:r>
            <a:r>
              <a:rPr lang="ru-RU" sz="1600"/>
              <a:t>:</a:t>
            </a:r>
            <a:endParaRPr/>
          </a:p>
          <a:p>
            <a:pPr algn="ctr">
              <a:defRPr/>
            </a:pPr>
            <a:r>
              <a:rPr lang="ru-RU" sz="1600"/>
              <a:t>Информация - знания</a:t>
            </a:r>
            <a:endParaRPr lang="ru-RU" sz="160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286248" y="1428735"/>
            <a:ext cx="3857652" cy="714380"/>
          </a:xfrm>
          <a:prstGeom prst="rect">
            <a:avLst/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Кибернетический подход</a:t>
            </a:r>
            <a:r>
              <a:rPr lang="ru-RU" sz="1600"/>
              <a:t>:</a:t>
            </a:r>
            <a:endParaRPr/>
          </a:p>
          <a:p>
            <a:pPr algn="ctr">
              <a:defRPr/>
            </a:pPr>
            <a:r>
              <a:rPr lang="ru-RU" sz="1600"/>
              <a:t>Информация – содержание символьной последовательности</a:t>
            </a:r>
            <a:endParaRPr lang="ru-RU" sz="1600"/>
          </a:p>
        </p:txBody>
      </p:sp>
      <p:cxnSp>
        <p:nvCxnSpPr>
          <p:cNvPr id="15" name="Прямая со стрелкой 14"/>
          <p:cNvCxnSpPr>
            <a:cxnSpLocks/>
          </p:cNvCxnSpPr>
          <p:nvPr/>
        </p:nvCxnSpPr>
        <p:spPr bwMode="auto">
          <a:xfrm rot="5400000">
            <a:off x="6107918" y="125014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 bwMode="auto">
          <a:xfrm>
            <a:off x="214282" y="2500306"/>
            <a:ext cx="1857388" cy="714380"/>
          </a:xfrm>
          <a:prstGeom prst="rect">
            <a:avLst/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Декларативные знания</a:t>
            </a:r>
            <a:endParaRPr/>
          </a:p>
          <a:p>
            <a:pPr algn="ctr">
              <a:defRPr/>
            </a:pPr>
            <a:r>
              <a:rPr lang="ru-RU" sz="1600" b="1" i="1"/>
              <a:t>(</a:t>
            </a:r>
            <a:r>
              <a:rPr lang="ru-RU" sz="1600" b="1" i="1"/>
              <a:t>даные</a:t>
            </a:r>
            <a:r>
              <a:rPr lang="ru-RU" sz="1600" b="1" i="1"/>
              <a:t>)</a:t>
            </a:r>
            <a:endParaRPr lang="ru-RU" sz="2800"/>
          </a:p>
        </p:txBody>
      </p:sp>
      <p:cxnSp>
        <p:nvCxnSpPr>
          <p:cNvPr id="17" name="Прямая со стрелкой 16"/>
          <p:cNvCxnSpPr>
            <a:cxnSpLocks/>
          </p:cNvCxnSpPr>
          <p:nvPr/>
        </p:nvCxnSpPr>
        <p:spPr bwMode="auto">
          <a:xfrm rot="5400000">
            <a:off x="964382" y="232171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2214546" y="2500306"/>
            <a:ext cx="1857388" cy="714380"/>
          </a:xfrm>
          <a:prstGeom prst="rect">
            <a:avLst/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Процедурные знания</a:t>
            </a:r>
            <a:endParaRPr/>
          </a:p>
          <a:p>
            <a:pPr algn="ctr">
              <a:defRPr/>
            </a:pPr>
            <a:r>
              <a:rPr lang="ru-RU" sz="1600" b="1" i="1"/>
              <a:t>(программы)</a:t>
            </a:r>
            <a:endParaRPr lang="ru-RU" sz="2800"/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 bwMode="auto">
          <a:xfrm rot="5400000">
            <a:off x="3036084" y="232171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 bwMode="auto">
          <a:xfrm>
            <a:off x="214282" y="3571876"/>
            <a:ext cx="3857652" cy="714380"/>
          </a:xfrm>
          <a:prstGeom prst="rect">
            <a:avLst/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Количество информации</a:t>
            </a:r>
            <a:r>
              <a:rPr lang="ru-RU" sz="1600"/>
              <a:t>:</a:t>
            </a:r>
            <a:endParaRPr/>
          </a:p>
          <a:p>
            <a:pPr algn="ctr">
              <a:defRPr/>
            </a:pPr>
            <a:r>
              <a:rPr lang="ru-RU" sz="1600"/>
              <a:t>мера увеличения знаний</a:t>
            </a:r>
            <a:endParaRPr lang="ru-RU" sz="1600"/>
          </a:p>
        </p:txBody>
      </p:sp>
      <p:cxnSp>
        <p:nvCxnSpPr>
          <p:cNvPr id="22" name="Прямая со стрелкой 21"/>
          <p:cNvCxnSpPr>
            <a:cxnSpLocks/>
          </p:cNvCxnSpPr>
          <p:nvPr/>
        </p:nvCxnSpPr>
        <p:spPr bwMode="auto">
          <a:xfrm rot="5400000">
            <a:off x="964382" y="339328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</p:cNvCxnSpPr>
          <p:nvPr/>
        </p:nvCxnSpPr>
        <p:spPr bwMode="auto">
          <a:xfrm rot="5400000">
            <a:off x="3036084" y="339328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 bwMode="auto">
          <a:xfrm>
            <a:off x="214282" y="4643446"/>
            <a:ext cx="3786214" cy="1143008"/>
          </a:xfrm>
          <a:prstGeom prst="roundRect">
            <a:avLst>
              <a:gd name="adj" fmla="val 16667"/>
            </a:avLst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i="1">
                <a:latin typeface="Times New Roman"/>
                <a:cs typeface="Times New Roman"/>
              </a:rPr>
              <a:t>i</a:t>
            </a:r>
            <a:r>
              <a:rPr lang="en-US" sz="3200" i="1">
                <a:latin typeface="Times New Roman"/>
                <a:cs typeface="Times New Roman"/>
              </a:rPr>
              <a:t> =log</a:t>
            </a:r>
            <a:r>
              <a:rPr lang="en-US" sz="3200" i="1" baseline="-25000">
                <a:latin typeface="Times New Roman"/>
                <a:cs typeface="Times New Roman"/>
              </a:rPr>
              <a:t>2</a:t>
            </a:r>
            <a:r>
              <a:rPr lang="en-US" sz="3200" i="1">
                <a:latin typeface="Times New Roman"/>
                <a:cs typeface="Times New Roman"/>
              </a:rPr>
              <a:t>1/p</a:t>
            </a:r>
            <a:endParaRPr/>
          </a:p>
          <a:p>
            <a:pPr>
              <a:defRPr/>
            </a:pPr>
            <a:r>
              <a:rPr lang="en-US" sz="1400" i="1">
                <a:latin typeface="Times New Roman"/>
                <a:cs typeface="Times New Roman"/>
              </a:rPr>
              <a:t>i</a:t>
            </a:r>
            <a:r>
              <a:rPr lang="en-US" sz="1400" i="1">
                <a:latin typeface="Times New Roman"/>
                <a:cs typeface="Times New Roman"/>
              </a:rPr>
              <a:t> – </a:t>
            </a:r>
            <a:r>
              <a:rPr lang="ru-RU" sz="1200" i="1">
                <a:latin typeface="Times New Roman"/>
                <a:cs typeface="Times New Roman"/>
              </a:rPr>
              <a:t>количество информации в сообщении о событии</a:t>
            </a:r>
            <a:r>
              <a:rPr lang="ru-RU" sz="1400" i="1">
                <a:latin typeface="Times New Roman"/>
                <a:cs typeface="Times New Roman"/>
              </a:rPr>
              <a:t>,</a:t>
            </a:r>
            <a:endParaRPr/>
          </a:p>
          <a:p>
            <a:pPr>
              <a:defRPr/>
            </a:pPr>
            <a:r>
              <a:rPr lang="ru-RU" sz="1400" i="1">
                <a:latin typeface="Times New Roman"/>
                <a:cs typeface="Times New Roman"/>
              </a:rPr>
              <a:t>р</a:t>
            </a:r>
            <a:r>
              <a:rPr lang="ru-RU" sz="1400" i="1">
                <a:latin typeface="Times New Roman"/>
                <a:cs typeface="Times New Roman"/>
              </a:rPr>
              <a:t> – </a:t>
            </a:r>
            <a:r>
              <a:rPr lang="ru-RU" sz="1200" i="1">
                <a:latin typeface="Times New Roman"/>
                <a:cs typeface="Times New Roman"/>
              </a:rPr>
              <a:t>вероятность события</a:t>
            </a:r>
            <a:endParaRPr/>
          </a:p>
          <a:p>
            <a:pPr algn="ctr">
              <a:defRPr/>
            </a:pPr>
            <a:r>
              <a:rPr lang="en-US" sz="1600" i="1">
                <a:latin typeface="Times New Roman"/>
                <a:cs typeface="Times New Roman"/>
              </a:rPr>
              <a:t>i</a:t>
            </a:r>
            <a:r>
              <a:rPr lang="en-US" sz="1600" i="1">
                <a:latin typeface="Times New Roman"/>
                <a:cs typeface="Times New Roman"/>
              </a:rPr>
              <a:t>= 1</a:t>
            </a:r>
            <a:r>
              <a:rPr lang="ru-RU" sz="1600" i="1">
                <a:latin typeface="Times New Roman"/>
                <a:cs typeface="Times New Roman"/>
              </a:rPr>
              <a:t> бит, если р=1/2</a:t>
            </a:r>
            <a:endParaRPr lang="ru-RU"/>
          </a:p>
        </p:txBody>
      </p:sp>
      <p:cxnSp>
        <p:nvCxnSpPr>
          <p:cNvPr id="25" name="Прямая со стрелкой 24"/>
          <p:cNvCxnSpPr>
            <a:cxnSpLocks/>
          </p:cNvCxnSpPr>
          <p:nvPr/>
        </p:nvCxnSpPr>
        <p:spPr bwMode="auto">
          <a:xfrm rot="5400000">
            <a:off x="1964514" y="446485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 bwMode="auto">
          <a:xfrm>
            <a:off x="214282" y="6143644"/>
            <a:ext cx="7929618" cy="571504"/>
          </a:xfrm>
          <a:prstGeom prst="rect">
            <a:avLst/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i="1"/>
              <a:t>Единицы информации</a:t>
            </a:r>
            <a:r>
              <a:rPr lang="ru-RU" sz="2000"/>
              <a:t>: бит, байт, Кбайт, Мбайт, Гбайт, Тбайт</a:t>
            </a:r>
            <a:endParaRPr lang="ru-RU" sz="2000"/>
          </a:p>
        </p:txBody>
      </p:sp>
      <p:cxnSp>
        <p:nvCxnSpPr>
          <p:cNvPr id="27" name="Прямая со стрелкой 26"/>
          <p:cNvCxnSpPr>
            <a:cxnSpLocks/>
          </p:cNvCxnSpPr>
          <p:nvPr/>
        </p:nvCxnSpPr>
        <p:spPr bwMode="auto">
          <a:xfrm rot="5400000">
            <a:off x="1964514" y="5965048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 bwMode="auto">
          <a:xfrm>
            <a:off x="4286248" y="2500306"/>
            <a:ext cx="3857652" cy="928694"/>
          </a:xfrm>
          <a:prstGeom prst="rect">
            <a:avLst/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Количество информации</a:t>
            </a:r>
            <a:r>
              <a:rPr lang="ru-RU" sz="1600"/>
              <a:t>:</a:t>
            </a:r>
            <a:endParaRPr/>
          </a:p>
          <a:p>
            <a:pPr algn="ctr">
              <a:defRPr/>
            </a:pPr>
            <a:r>
              <a:rPr lang="ru-RU" sz="1600"/>
              <a:t>объемная мера текста (символьной последовательности)</a:t>
            </a:r>
            <a:endParaRPr lang="ru-RU" sz="1600"/>
          </a:p>
        </p:txBody>
      </p:sp>
      <p:cxnSp>
        <p:nvCxnSpPr>
          <p:cNvPr id="29" name="Прямая со стрелкой 28"/>
          <p:cNvCxnSpPr>
            <a:cxnSpLocks/>
          </p:cNvCxnSpPr>
          <p:nvPr/>
        </p:nvCxnSpPr>
        <p:spPr bwMode="auto">
          <a:xfrm rot="5400000">
            <a:off x="6107918" y="2321710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 bwMode="auto">
          <a:xfrm>
            <a:off x="4357686" y="3786190"/>
            <a:ext cx="3786214" cy="2000264"/>
          </a:xfrm>
          <a:prstGeom prst="roundRect">
            <a:avLst>
              <a:gd name="adj" fmla="val 16667"/>
            </a:avLst>
          </a:prstGeom>
          <a:solidFill>
            <a:schemeClr val="accent6">
              <a:lumMod val="75000"/>
              <a:alpha val="6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200" i="1">
                <a:latin typeface="Times New Roman"/>
                <a:cs typeface="Times New Roman"/>
              </a:rPr>
              <a:t>I=</a:t>
            </a:r>
            <a:r>
              <a:rPr lang="en-US" sz="3200" i="1">
                <a:latin typeface="Times New Roman"/>
                <a:cs typeface="Times New Roman"/>
              </a:rPr>
              <a:t>i</a:t>
            </a:r>
            <a:r>
              <a:rPr lang="en-US" sz="3200" i="1">
                <a:latin typeface="Times New Roman"/>
                <a:cs typeface="Times New Roman"/>
              </a:rPr>
              <a:t>*k</a:t>
            </a:r>
            <a:endParaRPr/>
          </a:p>
          <a:p>
            <a:pPr>
              <a:defRPr/>
            </a:pPr>
            <a:r>
              <a:rPr lang="en-US" sz="1400" i="1">
                <a:latin typeface="Times New Roman"/>
                <a:cs typeface="Times New Roman"/>
              </a:rPr>
              <a:t>I</a:t>
            </a:r>
            <a:r>
              <a:rPr lang="ru-RU" sz="1400" i="1">
                <a:latin typeface="Times New Roman"/>
                <a:cs typeface="Times New Roman"/>
              </a:rPr>
              <a:t> – </a:t>
            </a:r>
            <a:r>
              <a:rPr lang="ru-RU" sz="1100" i="1">
                <a:latin typeface="Times New Roman"/>
                <a:cs typeface="Times New Roman"/>
              </a:rPr>
              <a:t>количество информации в символьном сообщении</a:t>
            </a:r>
            <a:r>
              <a:rPr lang="ru-RU" sz="1400" i="1">
                <a:latin typeface="Times New Roman"/>
                <a:cs typeface="Times New Roman"/>
              </a:rPr>
              <a:t>;</a:t>
            </a:r>
            <a:endParaRPr/>
          </a:p>
          <a:p>
            <a:pPr>
              <a:defRPr/>
            </a:pPr>
            <a:r>
              <a:rPr lang="en-US" sz="1400" i="1">
                <a:latin typeface="Times New Roman"/>
                <a:cs typeface="Times New Roman"/>
              </a:rPr>
              <a:t>i</a:t>
            </a:r>
            <a:r>
              <a:rPr lang="en-US" sz="1400" i="1">
                <a:latin typeface="Times New Roman"/>
                <a:cs typeface="Times New Roman"/>
              </a:rPr>
              <a:t> – </a:t>
            </a:r>
            <a:r>
              <a:rPr lang="ru-RU" sz="1200" i="1">
                <a:latin typeface="Times New Roman"/>
                <a:cs typeface="Times New Roman"/>
              </a:rPr>
              <a:t>информационный вес символа</a:t>
            </a:r>
            <a:r>
              <a:rPr lang="ru-RU" sz="1400" i="1">
                <a:latin typeface="Times New Roman"/>
                <a:cs typeface="Times New Roman"/>
              </a:rPr>
              <a:t>,</a:t>
            </a:r>
            <a:endParaRPr/>
          </a:p>
          <a:p>
            <a:pPr>
              <a:defRPr/>
            </a:pPr>
            <a:r>
              <a:rPr lang="ru-RU" sz="1400" i="1">
                <a:latin typeface="Times New Roman"/>
                <a:cs typeface="Times New Roman"/>
              </a:rPr>
              <a:t>р</a:t>
            </a:r>
            <a:r>
              <a:rPr lang="ru-RU" sz="1400" i="1">
                <a:latin typeface="Times New Roman"/>
                <a:cs typeface="Times New Roman"/>
              </a:rPr>
              <a:t> – </a:t>
            </a:r>
            <a:r>
              <a:rPr lang="ru-RU" sz="1200" i="1">
                <a:latin typeface="Times New Roman"/>
                <a:cs typeface="Times New Roman"/>
              </a:rPr>
              <a:t>число символов в сообщении.</a:t>
            </a:r>
            <a:endParaRPr/>
          </a:p>
          <a:p>
            <a:pPr algn="ctr">
              <a:defRPr/>
            </a:pPr>
            <a:r>
              <a:rPr lang="en-US" sz="2400" i="1">
                <a:latin typeface="Times New Roman"/>
                <a:cs typeface="Times New Roman"/>
              </a:rPr>
              <a:t>i</a:t>
            </a:r>
            <a:r>
              <a:rPr lang="en-US" sz="2400" i="1">
                <a:latin typeface="Times New Roman"/>
                <a:cs typeface="Times New Roman"/>
              </a:rPr>
              <a:t> =log</a:t>
            </a:r>
            <a:r>
              <a:rPr lang="en-US" sz="2400" i="1" baseline="-25000">
                <a:latin typeface="Times New Roman"/>
                <a:cs typeface="Times New Roman"/>
              </a:rPr>
              <a:t>2</a:t>
            </a:r>
            <a:r>
              <a:rPr lang="en-US" sz="2400" i="1">
                <a:latin typeface="Times New Roman"/>
                <a:cs typeface="Times New Roman"/>
              </a:rPr>
              <a:t>N </a:t>
            </a:r>
            <a:r>
              <a:rPr lang="en-US" sz="2400">
                <a:latin typeface="Times New Roman"/>
                <a:cs typeface="Times New Roman"/>
              </a:rPr>
              <a:t> </a:t>
            </a:r>
            <a:r>
              <a:rPr lang="en-US" sz="2400" i="1">
                <a:latin typeface="Times New Roman"/>
                <a:cs typeface="Times New Roman"/>
              </a:rPr>
              <a:t>2</a:t>
            </a:r>
            <a:r>
              <a:rPr lang="en-US" sz="2400" i="1" baseline="30000">
                <a:latin typeface="Times New Roman"/>
                <a:cs typeface="Times New Roman"/>
              </a:rPr>
              <a:t>i</a:t>
            </a:r>
            <a:r>
              <a:rPr lang="en-US" sz="2400" i="1">
                <a:latin typeface="Times New Roman"/>
                <a:cs typeface="Times New Roman"/>
              </a:rPr>
              <a:t>=N</a:t>
            </a:r>
            <a:endParaRPr/>
          </a:p>
          <a:p>
            <a:pPr algn="ctr">
              <a:defRPr/>
            </a:pPr>
            <a:r>
              <a:rPr lang="en-US" sz="1400" i="1">
                <a:latin typeface="Times New Roman"/>
                <a:cs typeface="Times New Roman"/>
              </a:rPr>
              <a:t>N-</a:t>
            </a:r>
            <a:r>
              <a:rPr lang="ru-RU" sz="1400" i="1">
                <a:latin typeface="Times New Roman"/>
                <a:cs typeface="Times New Roman"/>
              </a:rPr>
              <a:t>мощность алфавита,</a:t>
            </a:r>
            <a:endParaRPr/>
          </a:p>
          <a:p>
            <a:pPr algn="ctr">
              <a:defRPr/>
            </a:pPr>
            <a:r>
              <a:rPr lang="en-US" sz="1400" i="1">
                <a:latin typeface="Times New Roman"/>
                <a:cs typeface="Times New Roman"/>
              </a:rPr>
              <a:t> </a:t>
            </a:r>
            <a:r>
              <a:rPr lang="en-US" sz="1400" i="1">
                <a:latin typeface="Times New Roman"/>
                <a:cs typeface="Times New Roman"/>
              </a:rPr>
              <a:t>i</a:t>
            </a:r>
            <a:r>
              <a:rPr lang="en-US" sz="1400" i="1">
                <a:latin typeface="Times New Roman"/>
                <a:cs typeface="Times New Roman"/>
              </a:rPr>
              <a:t>= 1</a:t>
            </a:r>
            <a:r>
              <a:rPr lang="ru-RU" sz="1400" i="1">
                <a:latin typeface="Times New Roman"/>
                <a:cs typeface="Times New Roman"/>
              </a:rPr>
              <a:t> бит, если </a:t>
            </a:r>
            <a:r>
              <a:rPr lang="en-US" sz="1400" i="1">
                <a:latin typeface="Times New Roman"/>
                <a:cs typeface="Times New Roman"/>
              </a:rPr>
              <a:t>N</a:t>
            </a:r>
            <a:r>
              <a:rPr lang="ru-RU" sz="1400" i="1">
                <a:latin typeface="Times New Roman"/>
                <a:cs typeface="Times New Roman"/>
              </a:rPr>
              <a:t>=/2</a:t>
            </a:r>
            <a:endParaRPr lang="en-US" sz="2400" i="1">
              <a:latin typeface="Times New Roman"/>
              <a:cs typeface="Times New Roman"/>
            </a:endParaRPr>
          </a:p>
        </p:txBody>
      </p:sp>
      <p:cxnSp>
        <p:nvCxnSpPr>
          <p:cNvPr id="31" name="Прямая со стрелкой 30"/>
          <p:cNvCxnSpPr>
            <a:cxnSpLocks/>
          </p:cNvCxnSpPr>
          <p:nvPr/>
        </p:nvCxnSpPr>
        <p:spPr bwMode="auto">
          <a:xfrm rot="5400000">
            <a:off x="6107918" y="3607594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 bwMode="auto">
          <a:xfrm rot="5400000">
            <a:off x="6107918" y="5965048"/>
            <a:ext cx="357190" cy="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428595" y="714355"/>
            <a:ext cx="7717823" cy="6126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defRPr/>
            </a:pPr>
            <a:r>
              <a:rPr lang="ru-RU" b="1" i="1">
                <a:solidFill>
                  <a:schemeClr val="accent6">
                    <a:lumMod val="50000"/>
                  </a:schemeClr>
                </a:solidFill>
              </a:rPr>
              <a:t>Субъективный подход</a:t>
            </a:r>
            <a:r>
              <a:rPr lang="ru-RU" i="1">
                <a:solidFill>
                  <a:schemeClr val="accent6"/>
                </a:solidFill>
              </a:rPr>
              <a:t>. При раскрытии понятия «информация», с точки зрения субъективного (бытового, человеческого) подхода следует отталкиваться от интуитивных представлений об информации, имеющихся у детей.</a:t>
            </a:r>
            <a:endParaRPr/>
          </a:p>
          <a:p>
            <a:pPr indent="266700" algn="just">
              <a:defRPr/>
            </a:pPr>
            <a:r>
              <a:rPr lang="ru-RU" i="1">
                <a:solidFill>
                  <a:schemeClr val="accent6"/>
                </a:solidFill>
              </a:rPr>
              <a:t>Учитель вместе с учениками приходит к определению:</a:t>
            </a:r>
            <a:endParaRPr/>
          </a:p>
          <a:p>
            <a:pPr indent="266700" algn="just">
              <a:defRPr/>
            </a:pPr>
            <a:r>
              <a:rPr lang="ru-RU" sz="3200" b="1" i="1">
                <a:solidFill>
                  <a:schemeClr val="accent6">
                    <a:lumMod val="50000"/>
                  </a:schemeClr>
                </a:solidFill>
              </a:rPr>
              <a:t>Информация для человека — это знания, которые он получает из различных источников.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i="1">
                <a:solidFill>
                  <a:schemeClr val="accent6"/>
                </a:solidFill>
              </a:rPr>
              <a:t>Описание декларативных знаний можно начинать со слов: </a:t>
            </a:r>
            <a:r>
              <a:rPr lang="ru-RU" sz="2000" i="1">
                <a:solidFill>
                  <a:schemeClr val="accent6">
                    <a:lumMod val="50000"/>
                  </a:schemeClr>
                </a:solidFill>
              </a:rPr>
              <a:t>«Я знаю, что...».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i="1">
                <a:solidFill>
                  <a:schemeClr val="accent6"/>
                </a:solidFill>
              </a:rPr>
              <a:t>Описание процедурных знаний — со слов: </a:t>
            </a:r>
            <a:r>
              <a:rPr lang="ru-RU" sz="2000" i="1">
                <a:solidFill>
                  <a:schemeClr val="accent6">
                    <a:lumMod val="50000"/>
                  </a:schemeClr>
                </a:solidFill>
              </a:rPr>
              <a:t>«Я знаю, как...».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i="1">
                <a:solidFill>
                  <a:schemeClr val="accent6"/>
                </a:solidFill>
              </a:rPr>
              <a:t>Деление знаний на декларативные и процедурные в дальнейшем следует увязать с делением компьютерной информации на данные - декларативная информация, и программы — процедурная информация.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i="1">
                <a:solidFill>
                  <a:schemeClr val="accent6"/>
                </a:solidFill>
              </a:rPr>
              <a:t>Использование дидактического приема </a:t>
            </a:r>
            <a:r>
              <a:rPr lang="ru-RU" sz="2000" i="1">
                <a:solidFill>
                  <a:schemeClr val="accent6"/>
                </a:solidFill>
              </a:rPr>
              <a:t>аналогии между информационной функцией человека и компьютером</a:t>
            </a:r>
            <a:r>
              <a:rPr lang="ru-RU" i="1">
                <a:solidFill>
                  <a:schemeClr val="accent6"/>
                </a:solidFill>
              </a:rPr>
              <a:t> позволит ученикам лучше понять суть устройства и работы ЭВМ.</a:t>
            </a:r>
            <a:endParaRPr lang="ru-RU" i="1">
              <a:solidFill>
                <a:schemeClr val="accent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285560" y="48259"/>
            <a:ext cx="7281138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Определение и измерение информации</a:t>
            </a:r>
            <a:endParaRPr lang="ru-RU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498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defRPr/>
            </a:pPr>
            <a:r>
              <a:rPr lang="ru-RU" b="1" i="1">
                <a:solidFill>
                  <a:schemeClr val="accent6">
                    <a:lumMod val="50000"/>
                  </a:schemeClr>
                </a:solidFill>
              </a:rPr>
              <a:t>Если сообщение неинформативно для человека, то количество информации в нем, с точки зрения этого человека, равно нулю. Количество информации в информативном сообщении больше нуля.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>
                <a:solidFill>
                  <a:schemeClr val="accent6"/>
                </a:solidFill>
              </a:rPr>
              <a:t>Единица измерения информации должна быть мерой пополнения знаний субъекта (мерой уменьшения степени его незнания). 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b="1">
                <a:solidFill>
                  <a:schemeClr val="accent6"/>
                </a:solidFill>
              </a:rPr>
              <a:t>Определение 1.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 «Сообщение, уменьшающее неопределенность знаний в 2 раза, несет 1 бит информации».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b="1">
                <a:solidFill>
                  <a:schemeClr val="accent6"/>
                </a:solidFill>
              </a:rPr>
              <a:t>Определение 2.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 «Сообщение о том, что произошло одно событие из двух равновероятных, несет 1 бит формации».</a:t>
            </a:r>
            <a:endParaRPr/>
          </a:p>
          <a:p>
            <a:pPr algn="ctr">
              <a:defRPr/>
            </a:pPr>
            <a:r>
              <a:rPr lang="en-US" sz="44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i</a:t>
            </a:r>
            <a:r>
              <a:rPr lang="en-US" sz="44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=log</a:t>
            </a:r>
            <a:r>
              <a:rPr lang="en-US" sz="4400" i="1" baseline="-250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2</a:t>
            </a:r>
            <a:r>
              <a:rPr lang="en-US" sz="44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1/p</a:t>
            </a:r>
            <a:endParaRPr/>
          </a:p>
          <a:p>
            <a:pPr marL="892175">
              <a:defRPr/>
            </a:pPr>
            <a:r>
              <a:rPr lang="en-US" sz="20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i</a:t>
            </a:r>
            <a:r>
              <a:rPr lang="en-US" sz="20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– </a:t>
            </a:r>
            <a:r>
              <a:rPr lang="ru-RU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количество информации в сообщении о событии</a:t>
            </a:r>
            <a:r>
              <a:rPr lang="ru-RU" sz="20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,</a:t>
            </a:r>
            <a:endParaRPr/>
          </a:p>
          <a:p>
            <a:pPr marL="892175">
              <a:defRPr/>
            </a:pPr>
            <a:r>
              <a:rPr lang="ru-RU" sz="20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р</a:t>
            </a:r>
            <a:r>
              <a:rPr lang="ru-RU" sz="20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– </a:t>
            </a:r>
            <a:r>
              <a:rPr lang="ru-RU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вероятность события</a:t>
            </a:r>
            <a:endParaRPr/>
          </a:p>
          <a:p>
            <a:pPr algn="ctr">
              <a:defRPr/>
            </a:pPr>
            <a:r>
              <a:rPr lang="en-US" sz="24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i</a:t>
            </a:r>
            <a:r>
              <a:rPr lang="en-US" sz="24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= 1</a:t>
            </a:r>
            <a:r>
              <a:rPr lang="ru-RU" sz="24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бит, если р=1/2</a:t>
            </a:r>
            <a:endParaRPr lang="ru-RU">
              <a:solidFill>
                <a:schemeClr val="accent6">
                  <a:lumMod val="50000"/>
                </a:schemeClr>
              </a:solidFill>
            </a:endParaRPr>
          </a:p>
          <a:p>
            <a:pPr indent="266700" algn="just">
              <a:defRPr/>
            </a:pPr>
            <a:endParaRPr lang="ru-RU" i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285560" y="48259"/>
            <a:ext cx="7281138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Определение и измерение информации</a:t>
            </a:r>
            <a:endParaRPr lang="ru-RU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8595" y="642917"/>
            <a:ext cx="7717823" cy="667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Кибернетический подход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i="1">
                <a:solidFill>
                  <a:schemeClr val="accent6"/>
                </a:solidFill>
              </a:rPr>
              <a:t>Информация между кибернетическими системами передается в виде некоторых последовательностей сигналов.</a:t>
            </a:r>
            <a:r>
              <a:rPr lang="ru-RU">
                <a:solidFill>
                  <a:schemeClr val="accent6"/>
                </a:solidFill>
              </a:rPr>
              <a:t> </a:t>
            </a:r>
            <a:endParaRPr/>
          </a:p>
          <a:p>
            <a:pPr indent="268288" algn="just">
              <a:defRPr/>
            </a:pPr>
            <a:r>
              <a:rPr lang="ru-RU">
                <a:solidFill>
                  <a:schemeClr val="accent6"/>
                </a:solidFill>
              </a:rPr>
              <a:t>С точки зрения кибернетики, информацией является содержание передаваемых сигнальных последовательностей. </a:t>
            </a:r>
            <a:endParaRPr/>
          </a:p>
          <a:p>
            <a:pPr indent="268288" algn="just">
              <a:defRPr/>
            </a:pPr>
            <a:r>
              <a:rPr lang="ru-RU">
                <a:solidFill>
                  <a:schemeClr val="accent6"/>
                </a:solidFill>
              </a:rPr>
              <a:t>Кибернетический подход к измерению информации: </a:t>
            </a:r>
            <a:r>
              <a:rPr lang="ru-RU" i="1">
                <a:solidFill>
                  <a:schemeClr val="accent6"/>
                </a:solidFill>
              </a:rPr>
              <a:t>измерение количества информации в тексте (символьном сообщении), составленном из символов некоторого алфавита ( к содержанию текста такая мера информации отношения не имеет).</a:t>
            </a:r>
            <a:endParaRPr/>
          </a:p>
          <a:p>
            <a:pPr indent="268288" algn="just"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Алфавит — это конечное множество символов, используемых для представления информации. Число символов в алфавите называется мощностью алфавита (N) </a:t>
            </a:r>
            <a:r>
              <a:rPr lang="ru-RU">
                <a:solidFill>
                  <a:schemeClr val="accent6"/>
                </a:solidFill>
              </a:rPr>
              <a:t>.</a:t>
            </a:r>
            <a:endParaRPr/>
          </a:p>
          <a:p>
            <a:pPr indent="268288" algn="just">
              <a:defRPr/>
            </a:pPr>
            <a:r>
              <a:rPr lang="ru-RU">
                <a:solidFill>
                  <a:schemeClr val="accent6"/>
                </a:solidFill>
              </a:rPr>
              <a:t>Уравнение Хартли:  </a:t>
            </a:r>
            <a:r>
              <a:rPr lang="ru-RU" sz="3600" b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2</a:t>
            </a:r>
            <a:r>
              <a:rPr lang="en-US" sz="3600" b="1" i="1" baseline="300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i</a:t>
            </a:r>
            <a:r>
              <a:rPr lang="en-US" sz="3600" b="1" baseline="300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3600" b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= N </a:t>
            </a:r>
            <a:endParaRPr lang="en-US" sz="3600" b="1">
              <a:solidFill>
                <a:schemeClr val="accent6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indent="268288" algn="just">
              <a:defRPr/>
            </a:pPr>
            <a:r>
              <a:rPr lang="ru-RU">
                <a:solidFill>
                  <a:schemeClr val="accent6"/>
                </a:solidFill>
              </a:rPr>
              <a:t>где N — мощность алфавита. Величину </a:t>
            </a:r>
            <a:r>
              <a:rPr lang="en-US" i="1">
                <a:solidFill>
                  <a:schemeClr val="accent6"/>
                </a:solidFill>
                <a:latin typeface="Times New Roman"/>
                <a:cs typeface="Times New Roman"/>
              </a:rPr>
              <a:t>i</a:t>
            </a:r>
            <a:r>
              <a:rPr lang="ru-RU">
                <a:solidFill>
                  <a:schemeClr val="accent6"/>
                </a:solidFill>
              </a:rPr>
              <a:t> можно назвать информационным весом символа. Отсюда следует что количество информации во всем тексте (</a:t>
            </a:r>
            <a:r>
              <a:rPr lang="en-US" i="1">
                <a:solidFill>
                  <a:schemeClr val="accent6"/>
                </a:solidFill>
                <a:latin typeface="Times New Roman"/>
                <a:cs typeface="Times New Roman"/>
              </a:rPr>
              <a:t>I</a:t>
            </a:r>
            <a:r>
              <a:rPr lang="ru-RU">
                <a:solidFill>
                  <a:schemeClr val="accent6"/>
                </a:solidFill>
              </a:rPr>
              <a:t>), состоящем из</a:t>
            </a:r>
            <a:r>
              <a:rPr lang="en-US">
                <a:solidFill>
                  <a:schemeClr val="accent6"/>
                </a:solidFill>
              </a:rPr>
              <a:t> </a:t>
            </a:r>
            <a:r>
              <a:rPr lang="en-US" i="1">
                <a:solidFill>
                  <a:schemeClr val="accent6"/>
                </a:solidFill>
                <a:latin typeface="Times New Roman"/>
                <a:cs typeface="Times New Roman"/>
              </a:rPr>
              <a:t>k</a:t>
            </a:r>
            <a:r>
              <a:rPr lang="ru-RU">
                <a:solidFill>
                  <a:schemeClr val="accent6"/>
                </a:solidFill>
              </a:rPr>
              <a:t>  символов, равно произведению информационного веса символа на </a:t>
            </a:r>
            <a:r>
              <a:rPr lang="en-US" i="1">
                <a:solidFill>
                  <a:schemeClr val="accent6"/>
                </a:solidFill>
                <a:latin typeface="Times New Roman"/>
                <a:cs typeface="Times New Roman"/>
              </a:rPr>
              <a:t>k</a:t>
            </a:r>
            <a:r>
              <a:rPr lang="ru-RU">
                <a:solidFill>
                  <a:schemeClr val="accent6"/>
                </a:solidFill>
              </a:rPr>
              <a:t>: </a:t>
            </a:r>
            <a:endParaRPr lang="en-US">
              <a:solidFill>
                <a:schemeClr val="accent6"/>
              </a:solidFill>
            </a:endParaRPr>
          </a:p>
          <a:p>
            <a:pPr indent="268288" algn="ctr">
              <a:defRPr/>
            </a:pPr>
            <a:r>
              <a:rPr lang="ru-RU" sz="36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I = </a:t>
            </a:r>
            <a:r>
              <a:rPr lang="en-US" sz="36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i</a:t>
            </a:r>
            <a:r>
              <a:rPr lang="en-US" sz="36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36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</a:t>
            </a:r>
            <a:r>
              <a:rPr lang="ru-RU" sz="36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3600" i="1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k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en-US">
              <a:solidFill>
                <a:schemeClr val="accent6">
                  <a:lumMod val="50000"/>
                </a:schemeClr>
              </a:solidFill>
            </a:endParaRPr>
          </a:p>
          <a:p>
            <a:pPr indent="268288" algn="just">
              <a:defRPr/>
            </a:pPr>
            <a:r>
              <a:rPr lang="ru-RU" i="1">
                <a:solidFill>
                  <a:schemeClr val="accent6"/>
                </a:solidFill>
              </a:rPr>
              <a:t>Минимальная мощность алфавита, пригодного для передачи информации, равна 2, один символ которого несет 1 бит информации.</a:t>
            </a:r>
            <a:endParaRPr lang="ru-RU">
              <a:solidFill>
                <a:schemeClr val="accent6"/>
              </a:solidFill>
            </a:endParaRPr>
          </a:p>
          <a:p>
            <a:pPr>
              <a:defRPr/>
            </a:pPr>
            <a:endParaRPr lang="ru-RU" i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285560" y="48259"/>
            <a:ext cx="7281138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Определение и измерение информации</a:t>
            </a:r>
            <a:endParaRPr lang="ru-RU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6142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6">
                    <a:lumMod val="50000"/>
                  </a:schemeClr>
                </a:solidFill>
              </a:rPr>
              <a:t>1 бит — </a:t>
            </a:r>
            <a:r>
              <a:rPr lang="ru-RU" sz="2400">
                <a:solidFill>
                  <a:schemeClr val="accent6">
                    <a:lumMod val="50000"/>
                  </a:schemeClr>
                </a:solidFill>
              </a:rPr>
              <a:t>минимальная единица измерения информации</a:t>
            </a:r>
            <a:r>
              <a:rPr lang="ru-RU">
                <a:solidFill>
                  <a:schemeClr val="accent6"/>
                </a:solidFill>
              </a:rPr>
              <a:t>.</a:t>
            </a:r>
            <a:endParaRPr/>
          </a:p>
          <a:p>
            <a:pPr>
              <a:defRPr/>
            </a:pPr>
            <a:endParaRPr lang="ru-RU">
              <a:solidFill>
                <a:schemeClr val="accent6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accent6"/>
                </a:solidFill>
              </a:rPr>
              <a:t>Связь между единицами измерения информации:</a:t>
            </a:r>
            <a:endParaRPr/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1 байт = 8 бит;</a:t>
            </a:r>
            <a:endParaRPr/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1 Кб (килобайт)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(1024) байт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13</a:t>
            </a:r>
            <a:r>
              <a:rPr lang="ru-RU" b="1" i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бит;</a:t>
            </a:r>
            <a:endParaRPr/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1 Мб (мегабайт)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(1024) Кб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20</a:t>
            </a:r>
            <a:r>
              <a:rPr lang="ru-RU" b="1" i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(1048576) байт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13 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бит;</a:t>
            </a:r>
            <a:endParaRPr/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1 Гб (гигабайт)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Мб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20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Кб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30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байт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33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бит;</a:t>
            </a:r>
            <a:endParaRPr/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1 Тб (терабайт)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Гб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20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Мб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30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Кб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40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 байт = 2</a:t>
            </a:r>
            <a:r>
              <a:rPr lang="ru-RU" b="1" baseline="30000">
                <a:solidFill>
                  <a:schemeClr val="accent6">
                    <a:lumMod val="50000"/>
                  </a:schemeClr>
                </a:solidFill>
              </a:rPr>
              <a:t>43 </a:t>
            </a: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бит.</a:t>
            </a:r>
            <a:endParaRPr/>
          </a:p>
          <a:p>
            <a:pPr>
              <a:defRPr/>
            </a:pPr>
            <a:r>
              <a:rPr lang="ru-RU">
                <a:solidFill>
                  <a:schemeClr val="accent6"/>
                </a:solidFill>
              </a:rPr>
              <a:t> </a:t>
            </a:r>
            <a:endParaRPr/>
          </a:p>
          <a:p>
            <a:pPr indent="268288" algn="just">
              <a:defRPr/>
            </a:pPr>
            <a:r>
              <a:rPr lang="ru-RU">
                <a:solidFill>
                  <a:schemeClr val="accent6"/>
                </a:solidFill>
              </a:rPr>
              <a:t>При кодирований символьной информации в компьютере в качестве стандартной принята таблица </a:t>
            </a:r>
            <a:r>
              <a:rPr lang="en-US" b="1">
                <a:solidFill>
                  <a:schemeClr val="accent6">
                    <a:lumMod val="50000"/>
                  </a:schemeClr>
                </a:solidFill>
              </a:rPr>
              <a:t>ASCII</a:t>
            </a:r>
            <a:r>
              <a:rPr lang="ru-RU">
                <a:solidFill>
                  <a:schemeClr val="accent6"/>
                </a:solidFill>
              </a:rPr>
              <a:t> (</a:t>
            </a:r>
            <a:r>
              <a:rPr lang="en-US">
                <a:solidFill>
                  <a:schemeClr val="accent6"/>
                </a:solidFill>
              </a:rPr>
              <a:t>American Standard Code for Information Interchange</a:t>
            </a:r>
            <a:r>
              <a:rPr lang="ru-RU">
                <a:solidFill>
                  <a:schemeClr val="accent6"/>
                </a:solidFill>
              </a:rPr>
              <a:t> — американский стандартный код информационного обмена). 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Для хранения двоичного кода одного символа выделен 1 байт = 8 битов</a:t>
            </a:r>
            <a:r>
              <a:rPr lang="ru-RU">
                <a:solidFill>
                  <a:schemeClr val="accent6"/>
                </a:solidFill>
              </a:rPr>
              <a:t>.</a:t>
            </a:r>
            <a:endParaRPr/>
          </a:p>
          <a:p>
            <a:pPr indent="268288" algn="just">
              <a:defRPr/>
            </a:pPr>
            <a:endParaRPr lang="ru-RU">
              <a:solidFill>
                <a:schemeClr val="accent6"/>
              </a:solidFill>
            </a:endParaRPr>
          </a:p>
          <a:p>
            <a:pPr indent="268288" algn="just">
              <a:defRPr/>
            </a:pPr>
            <a:r>
              <a:rPr lang="ru-RU">
                <a:solidFill>
                  <a:schemeClr val="accent6"/>
                </a:solidFill>
              </a:rPr>
              <a:t> Широко используется также новый международный стандарт </a:t>
            </a:r>
            <a:r>
              <a:rPr lang="en-US" b="1">
                <a:solidFill>
                  <a:schemeClr val="accent6">
                    <a:lumMod val="50000"/>
                  </a:schemeClr>
                </a:solidFill>
              </a:rPr>
              <a:t>Unicode</a:t>
            </a:r>
            <a:r>
              <a:rPr lang="ru-RU">
                <a:solidFill>
                  <a:schemeClr val="accent6"/>
                </a:solidFill>
              </a:rPr>
              <a:t>, который 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отводит на каждый символ два байта</a:t>
            </a:r>
            <a:r>
              <a:rPr lang="ru-RU">
                <a:solidFill>
                  <a:schemeClr val="accent6"/>
                </a:solidFill>
              </a:rPr>
              <a:t>,  поэтому с его помощью можно закодировать не 256 символов, а </a:t>
            </a:r>
            <a:r>
              <a:rPr lang="ru-RU" i="1">
                <a:solidFill>
                  <a:schemeClr val="accent6"/>
                </a:solidFill>
              </a:rPr>
              <a:t>N = </a:t>
            </a:r>
            <a:r>
              <a:rPr lang="ru-RU">
                <a:solidFill>
                  <a:schemeClr val="accent6"/>
                </a:solidFill>
              </a:rPr>
              <a:t>2</a:t>
            </a:r>
            <a:r>
              <a:rPr lang="ru-RU" baseline="30000">
                <a:solidFill>
                  <a:schemeClr val="accent6"/>
                </a:solidFill>
              </a:rPr>
              <a:t>16</a:t>
            </a:r>
            <a:r>
              <a:rPr lang="ru-RU">
                <a:solidFill>
                  <a:schemeClr val="accent6"/>
                </a:solidFill>
              </a:rPr>
              <a:t> = 65 536 различных символов.</a:t>
            </a:r>
            <a:endParaRPr lang="ru-RU" i="1">
              <a:solidFill>
                <a:schemeClr val="accent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285560" y="48259"/>
            <a:ext cx="7281138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Определение и измерение информации</a:t>
            </a:r>
            <a:endParaRPr lang="ru-RU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268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Примеры решения задач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/>
          </a:p>
          <a:p>
            <a:pPr indent="268288" algn="just">
              <a:defRPr/>
            </a:pPr>
            <a:r>
              <a:rPr lang="ru-RU" sz="3200" b="1" i="1">
                <a:solidFill>
                  <a:schemeClr val="accent6">
                    <a:lumMod val="75000"/>
                  </a:schemeClr>
                </a:solidFill>
              </a:rPr>
              <a:t>Задание 1.</a:t>
            </a:r>
            <a:r>
              <a:rPr lang="ru-RU" sz="2000" i="1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>
                <a:solidFill>
                  <a:schemeClr val="accent6">
                    <a:lumMod val="75000"/>
                  </a:schemeClr>
                </a:solidFill>
              </a:rPr>
              <a:t>Считая, что каждый символ кодируется одним байтом, оцените информационный объем следующего предложения из пушкинских строк:</a:t>
            </a:r>
            <a:endParaRPr/>
          </a:p>
          <a:p>
            <a:pPr indent="268288" algn="ctr">
              <a:defRPr/>
            </a:pPr>
            <a:r>
              <a:rPr lang="ru-RU" sz="2000" b="1">
                <a:solidFill>
                  <a:schemeClr val="accent6">
                    <a:lumMod val="50000"/>
                  </a:schemeClr>
                </a:solidFill>
              </a:rPr>
              <a:t>Певец Давид был ростом мал. Но повалил же Голиафа!</a:t>
            </a:r>
            <a:endParaRPr lang="ru-RU" sz="2000">
              <a:solidFill>
                <a:schemeClr val="accent6">
                  <a:lumMod val="50000"/>
                </a:schemeClr>
              </a:solidFill>
            </a:endParaRPr>
          </a:p>
          <a:p>
            <a:pPr indent="268288" algn="just">
              <a:defRPr/>
            </a:pPr>
            <a:endParaRPr lang="ru-RU" sz="2000">
              <a:solidFill>
                <a:schemeClr val="accent6">
                  <a:lumMod val="75000"/>
                </a:schemeClr>
              </a:solidFill>
            </a:endParaRPr>
          </a:p>
          <a:p>
            <a:pPr indent="268288" algn="just">
              <a:defRPr/>
            </a:pPr>
            <a:r>
              <a:rPr lang="ru-RU" sz="2000">
                <a:solidFill>
                  <a:schemeClr val="accent6">
                    <a:lumMod val="75000"/>
                  </a:schemeClr>
                </a:solidFill>
              </a:rPr>
              <a:t> 1) 400 битов        2) 50 битов         3) 400 байтов          4) 5 байтов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285560" y="48259"/>
            <a:ext cx="7281138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Определение и измерение информации</a:t>
            </a:r>
            <a:endParaRPr lang="ru-RU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428595" y="3357561"/>
            <a:ext cx="7717823" cy="240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3200" b="1" i="1">
                <a:solidFill>
                  <a:schemeClr val="accent6">
                    <a:lumMod val="75000"/>
                  </a:schemeClr>
                </a:solidFill>
              </a:rPr>
              <a:t>Решение</a:t>
            </a:r>
            <a:r>
              <a:rPr lang="ru-RU" sz="2400" i="1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Поскольку в тексте содержится 50 символов (считая все пробелы и знаки препинания), а каждый символ кодируется одним байтом, то получаем:</a:t>
            </a:r>
            <a:endParaRPr/>
          </a:p>
          <a:p>
            <a:pPr indent="268288" algn="ctr">
              <a:defRPr/>
            </a:pP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 50 </a:t>
            </a: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х</a:t>
            </a: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 1 байт = 50 байтов, или 400 битов.</a:t>
            </a:r>
            <a:endParaRPr/>
          </a:p>
          <a:p>
            <a:pPr indent="268288" algn="just">
              <a:defRPr/>
            </a:pPr>
            <a:r>
              <a:rPr lang="ru-RU" sz="2400" b="1">
                <a:solidFill>
                  <a:schemeClr val="accent6">
                    <a:lumMod val="50000"/>
                  </a:schemeClr>
                </a:solidFill>
              </a:rPr>
              <a:t>Ответ № 1.</a:t>
            </a:r>
            <a:endParaRPr lang="ru-RU" sz="2400" b="1" i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2194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Примеры решения задач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/>
          </a:p>
          <a:p>
            <a:pPr algn="just">
              <a:defRPr/>
            </a:pPr>
            <a:r>
              <a:rPr lang="ru-RU" sz="2800" b="1" i="1">
                <a:solidFill>
                  <a:schemeClr val="accent6">
                    <a:lumMod val="75000"/>
                  </a:schemeClr>
                </a:solidFill>
              </a:rPr>
              <a:t>Задание 2. </a:t>
            </a:r>
            <a:r>
              <a:rPr lang="ru-RU" sz="2000">
                <a:solidFill>
                  <a:schemeClr val="accent6">
                    <a:lumMod val="75000"/>
                  </a:schemeClr>
                </a:solidFill>
              </a:rPr>
              <a:t>Сколько существует различных последовательностей из символов «плюс» и «минус», длиной ровно в пять символов?</a:t>
            </a:r>
            <a:endParaRPr/>
          </a:p>
          <a:p>
            <a:pPr algn="just">
              <a:defRPr/>
            </a:pPr>
            <a:endParaRPr lang="ru-RU" sz="200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sz="3200">
                <a:solidFill>
                  <a:schemeClr val="accent6">
                    <a:lumMod val="75000"/>
                  </a:schemeClr>
                </a:solidFill>
              </a:rPr>
              <a:t>1) 64             2) 50          3) 32       4) 20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285560" y="48259"/>
            <a:ext cx="7281138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Определение и измерение информации</a:t>
            </a:r>
            <a:endParaRPr lang="ru-RU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428595" y="3357561"/>
            <a:ext cx="7717823" cy="2895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3200" b="1" i="1">
                <a:solidFill>
                  <a:schemeClr val="accent6">
                    <a:lumMod val="75000"/>
                  </a:schemeClr>
                </a:solidFill>
              </a:rPr>
              <a:t>Решение</a:t>
            </a:r>
            <a:r>
              <a:rPr lang="ru-RU" sz="2400" i="1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Различных комбинаций из символов «плюс» и «минус» длиной ровно в пять символов существует ровно столько же, сколько и соответствующих двоичных кодов той же длины, т. е. </a:t>
            </a:r>
            <a:endParaRPr/>
          </a:p>
          <a:p>
            <a:pPr indent="268288" algn="ctr">
              <a:defRPr/>
            </a:pPr>
            <a:r>
              <a:rPr lang="ru-RU" sz="320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ru-RU" sz="3200" baseline="3000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ru-RU" sz="3200">
                <a:solidFill>
                  <a:schemeClr val="accent6">
                    <a:lumMod val="75000"/>
                  </a:schemeClr>
                </a:solidFill>
              </a:rPr>
              <a:t> = 32.</a:t>
            </a:r>
            <a:endParaRPr/>
          </a:p>
          <a:p>
            <a:pPr indent="268288" algn="just">
              <a:defRPr/>
            </a:pPr>
            <a:r>
              <a:rPr lang="ru-RU" sz="2400">
                <a:solidFill>
                  <a:schemeClr val="accent6">
                    <a:lumMod val="50000"/>
                  </a:schemeClr>
                </a:solidFill>
              </a:rPr>
              <a:t>Ответ № 3.</a:t>
            </a:r>
            <a:endParaRPr lang="ru-RU" sz="2400" b="1" i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3475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accent6">
                    <a:lumMod val="50000"/>
                  </a:schemeClr>
                </a:solidFill>
              </a:rPr>
              <a:t>Примеры решения задач</a:t>
            </a:r>
            <a:r>
              <a:rPr lang="ru-RU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/>
          </a:p>
          <a:p>
            <a:pPr algn="just">
              <a:defRPr/>
            </a:pPr>
            <a:r>
              <a:rPr lang="ru-RU" sz="3200" b="1" i="1">
                <a:solidFill>
                  <a:schemeClr val="accent6">
                    <a:lumMod val="75000"/>
                  </a:schemeClr>
                </a:solidFill>
              </a:rPr>
              <a:t>Задание 3.</a:t>
            </a:r>
            <a:r>
              <a:rPr lang="ru-RU" sz="2000" i="1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>
                <a:solidFill>
                  <a:schemeClr val="accent6">
                    <a:lumMod val="75000"/>
                  </a:schemeClr>
                </a:solidFill>
              </a:rPr>
              <a:t>Обычный дорожный светофор без дополнительных секций подает шесть видов сигналов (непрерывные красный, желтый и зеленый, мигающий желтый, мигающий зеленый, мигающие красный и желтый одновременно). Электронное устройство управления светофором последовательно воспроизводит записанные сигналы. Подряд записано 100 сигналов светофора. В байтах данный информационный объем составляет: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>
                <a:solidFill>
                  <a:schemeClr val="accent6">
                    <a:lumMod val="75000"/>
                  </a:schemeClr>
                </a:solidFill>
              </a:rPr>
              <a:t>1)37       2)38        3)50      4)100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285560" y="48259"/>
            <a:ext cx="7281138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 scaled="1"/>
                </a:gradFill>
              </a:rPr>
              <a:t>Определение и измерение информации</a:t>
            </a:r>
            <a:endParaRPr lang="ru-RU" sz="2800" b="1" cap="none" spc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57157" y="3857627"/>
            <a:ext cx="7717823" cy="3139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3200" b="1" i="1">
                <a:solidFill>
                  <a:schemeClr val="accent6">
                    <a:lumMod val="75000"/>
                  </a:schemeClr>
                </a:solidFill>
              </a:rPr>
              <a:t>Решение</a:t>
            </a:r>
            <a:r>
              <a:rPr lang="ru-RU" sz="2400" i="1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ru-RU" sz="2400">
                <a:solidFill>
                  <a:schemeClr val="accent6">
                    <a:lumMod val="75000"/>
                  </a:schemeClr>
                </a:solidFill>
              </a:rPr>
              <a:t>Для кодирования шести различных состояний достаточно трех битов (при этом две комбинации даже остаются невостребованными). Таким образом, 100 сигналов кодируются 300 битами. Делим это число на 8 и округляем в большую сторону (дробных байтов не бывает). Получаем 38 байтов. </a:t>
            </a:r>
            <a:endParaRPr/>
          </a:p>
          <a:p>
            <a:pPr indent="268288" algn="just">
              <a:defRPr/>
            </a:pPr>
            <a:r>
              <a:rPr lang="ru-RU" sz="2400">
                <a:solidFill>
                  <a:schemeClr val="accent6">
                    <a:lumMod val="50000"/>
                  </a:schemeClr>
                </a:solidFill>
              </a:rPr>
              <a:t>Ответ </a:t>
            </a:r>
            <a:r>
              <a:rPr lang="en-US" sz="2400">
                <a:solidFill>
                  <a:schemeClr val="accent6">
                    <a:lumMod val="50000"/>
                  </a:schemeClr>
                </a:solidFill>
              </a:rPr>
              <a:t>N</a:t>
            </a:r>
            <a:r>
              <a:rPr lang="ru-RU" sz="2400">
                <a:solidFill>
                  <a:schemeClr val="accent6">
                    <a:lumMod val="50000"/>
                  </a:schemeClr>
                </a:solidFill>
              </a:rPr>
              <a:t> 2</a:t>
            </a:r>
            <a:r>
              <a:rPr lang="ru-RU" sz="2400" b="1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400" b="1" i="1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 bwMode="auto">
          <a:xfrm>
            <a:off x="214282" y="642918"/>
            <a:ext cx="7929618" cy="428628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</a:rPr>
              <a:t>Информационные процессы</a:t>
            </a:r>
            <a:endParaRPr lang="ru-RU" sz="2800">
              <a:solidFill>
                <a:schemeClr val="bg1"/>
              </a:solidFill>
            </a:endParaRPr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rot="5400000">
            <a:off x="6643702" y="121442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1329864" y="71413"/>
            <a:ext cx="7038945" cy="411839"/>
          </a:xfrm>
          <a:prstGeom prst="rect">
            <a:avLst/>
          </a:prstGeom>
          <a:noFill/>
          <a:ln w="63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100"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</a:rPr>
              <a:t>Линия информации и информационных процессов </a:t>
            </a:r>
            <a:endParaRPr lang="ru-RU" sz="2100" b="1" cap="none" spc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 scaled="1"/>
                </a:gra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14282" y="1357298"/>
            <a:ext cx="2571768" cy="50006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Хранение</a:t>
            </a:r>
            <a:endParaRPr lang="ru-RU" sz="2400"/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2928926" y="2143116"/>
            <a:ext cx="1143008" cy="50006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Источник</a:t>
            </a:r>
            <a:endParaRPr lang="ru-RU" sz="1600"/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643306" y="2786058"/>
            <a:ext cx="1143008" cy="357190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Канал</a:t>
            </a:r>
            <a:endParaRPr lang="ru-RU" sz="1600"/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4357686" y="2143116"/>
            <a:ext cx="1071570" cy="50006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500" b="1" i="1"/>
              <a:t>Приемник</a:t>
            </a:r>
            <a:endParaRPr lang="ru-RU" sz="1500"/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5572132" y="1357298"/>
            <a:ext cx="2571768" cy="50006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Обработка</a:t>
            </a:r>
            <a:endParaRPr lang="ru-RU" sz="2400"/>
          </a:p>
        </p:txBody>
      </p:sp>
      <p:cxnSp>
        <p:nvCxnSpPr>
          <p:cNvPr id="39" name="Прямая со стрелкой 38"/>
          <p:cNvCxnSpPr>
            <a:cxnSpLocks/>
          </p:cNvCxnSpPr>
          <p:nvPr/>
        </p:nvCxnSpPr>
        <p:spPr bwMode="auto">
          <a:xfrm rot="5400000">
            <a:off x="1427934" y="121442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 bwMode="auto">
          <a:xfrm>
            <a:off x="2928926" y="1357298"/>
            <a:ext cx="2500330" cy="50006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Передача</a:t>
            </a:r>
            <a:endParaRPr lang="ru-RU" sz="2400"/>
          </a:p>
        </p:txBody>
      </p:sp>
      <p:cxnSp>
        <p:nvCxnSpPr>
          <p:cNvPr id="41" name="Прямая со стрелкой 40"/>
          <p:cNvCxnSpPr>
            <a:cxnSpLocks/>
          </p:cNvCxnSpPr>
          <p:nvPr/>
        </p:nvCxnSpPr>
        <p:spPr bwMode="auto">
          <a:xfrm rot="5400000">
            <a:off x="4071140" y="121442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cxnSpLocks/>
          </p:cNvCxnSpPr>
          <p:nvPr/>
        </p:nvCxnSpPr>
        <p:spPr bwMode="auto">
          <a:xfrm rot="5400000">
            <a:off x="3428992" y="2000240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cxnSpLocks/>
          </p:cNvCxnSpPr>
          <p:nvPr/>
        </p:nvCxnSpPr>
        <p:spPr bwMode="auto">
          <a:xfrm rot="5400000">
            <a:off x="4714876" y="2000240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cxnSpLocks/>
            <a:endCxn id="36" idx="0"/>
          </p:cNvCxnSpPr>
          <p:nvPr/>
        </p:nvCxnSpPr>
        <p:spPr bwMode="auto">
          <a:xfrm rot="16199999" flipH="1">
            <a:off x="3750462" y="2321710"/>
            <a:ext cx="928694" cy="2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cxnSpLocks/>
          </p:cNvCxnSpPr>
          <p:nvPr/>
        </p:nvCxnSpPr>
        <p:spPr bwMode="auto">
          <a:xfrm rot="5400000">
            <a:off x="1428728" y="2000240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 bwMode="auto">
          <a:xfrm>
            <a:off x="214282" y="2143116"/>
            <a:ext cx="2571768" cy="714380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330450" algn="l"/>
              </a:tabLst>
              <a:defRPr/>
            </a:pPr>
            <a:r>
              <a:rPr lang="ru-RU" b="1" i="1"/>
              <a:t>Носители информации (память)</a:t>
            </a:r>
            <a:endParaRPr lang="ru-RU"/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214282" y="3143247"/>
            <a:ext cx="1214446" cy="50006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i="1"/>
              <a:t>Внутренняя память</a:t>
            </a:r>
            <a:endParaRPr lang="ru-RU" sz="1400"/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1571604" y="3143247"/>
            <a:ext cx="1214446" cy="50006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i="1"/>
              <a:t>Внешняя память</a:t>
            </a:r>
            <a:endParaRPr lang="ru-RU" sz="1400"/>
          </a:p>
        </p:txBody>
      </p:sp>
      <p:cxnSp>
        <p:nvCxnSpPr>
          <p:cNvPr id="51" name="Прямая со стрелкой 50"/>
          <p:cNvCxnSpPr>
            <a:cxnSpLocks/>
          </p:cNvCxnSpPr>
          <p:nvPr/>
        </p:nvCxnSpPr>
        <p:spPr bwMode="auto">
          <a:xfrm rot="5400000">
            <a:off x="785786" y="300037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cxnSpLocks/>
          </p:cNvCxnSpPr>
          <p:nvPr/>
        </p:nvCxnSpPr>
        <p:spPr bwMode="auto">
          <a:xfrm rot="5400000">
            <a:off x="2071670" y="300037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 bwMode="auto">
          <a:xfrm>
            <a:off x="214282" y="3929066"/>
            <a:ext cx="2571768" cy="714380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330450" algn="l"/>
              </a:tabLst>
              <a:defRPr/>
            </a:pPr>
            <a:r>
              <a:rPr lang="ru-RU" b="1" i="1"/>
              <a:t>Хранилище информации</a:t>
            </a:r>
            <a:endParaRPr lang="ru-RU"/>
          </a:p>
        </p:txBody>
      </p:sp>
      <p:cxnSp>
        <p:nvCxnSpPr>
          <p:cNvPr id="54" name="Прямая со стрелкой 53"/>
          <p:cNvCxnSpPr>
            <a:cxnSpLocks/>
          </p:cNvCxnSpPr>
          <p:nvPr/>
        </p:nvCxnSpPr>
        <p:spPr bwMode="auto">
          <a:xfrm rot="5400000">
            <a:off x="2071670" y="3786190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cxnSpLocks/>
          </p:cNvCxnSpPr>
          <p:nvPr/>
        </p:nvCxnSpPr>
        <p:spPr bwMode="auto">
          <a:xfrm rot="5400000">
            <a:off x="785786" y="3786190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Скругленный прямоугольник 55"/>
          <p:cNvSpPr/>
          <p:nvPr/>
        </p:nvSpPr>
        <p:spPr bwMode="auto">
          <a:xfrm>
            <a:off x="214282" y="4929198"/>
            <a:ext cx="2571768" cy="1571636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  <a:alpha val="68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/>
              <a:t>Характеристики:</a:t>
            </a:r>
            <a:endParaRPr/>
          </a:p>
          <a:p>
            <a:pPr algn="ctr">
              <a:defRPr/>
            </a:pPr>
            <a:r>
              <a:rPr lang="ru-RU"/>
              <a:t>объем информации,</a:t>
            </a:r>
            <a:endParaRPr/>
          </a:p>
          <a:p>
            <a:pPr algn="ctr">
              <a:defRPr/>
            </a:pPr>
            <a:r>
              <a:rPr lang="ru-RU"/>
              <a:t>надежность хранения,</a:t>
            </a:r>
            <a:endParaRPr/>
          </a:p>
          <a:p>
            <a:pPr algn="ctr">
              <a:defRPr/>
            </a:pPr>
            <a:r>
              <a:rPr lang="ru-RU"/>
              <a:t>время доступа</a:t>
            </a:r>
            <a:endParaRPr lang="ru-RU"/>
          </a:p>
        </p:txBody>
      </p:sp>
      <p:cxnSp>
        <p:nvCxnSpPr>
          <p:cNvPr id="57" name="Прямая со стрелкой 56"/>
          <p:cNvCxnSpPr>
            <a:cxnSpLocks/>
          </p:cNvCxnSpPr>
          <p:nvPr/>
        </p:nvCxnSpPr>
        <p:spPr bwMode="auto">
          <a:xfrm rot="5400000">
            <a:off x="1357290" y="478632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 bwMode="auto">
          <a:xfrm>
            <a:off x="2928926" y="3429000"/>
            <a:ext cx="1143008" cy="121444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Органы чувств – </a:t>
            </a:r>
            <a:r>
              <a:rPr lang="ru-RU" sz="1100" i="1"/>
              <a:t>биологические каналы человека</a:t>
            </a:r>
            <a:endParaRPr lang="ru-RU" sz="1100"/>
          </a:p>
        </p:txBody>
      </p:sp>
      <p:cxnSp>
        <p:nvCxnSpPr>
          <p:cNvPr id="59" name="Прямая со стрелкой 58"/>
          <p:cNvCxnSpPr>
            <a:cxnSpLocks/>
          </p:cNvCxnSpPr>
          <p:nvPr/>
        </p:nvCxnSpPr>
        <p:spPr bwMode="auto">
          <a:xfrm rot="5400000">
            <a:off x="3643306" y="3286124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 bwMode="auto">
          <a:xfrm>
            <a:off x="4286248" y="3429000"/>
            <a:ext cx="1143008" cy="121444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/>
              <a:t>Внешние </a:t>
            </a:r>
            <a:r>
              <a:rPr lang="ru-RU" sz="1200" b="1" i="1"/>
              <a:t>устройства</a:t>
            </a:r>
            <a:r>
              <a:rPr lang="ru-RU" sz="1600" b="1" i="1"/>
              <a:t> – </a:t>
            </a:r>
            <a:r>
              <a:rPr lang="ru-RU" sz="1400" i="1"/>
              <a:t>каналы ЭВМ</a:t>
            </a:r>
            <a:endParaRPr lang="ru-RU" sz="1400"/>
          </a:p>
        </p:txBody>
      </p:sp>
      <p:cxnSp>
        <p:nvCxnSpPr>
          <p:cNvPr id="61" name="Прямая со стрелкой 60"/>
          <p:cNvCxnSpPr>
            <a:cxnSpLocks/>
          </p:cNvCxnSpPr>
          <p:nvPr/>
        </p:nvCxnSpPr>
        <p:spPr bwMode="auto">
          <a:xfrm rot="5400000">
            <a:off x="4500562" y="3286124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Скругленный прямоугольник 61"/>
          <p:cNvSpPr/>
          <p:nvPr/>
        </p:nvSpPr>
        <p:spPr bwMode="auto">
          <a:xfrm>
            <a:off x="2928926" y="4929198"/>
            <a:ext cx="2500330" cy="1571636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  <a:alpha val="68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/>
              <a:t>Характеристики:</a:t>
            </a:r>
            <a:endParaRPr/>
          </a:p>
          <a:p>
            <a:pPr algn="ctr">
              <a:defRPr/>
            </a:pPr>
            <a:r>
              <a:rPr lang="ru-RU" sz="1600"/>
              <a:t>скорость передачи,</a:t>
            </a:r>
            <a:endParaRPr/>
          </a:p>
          <a:p>
            <a:pPr algn="ctr">
              <a:defRPr/>
            </a:pPr>
            <a:r>
              <a:rPr lang="ru-RU" sz="1600"/>
              <a:t>пропускная способность,</a:t>
            </a:r>
            <a:endParaRPr/>
          </a:p>
          <a:p>
            <a:pPr algn="ctr">
              <a:defRPr/>
            </a:pPr>
            <a:r>
              <a:rPr lang="ru-RU" sz="1600"/>
              <a:t>защита от шума</a:t>
            </a:r>
            <a:endParaRPr lang="ru-RU" sz="1600"/>
          </a:p>
        </p:txBody>
      </p:sp>
      <p:cxnSp>
        <p:nvCxnSpPr>
          <p:cNvPr id="63" name="Прямая со стрелкой 62"/>
          <p:cNvCxnSpPr>
            <a:cxnSpLocks/>
          </p:cNvCxnSpPr>
          <p:nvPr/>
        </p:nvCxnSpPr>
        <p:spPr bwMode="auto">
          <a:xfrm rot="5400000">
            <a:off x="3643306" y="478632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cxnSpLocks/>
          </p:cNvCxnSpPr>
          <p:nvPr/>
        </p:nvCxnSpPr>
        <p:spPr bwMode="auto">
          <a:xfrm rot="5400000">
            <a:off x="4500562" y="4786322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 bwMode="auto">
          <a:xfrm>
            <a:off x="5643570" y="2143116"/>
            <a:ext cx="1143008" cy="2000264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 sz="1600" b="1" i="1"/>
              <a:t>Без применения технических средств («в уме»)</a:t>
            </a:r>
            <a:endParaRPr lang="ru-RU" sz="1600"/>
          </a:p>
        </p:txBody>
      </p:sp>
      <p:cxnSp>
        <p:nvCxnSpPr>
          <p:cNvPr id="67" name="Прямая со стрелкой 66"/>
          <p:cNvCxnSpPr>
            <a:cxnSpLocks/>
          </p:cNvCxnSpPr>
          <p:nvPr/>
        </p:nvCxnSpPr>
        <p:spPr bwMode="auto">
          <a:xfrm rot="5400000">
            <a:off x="6143635" y="2000240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Скругленный прямоугольник 67"/>
          <p:cNvSpPr/>
          <p:nvPr/>
        </p:nvSpPr>
        <p:spPr bwMode="auto">
          <a:xfrm>
            <a:off x="5572132" y="4429132"/>
            <a:ext cx="2571768" cy="2071702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  <a:alpha val="68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/>
              <a:t>Виды обработки:</a:t>
            </a:r>
            <a:endParaRPr/>
          </a:p>
          <a:p>
            <a:pPr algn="just">
              <a:defRPr/>
            </a:pPr>
            <a:r>
              <a:rPr lang="ru-RU" sz="1200"/>
              <a:t>математические вычисления,</a:t>
            </a:r>
            <a:endParaRPr/>
          </a:p>
          <a:p>
            <a:pPr algn="just">
              <a:defRPr/>
            </a:pPr>
            <a:r>
              <a:rPr lang="ru-RU" sz="1200"/>
              <a:t>логические рассуждения, поиск, структурирование, кодирование.</a:t>
            </a:r>
            <a:endParaRPr/>
          </a:p>
          <a:p>
            <a:pPr algn="just">
              <a:defRPr/>
            </a:pPr>
            <a:endParaRPr lang="ru-RU" sz="1200"/>
          </a:p>
          <a:p>
            <a:pPr algn="ctr">
              <a:defRPr/>
            </a:pPr>
            <a:r>
              <a:rPr lang="ru-RU" b="1" i="1"/>
              <a:t>Правила обработки:</a:t>
            </a:r>
            <a:endParaRPr/>
          </a:p>
          <a:p>
            <a:pPr algn="just">
              <a:defRPr/>
            </a:pPr>
            <a:r>
              <a:rPr lang="ru-RU" sz="1200"/>
              <a:t>алгоритмы.</a:t>
            </a:r>
            <a:endParaRPr/>
          </a:p>
        </p:txBody>
      </p:sp>
      <p:cxnSp>
        <p:nvCxnSpPr>
          <p:cNvPr id="69" name="Прямая со стрелкой 68"/>
          <p:cNvCxnSpPr>
            <a:cxnSpLocks/>
          </p:cNvCxnSpPr>
          <p:nvPr/>
        </p:nvCxnSpPr>
        <p:spPr bwMode="auto">
          <a:xfrm rot="5400000">
            <a:off x="6143635" y="4286256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 bwMode="auto">
          <a:xfrm>
            <a:off x="7000892" y="2143116"/>
            <a:ext cx="1143008" cy="2000264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 sz="1600" b="1" i="1"/>
              <a:t>С применением технических средств (</a:t>
            </a:r>
            <a:r>
              <a:rPr lang="ru-RU" sz="1400" b="1" i="1"/>
              <a:t>в том числе на компьютере)</a:t>
            </a:r>
            <a:endParaRPr lang="ru-RU" sz="1400"/>
          </a:p>
        </p:txBody>
      </p:sp>
      <p:cxnSp>
        <p:nvCxnSpPr>
          <p:cNvPr id="71" name="Прямая со стрелкой 70"/>
          <p:cNvCxnSpPr>
            <a:cxnSpLocks/>
          </p:cNvCxnSpPr>
          <p:nvPr/>
        </p:nvCxnSpPr>
        <p:spPr bwMode="auto">
          <a:xfrm rot="5400000">
            <a:off x="7500958" y="2000240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cxnSpLocks/>
          </p:cNvCxnSpPr>
          <p:nvPr/>
        </p:nvCxnSpPr>
        <p:spPr bwMode="auto">
          <a:xfrm rot="5400000">
            <a:off x="7572396" y="4286256"/>
            <a:ext cx="286546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1800497" y="0"/>
            <a:ext cx="5858578" cy="5642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100" b="1" cap="none" spc="0">
                <a:ln/>
                <a:solidFill>
                  <a:schemeClr val="accent3">
                    <a:lumMod val="75000"/>
                  </a:schemeClr>
                </a:solidFill>
              </a:rPr>
              <a:t>Информационные процессы</a:t>
            </a:r>
            <a:endParaRPr lang="ru-RU" sz="3100" b="1" cap="none" spc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428595" y="714355"/>
            <a:ext cx="7717823" cy="6142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spcBef>
                <a:spcPts val="600"/>
              </a:spcBef>
              <a:defRPr/>
            </a:pPr>
            <a:r>
              <a:rPr lang="ru-RU" sz="2800" i="1">
                <a:solidFill>
                  <a:schemeClr val="accent3">
                    <a:lumMod val="75000"/>
                  </a:schemeClr>
                </a:solidFill>
              </a:rPr>
              <a:t>Понятие «информационные процессы», так же как и понятие «информация», является базовым в курсе информатики. </a:t>
            </a:r>
            <a:r>
              <a:rPr lang="ru-RU" sz="2800" b="1" i="1">
                <a:solidFill>
                  <a:schemeClr val="accent3">
                    <a:lumMod val="50000"/>
                  </a:schemeClr>
                </a:solidFill>
              </a:rPr>
              <a:t>Под информационными процессами понимаются любые действия, выполняемые с информацией. </a:t>
            </a:r>
            <a:endParaRPr/>
          </a:p>
          <a:p>
            <a:pPr indent="268288" algn="just">
              <a:spcBef>
                <a:spcPts val="600"/>
              </a:spcBef>
              <a:defRPr/>
            </a:pPr>
            <a:r>
              <a:rPr lang="ru-RU" sz="2800" i="1">
                <a:solidFill>
                  <a:schemeClr val="accent3">
                    <a:lumMod val="75000"/>
                  </a:schemeClr>
                </a:solidFill>
              </a:rPr>
              <a:t>Первоначально следует рассмотреть эти процессы без привязки к компьютеру, т. е. применительно к человеку. Затем, при изучении архитектуры ЭВМ, компьютерных информационных технологий речь пойдет о реализации тех же самых информационных процессов с помощью ЭВМ.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591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2800" b="1" i="1">
                <a:solidFill>
                  <a:schemeClr val="accent3">
                    <a:lumMod val="50000"/>
                  </a:schemeClr>
                </a:solidFill>
              </a:rPr>
              <a:t>Носитель информации — это физическая среда, непосредственно хранящая информацию</a:t>
            </a:r>
            <a:r>
              <a:rPr lang="ru-RU" sz="2800" b="1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/>
          </a:p>
          <a:p>
            <a:pPr indent="268288" algn="just">
              <a:spcBef>
                <a:spcPts val="600"/>
              </a:spcBef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Основным носителем информации для человека является его собственная биологическая память (мозг человека). Собственную память человека можно назвать оперативной памятью. Здесь слово «</a:t>
            </a:r>
            <a:r>
              <a:rPr lang="ru-RU" sz="2000" b="1">
                <a:solidFill>
                  <a:schemeClr val="accent3">
                    <a:lumMod val="50000"/>
                  </a:schemeClr>
                </a:solidFill>
              </a:rPr>
              <a:t>оперативный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» является синонимом слова «быстрый». Заученные знания воспроизводятся человеком мгновенно. Собственную память мы еще можем назвать </a:t>
            </a: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внутренней памятью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, поскольку ее носитель — мозг — находится внутри нас.</a:t>
            </a:r>
            <a:endParaRPr/>
          </a:p>
          <a:p>
            <a:pPr indent="268288" algn="just">
              <a:spcBef>
                <a:spcPts val="600"/>
              </a:spcBef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Все прочие виды носителей информации можно назвать </a:t>
            </a: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внешними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 (по отношению к человеку). Виды этих носителей менялись со временем: в древности были камень, дерево, папирус, кожа и пр. Развитие информационной техники привело к созданию магнитных, оптических и других современных видов носителей информации</a:t>
            </a:r>
            <a:r>
              <a:rPr lang="ru-RU" sz="2800" i="1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800497" y="0"/>
            <a:ext cx="5858578" cy="5642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100" b="1" cap="none" spc="0">
                <a:ln/>
                <a:solidFill>
                  <a:schemeClr val="accent3">
                    <a:lumMod val="75000"/>
                  </a:schemeClr>
                </a:solidFill>
              </a:rPr>
              <a:t>Информационные процессы</a:t>
            </a:r>
            <a:endParaRPr lang="ru-RU" sz="3100" b="1" cap="none" spc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800497" y="0"/>
            <a:ext cx="5858578" cy="5642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100" b="1" cap="none" spc="0">
                <a:ln/>
                <a:solidFill>
                  <a:schemeClr val="accent3">
                    <a:lumMod val="75000"/>
                  </a:schemeClr>
                </a:solidFill>
              </a:rPr>
              <a:t>Информационные процессы</a:t>
            </a:r>
            <a:endParaRPr lang="ru-RU" sz="3100" b="1" cap="none" spc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428595" y="714355"/>
            <a:ext cx="7717823" cy="649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Хранилище информации — это определенным образом организованная информация на внешних носителях, предназначенная для длительного хранения и постоянного использования</a:t>
            </a:r>
            <a:r>
              <a:rPr lang="ru-RU" sz="2000" b="1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Примерами хранилищ являются архивы документов, библиотеки, справочники, картотеки. Основной информационной единицей хранилища является определенный физический документ: анкета, книга, дело, досье, отчет и пр. 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Под организацией хранилища понимается наличие определенной структуры, т. е. упорядоченность, классификация хранимых документов. 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Основные свойства хранилища информации: </a:t>
            </a: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объем хранимой информации, надежность хранения, время доступа (т.е. время поиска нужных сведений), наличие защиты информации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Информацию, хранимую на устройствах компьютерной памяти, принято называть </a:t>
            </a:r>
            <a:r>
              <a:rPr lang="ru-RU" sz="2000" i="1">
                <a:solidFill>
                  <a:schemeClr val="accent3">
                    <a:lumMod val="75000"/>
                  </a:schemeClr>
                </a:solidFill>
              </a:rPr>
              <a:t>данными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. Для описания хранения данных в компьютере используются те же понятия: носитель, хранилище данных, организация данных, время доступа, защита данных. </a:t>
            </a:r>
            <a:endParaRPr lang="ru-RU" sz="2000" i="1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800497" y="0"/>
            <a:ext cx="5858578" cy="5642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100" b="1" cap="none" spc="0">
                <a:ln/>
                <a:solidFill>
                  <a:schemeClr val="accent3">
                    <a:lumMod val="75000"/>
                  </a:schemeClr>
                </a:solidFill>
              </a:rPr>
              <a:t>Информационные процессы</a:t>
            </a:r>
            <a:endParaRPr lang="ru-RU" sz="3100" b="1" cap="none" spc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428595" y="714355"/>
            <a:ext cx="7717823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Обработка информации 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происходит следующей схеме: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28596" y="1142984"/>
            <a:ext cx="2000264" cy="85725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Исходная информация</a:t>
            </a:r>
            <a:endParaRPr lang="ru-RU" sz="2400"/>
          </a:p>
        </p:txBody>
      </p:sp>
      <p:cxnSp>
        <p:nvCxnSpPr>
          <p:cNvPr id="8" name="Прямая со стрелкой 7"/>
          <p:cNvCxnSpPr>
            <a:cxnSpLocks/>
          </p:cNvCxnSpPr>
          <p:nvPr/>
        </p:nvCxnSpPr>
        <p:spPr bwMode="auto">
          <a:xfrm>
            <a:off x="2428860" y="1571612"/>
            <a:ext cx="642942" cy="1587"/>
          </a:xfrm>
          <a:prstGeom prst="straightConnector1">
            <a:avLst/>
          </a:prstGeom>
          <a:ln w="1333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 bwMode="auto">
          <a:xfrm>
            <a:off x="3071802" y="1142984"/>
            <a:ext cx="2000264" cy="85725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i="1"/>
              <a:t>Исполнитель </a:t>
            </a:r>
            <a:r>
              <a:rPr lang="ru-RU" sz="2400" b="1" i="1"/>
              <a:t>обработки</a:t>
            </a:r>
            <a:endParaRPr lang="ru-RU" sz="2400"/>
          </a:p>
        </p:txBody>
      </p:sp>
      <p:cxnSp>
        <p:nvCxnSpPr>
          <p:cNvPr id="14" name="Прямая со стрелкой 13"/>
          <p:cNvCxnSpPr>
            <a:cxnSpLocks/>
            <a:stCxn id="13" idx="3"/>
          </p:cNvCxnSpPr>
          <p:nvPr/>
        </p:nvCxnSpPr>
        <p:spPr bwMode="auto">
          <a:xfrm>
            <a:off x="5072066" y="1571612"/>
            <a:ext cx="642942" cy="1587"/>
          </a:xfrm>
          <a:prstGeom prst="straightConnector1">
            <a:avLst/>
          </a:prstGeom>
          <a:ln w="1333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 bwMode="auto">
          <a:xfrm>
            <a:off x="5715008" y="1142984"/>
            <a:ext cx="2000264" cy="85725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Итоговая</a:t>
            </a:r>
            <a:r>
              <a:rPr lang="ru-RU" sz="2000" b="1" i="1"/>
              <a:t> </a:t>
            </a:r>
            <a:r>
              <a:rPr lang="ru-RU" sz="2400" b="1" i="1"/>
              <a:t>информация</a:t>
            </a:r>
            <a:endParaRPr lang="ru-RU" sz="240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428595" y="2143116"/>
            <a:ext cx="7646385" cy="4968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1600">
                <a:solidFill>
                  <a:schemeClr val="accent3">
                    <a:lumMod val="75000"/>
                  </a:schemeClr>
                </a:solidFill>
              </a:rPr>
              <a:t>Процесс перехода от исходных данных к результату и есть процесс обработки. Объект или субъект, который осуществляет обработку, может быть назван исполнителем обработки. Исполнитель может быть человеком, а может быть специальным техническим устройством, в том числе компьютером.</a:t>
            </a:r>
            <a:endParaRPr/>
          </a:p>
          <a:p>
            <a:pPr indent="268288" algn="just">
              <a:defRPr/>
            </a:pPr>
            <a:r>
              <a:rPr lang="ru-RU" sz="1600" b="1">
                <a:solidFill>
                  <a:schemeClr val="accent3">
                    <a:lumMod val="50000"/>
                  </a:schemeClr>
                </a:solidFill>
              </a:rPr>
              <a:t>Обработка информации </a:t>
            </a:r>
            <a:r>
              <a:rPr lang="ru-RU" sz="1600">
                <a:solidFill>
                  <a:schemeClr val="accent3">
                    <a:lumMod val="75000"/>
                  </a:schemeClr>
                </a:solidFill>
              </a:rPr>
              <a:t>— это целенаправленный процесс. Для успешного выполнения обработки информации исполнителю должен быть известен способ обработки, т.е. последовательность действий, которую нужно выполнить, чтобы достичь нужного результата. Описание такой последовательности действий в информатике принято называть алгоритмом обработки.</a:t>
            </a:r>
            <a:endParaRPr/>
          </a:p>
          <a:p>
            <a:pPr indent="268288" algn="just">
              <a:defRPr/>
            </a:pPr>
            <a:r>
              <a:rPr lang="ru-RU" sz="1600">
                <a:solidFill>
                  <a:schemeClr val="accent3">
                    <a:lumMod val="75000"/>
                  </a:schemeClr>
                </a:solidFill>
              </a:rPr>
              <a:t>Примеры ситуаций, связанных с обработкой информации. </a:t>
            </a:r>
            <a:endParaRPr/>
          </a:p>
          <a:p>
            <a:pPr indent="268288" algn="just">
              <a:defRPr/>
            </a:pPr>
            <a:r>
              <a:rPr lang="ru-RU" sz="1600" b="1">
                <a:solidFill>
                  <a:schemeClr val="accent3">
                    <a:lumMod val="50000"/>
                  </a:schemeClr>
                </a:solidFill>
              </a:rPr>
              <a:t>Первый тип обработки</a:t>
            </a:r>
            <a:r>
              <a:rPr lang="ru-RU" sz="1600">
                <a:solidFill>
                  <a:schemeClr val="accent3">
                    <a:lumMod val="50000"/>
                  </a:schemeClr>
                </a:solidFill>
              </a:rPr>
              <a:t>: обработка, связанная с получением новой информации, нового содержания знаний</a:t>
            </a:r>
            <a:r>
              <a:rPr lang="ru-RU" sz="1600">
                <a:solidFill>
                  <a:schemeClr val="accent3">
                    <a:lumMod val="75000"/>
                  </a:schemeClr>
                </a:solidFill>
              </a:rPr>
              <a:t> (решение математических задач, решение различных задач путем применения логических рассуждений). </a:t>
            </a:r>
            <a:endParaRPr/>
          </a:p>
          <a:p>
            <a:pPr indent="268288" algn="just">
              <a:defRPr/>
            </a:pPr>
            <a:r>
              <a:rPr lang="ru-RU" sz="1600" b="1">
                <a:solidFill>
                  <a:schemeClr val="accent3">
                    <a:lumMod val="50000"/>
                  </a:schemeClr>
                </a:solidFill>
              </a:rPr>
              <a:t>Второй тип обработки</a:t>
            </a:r>
            <a:r>
              <a:rPr lang="ru-RU" sz="1600">
                <a:solidFill>
                  <a:schemeClr val="accent3">
                    <a:lumMod val="50000"/>
                  </a:schemeClr>
                </a:solidFill>
              </a:rPr>
              <a:t>: обработка, связанная с изменением формы, но не изменяющая содержания</a:t>
            </a:r>
            <a:r>
              <a:rPr lang="ru-RU" sz="1600">
                <a:solidFill>
                  <a:schemeClr val="accent3">
                    <a:lumMod val="75000"/>
                  </a:schemeClr>
                </a:solidFill>
              </a:rPr>
              <a:t> (перевод текста с одного языка на другой, кодирование — это преобразование информации в символьную форму, удобную для ее хранения, передачи, обработки, структурирование данных, поиск.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800497" y="0"/>
            <a:ext cx="5858578" cy="5642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100" b="1" cap="none" spc="0">
                <a:ln/>
                <a:solidFill>
                  <a:schemeClr val="accent3">
                    <a:lumMod val="75000"/>
                  </a:schemeClr>
                </a:solidFill>
              </a:rPr>
              <a:t>Информационные процессы</a:t>
            </a:r>
            <a:endParaRPr lang="ru-RU" sz="3100" b="1" cap="none" spc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428595" y="714355"/>
            <a:ext cx="7717823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Процесс передачи информации:</a:t>
            </a:r>
            <a:endParaRPr lang="ru-RU" sz="200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28596" y="1142984"/>
            <a:ext cx="2000264" cy="85725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Источник информации</a:t>
            </a:r>
            <a:endParaRPr lang="ru-RU" sz="240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715008" y="1142984"/>
            <a:ext cx="2000264" cy="85725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Приемник информации</a:t>
            </a:r>
            <a:endParaRPr lang="ru-RU" sz="240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428595" y="2143116"/>
            <a:ext cx="7646385" cy="4968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50000"/>
                  </a:schemeClr>
                </a:solidFill>
              </a:rPr>
              <a:t>Передаваемая последовательность называется </a:t>
            </a: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сообщением</a:t>
            </a:r>
            <a:r>
              <a:rPr lang="ru-RU" sz="200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От источника к приемнику сообщение передается через некоторую материальную среду (звук - акустические волны в атмосфере, изображение и световые электромагнитные волны). Если в процессе передачи используются технические средства связи, то их называют </a:t>
            </a:r>
            <a:r>
              <a:rPr lang="ru-RU" sz="2000" b="1" i="1">
                <a:solidFill>
                  <a:schemeClr val="accent3">
                    <a:lumMod val="50000"/>
                  </a:schemeClr>
                </a:solidFill>
              </a:rPr>
              <a:t>каналами передачи информации</a:t>
            </a:r>
            <a:r>
              <a:rPr lang="ru-RU" sz="2000" b="1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>
                <a:solidFill>
                  <a:schemeClr val="accent3">
                    <a:lumMod val="50000"/>
                  </a:schemeClr>
                </a:solidFill>
              </a:rPr>
              <a:t>(информационными каналами)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Можно говорить о том, что органы чувств человека выполняют роль биологических информационных каналов. С их помощью информационное воздействие на человека доносится до памяти.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Ученики должны уметь приводить конкретные примеры процесса передачи информации, определять для этих примеров источник, приемник информации, используемые каналы передачи информации. </a:t>
            </a:r>
            <a:endParaRPr/>
          </a:p>
        </p:txBody>
      </p:sp>
      <p:sp>
        <p:nvSpPr>
          <p:cNvPr id="11" name="Стрелка вправо 10"/>
          <p:cNvSpPr/>
          <p:nvPr/>
        </p:nvSpPr>
        <p:spPr bwMode="auto">
          <a:xfrm>
            <a:off x="2428860" y="1214422"/>
            <a:ext cx="3286148" cy="71438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>
              <a:lumMod val="75000"/>
              <a:alpha val="62000"/>
            </a:schemeClr>
          </a:solidFill>
          <a:ln>
            <a:solidFill>
              <a:schemeClr val="accent3">
                <a:lumMod val="50000"/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Информационный канал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800497" y="0"/>
            <a:ext cx="5858578" cy="5642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100" b="1" cap="none" spc="0">
                <a:ln/>
                <a:solidFill>
                  <a:schemeClr val="accent3">
                    <a:lumMod val="75000"/>
                  </a:schemeClr>
                </a:solidFill>
              </a:rPr>
              <a:t>Информационные процессы</a:t>
            </a:r>
            <a:endParaRPr lang="ru-RU" sz="3100" b="1" cap="none" spc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428595" y="714355"/>
            <a:ext cx="7717823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Схема Клода Шеннона (процесс передачи информации по техническим каналам связи ):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1472" y="2714620"/>
            <a:ext cx="928694" cy="1714512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 sz="2000"/>
              <a:t>Источник информации</a:t>
            </a:r>
            <a:endParaRPr lang="ru-RU" sz="2000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143240" y="2714620"/>
            <a:ext cx="2000264" cy="1714512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600" b="1" i="1"/>
              <a:t>Канал связи</a:t>
            </a:r>
            <a:endParaRPr lang="ru-RU" sz="36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3143240" y="4857760"/>
            <a:ext cx="2000264" cy="85725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Защита от шума</a:t>
            </a:r>
            <a:endParaRPr lang="ru-RU" sz="240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3143240" y="1428735"/>
            <a:ext cx="2000264" cy="857256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Шум</a:t>
            </a:r>
            <a:endParaRPr lang="ru-RU" sz="2400"/>
          </a:p>
        </p:txBody>
      </p:sp>
      <p:cxnSp>
        <p:nvCxnSpPr>
          <p:cNvPr id="20" name="Прямая со стрелкой 19"/>
          <p:cNvCxnSpPr>
            <a:cxnSpLocks/>
            <a:endCxn id="13" idx="0"/>
          </p:cNvCxnSpPr>
          <p:nvPr/>
        </p:nvCxnSpPr>
        <p:spPr bwMode="auto">
          <a:xfrm rot="5400000">
            <a:off x="3929455" y="2499909"/>
            <a:ext cx="428628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  <a:endCxn id="13" idx="2"/>
          </p:cNvCxnSpPr>
          <p:nvPr/>
        </p:nvCxnSpPr>
        <p:spPr bwMode="auto">
          <a:xfrm rot="16199999" flipV="1">
            <a:off x="3929455" y="4643049"/>
            <a:ext cx="428628" cy="793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 bwMode="auto">
          <a:xfrm>
            <a:off x="1857356" y="2714620"/>
            <a:ext cx="928694" cy="1714512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 sz="2000"/>
              <a:t>Кодирующее устройство</a:t>
            </a:r>
            <a:endParaRPr lang="ru-RU" sz="2000"/>
          </a:p>
        </p:txBody>
      </p:sp>
      <p:cxnSp>
        <p:nvCxnSpPr>
          <p:cNvPr id="28" name="Прямая со стрелкой 27"/>
          <p:cNvCxnSpPr>
            <a:cxnSpLocks/>
          </p:cNvCxnSpPr>
          <p:nvPr/>
        </p:nvCxnSpPr>
        <p:spPr bwMode="auto">
          <a:xfrm>
            <a:off x="2786050" y="3571876"/>
            <a:ext cx="357190" cy="1587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cxnSpLocks/>
          </p:cNvCxnSpPr>
          <p:nvPr/>
        </p:nvCxnSpPr>
        <p:spPr bwMode="auto">
          <a:xfrm>
            <a:off x="1500165" y="3571876"/>
            <a:ext cx="357190" cy="1587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 bwMode="auto">
          <a:xfrm>
            <a:off x="5500694" y="2714620"/>
            <a:ext cx="928694" cy="1714512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/>
              <a:t>Декодирующее</a:t>
            </a:r>
            <a:r>
              <a:rPr lang="ru-RU" sz="2000"/>
              <a:t> устройство</a:t>
            </a:r>
            <a:endParaRPr lang="ru-RU" sz="2000"/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6786578" y="2714620"/>
            <a:ext cx="928694" cy="1714512"/>
          </a:xfrm>
          <a:prstGeom prst="rect">
            <a:avLst/>
          </a:prstGeom>
          <a:solidFill>
            <a:schemeClr val="accent3">
              <a:lumMod val="75000"/>
              <a:alpha val="63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 sz="2000"/>
              <a:t>Приемник информации</a:t>
            </a:r>
            <a:endParaRPr lang="ru-RU" sz="2000"/>
          </a:p>
        </p:txBody>
      </p:sp>
      <p:cxnSp>
        <p:nvCxnSpPr>
          <p:cNvPr id="34" name="Прямая со стрелкой 33"/>
          <p:cNvCxnSpPr>
            <a:cxnSpLocks/>
          </p:cNvCxnSpPr>
          <p:nvPr/>
        </p:nvCxnSpPr>
        <p:spPr bwMode="auto">
          <a:xfrm>
            <a:off x="6429388" y="3571876"/>
            <a:ext cx="357190" cy="1587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cxnSpLocks/>
          </p:cNvCxnSpPr>
          <p:nvPr/>
        </p:nvCxnSpPr>
        <p:spPr bwMode="auto">
          <a:xfrm>
            <a:off x="5143504" y="3571876"/>
            <a:ext cx="357190" cy="1587"/>
          </a:xfrm>
          <a:prstGeom prst="straightConnector1">
            <a:avLst/>
          </a:prstGeom>
          <a:ln w="63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 bwMode="auto">
          <a:xfrm>
            <a:off x="428595" y="5791817"/>
            <a:ext cx="7646385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 algn="just">
              <a:defRPr/>
            </a:pPr>
            <a:r>
              <a:rPr lang="ru-RU" i="1">
                <a:solidFill>
                  <a:schemeClr val="accent3">
                    <a:lumMod val="75000"/>
                  </a:schemeClr>
                </a:solidFill>
              </a:rPr>
              <a:t>Под </a:t>
            </a:r>
            <a:r>
              <a:rPr lang="ru-RU" b="1" i="1">
                <a:solidFill>
                  <a:schemeClr val="accent3">
                    <a:lumMod val="50000"/>
                  </a:schemeClr>
                </a:solidFill>
              </a:rPr>
              <a:t>кодированием</a:t>
            </a:r>
            <a:r>
              <a:rPr lang="ru-RU" i="1">
                <a:solidFill>
                  <a:schemeClr val="accent3">
                    <a:lumMod val="75000"/>
                  </a:schemeClr>
                </a:solidFill>
              </a:rPr>
              <a:t> понимается любое преобразование информации, идущей от источника, в форму, пригодную для ее передачи по каналу связи</a:t>
            </a:r>
            <a:endParaRPr lang="ru-RU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428595" y="714357"/>
            <a:ext cx="7717823" cy="2347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accent3">
                    <a:lumMod val="50000"/>
                  </a:schemeClr>
                </a:solidFill>
              </a:rPr>
              <a:t>Примеры решения задач</a:t>
            </a:r>
            <a:r>
              <a:rPr lang="ru-RU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/>
          </a:p>
          <a:p>
            <a:pPr indent="268288" algn="just">
              <a:defRPr/>
            </a:pPr>
            <a:r>
              <a:rPr lang="ru-RU" sz="3200" b="1" i="1">
                <a:solidFill>
                  <a:schemeClr val="accent3">
                    <a:lumMod val="75000"/>
                  </a:schemeClr>
                </a:solidFill>
              </a:rPr>
              <a:t>Задание 1.</a:t>
            </a:r>
            <a:r>
              <a:rPr lang="ru-RU" sz="2000" i="1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Сколько секунд потребуется модему, передающему сообщения со скоростью 56 000 бит/с, чтобы передать цветное растровое изображение размером 640 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х</a:t>
            </a:r>
            <a:r>
              <a:rPr lang="ru-RU" sz="2000">
                <a:solidFill>
                  <a:schemeClr val="accent3">
                    <a:lumMod val="75000"/>
                  </a:schemeClr>
                </a:solidFill>
              </a:rPr>
              <a:t> 480 пикселей, при условии, что цвет каждого пикселя кодируется тремя байтами?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800497" y="0"/>
            <a:ext cx="5858578" cy="5642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3100" b="1" cap="none" spc="0">
                <a:ln/>
                <a:solidFill>
                  <a:schemeClr val="accent3">
                    <a:lumMod val="75000"/>
                  </a:schemeClr>
                </a:solidFill>
              </a:rPr>
              <a:t>Информационные процессы</a:t>
            </a:r>
            <a:endParaRPr lang="ru-RU" sz="3100" b="1" cap="none" spc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00033" y="3000371"/>
            <a:ext cx="7717823" cy="204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sz="3200" b="1" i="1">
                <a:solidFill>
                  <a:schemeClr val="accent3">
                    <a:lumMod val="75000"/>
                  </a:schemeClr>
                </a:solidFill>
              </a:rPr>
              <a:t>Решение</a:t>
            </a:r>
            <a:r>
              <a:rPr lang="ru-RU" sz="2400" i="1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Сначала найдем количество информации в изображении в битах 640 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х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 480 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х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 3 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х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 8 = 73728000 бит.</a:t>
            </a:r>
            <a:endParaRPr/>
          </a:p>
          <a:p>
            <a:pPr indent="268288" algn="just">
              <a:defRPr/>
            </a:pP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73728000 : 56000 </a:t>
            </a: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 132 секунды</a:t>
            </a:r>
            <a:endParaRPr lang="ru-RU" sz="3200">
              <a:solidFill>
                <a:schemeClr val="accent3">
                  <a:lumMod val="75000"/>
                </a:schemeClr>
              </a:solidFill>
            </a:endParaRPr>
          </a:p>
          <a:p>
            <a:pPr indent="268288" algn="just">
              <a:defRPr/>
            </a:pPr>
            <a:r>
              <a:rPr lang="ru-RU" sz="2400">
                <a:solidFill>
                  <a:schemeClr val="accent3">
                    <a:lumMod val="75000"/>
                  </a:schemeClr>
                </a:solidFill>
              </a:rPr>
              <a:t>Ответ: 132 с.</a:t>
            </a:r>
            <a:endParaRPr lang="ru-RU" sz="2400" b="1" i="1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 bwMode="auto">
          <a:xfrm>
            <a:off x="214282" y="642918"/>
            <a:ext cx="7929618" cy="428628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bg1"/>
                </a:solidFill>
              </a:rPr>
              <a:t>Представление информации</a:t>
            </a:r>
            <a:endParaRPr lang="ru-RU" sz="280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9864" y="71413"/>
            <a:ext cx="7038945" cy="411839"/>
          </a:xfrm>
          <a:prstGeom prst="rect">
            <a:avLst/>
          </a:prstGeom>
          <a:noFill/>
          <a:ln w="63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100"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FFFFFF"/>
                </a:solidFill>
              </a:rPr>
              <a:t>Линия информации и информационных процессов </a:t>
            </a:r>
            <a:endParaRPr lang="ru-RU" sz="2100" b="1" cap="none" spc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 scaled="1"/>
                </a:gradFill>
                <a:prstDash val="solid"/>
              </a:ln>
              <a:solidFill>
                <a:srgbClr val="FFFFFF"/>
              </a:solidFill>
            </a:endParaRPr>
          </a:p>
        </p:txBody>
      </p:sp>
      <p:cxnSp>
        <p:nvCxnSpPr>
          <p:cNvPr id="39" name="Прямая со стрелкой 38"/>
          <p:cNvCxnSpPr>
            <a:cxnSpLocks/>
          </p:cNvCxnSpPr>
          <p:nvPr/>
        </p:nvCxnSpPr>
        <p:spPr bwMode="auto">
          <a:xfrm rot="5400000">
            <a:off x="4071934" y="1214422"/>
            <a:ext cx="286546" cy="793"/>
          </a:xfrm>
          <a:prstGeom prst="straightConnector1">
            <a:avLst/>
          </a:prstGeom>
          <a:ln w="63500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 bwMode="auto">
          <a:xfrm>
            <a:off x="214282" y="1357298"/>
            <a:ext cx="7929618" cy="500066"/>
          </a:xfrm>
          <a:prstGeom prst="rect">
            <a:avLst/>
          </a:prstGeom>
          <a:solidFill>
            <a:schemeClr val="accent4">
              <a:lumMod val="75000"/>
              <a:alpha val="63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i="1"/>
              <a:t>Язык: </a:t>
            </a:r>
            <a:r>
              <a:rPr lang="ru-RU" sz="2000" b="1" i="1"/>
              <a:t>система символьного представления информации</a:t>
            </a:r>
            <a:endParaRPr lang="ru-RU" sz="2000"/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214282" y="2143116"/>
            <a:ext cx="2500330" cy="642942"/>
          </a:xfrm>
          <a:prstGeom prst="rect">
            <a:avLst/>
          </a:prstGeom>
          <a:solidFill>
            <a:schemeClr val="accent4">
              <a:lumMod val="75000"/>
              <a:alpha val="63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i="1"/>
              <a:t>Естественные языки</a:t>
            </a:r>
            <a:endParaRPr lang="ru-RU" sz="2000"/>
          </a:p>
        </p:txBody>
      </p:sp>
      <p:cxnSp>
        <p:nvCxnSpPr>
          <p:cNvPr id="74" name="Прямая со стрелкой 73"/>
          <p:cNvCxnSpPr>
            <a:cxnSpLocks/>
          </p:cNvCxnSpPr>
          <p:nvPr/>
        </p:nvCxnSpPr>
        <p:spPr bwMode="auto">
          <a:xfrm rot="5400000">
            <a:off x="1428728" y="2000240"/>
            <a:ext cx="286546" cy="793"/>
          </a:xfrm>
          <a:prstGeom prst="straightConnector1">
            <a:avLst/>
          </a:prstGeom>
          <a:ln w="63500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кругленный прямоугольник 74"/>
          <p:cNvSpPr/>
          <p:nvPr/>
        </p:nvSpPr>
        <p:spPr bwMode="auto">
          <a:xfrm>
            <a:off x="2928926" y="3071810"/>
            <a:ext cx="2571768" cy="1357322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  <a:alpha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/>
              <a:t>Языки информатики</a:t>
            </a:r>
            <a:r>
              <a:rPr lang="ru-RU"/>
              <a:t>:</a:t>
            </a:r>
            <a:endParaRPr/>
          </a:p>
          <a:p>
            <a:pPr marL="88900">
              <a:defRPr/>
            </a:pPr>
            <a:r>
              <a:rPr lang="ru-RU" sz="1400"/>
              <a:t>язык двоичных кодов,</a:t>
            </a:r>
            <a:endParaRPr/>
          </a:p>
          <a:p>
            <a:pPr marL="88900">
              <a:defRPr/>
            </a:pPr>
            <a:r>
              <a:rPr lang="ru-RU" sz="1400"/>
              <a:t>командные языки ОС,</a:t>
            </a:r>
            <a:endParaRPr/>
          </a:p>
          <a:p>
            <a:pPr marL="88900">
              <a:defRPr/>
            </a:pPr>
            <a:r>
              <a:rPr lang="ru-RU" sz="1400"/>
              <a:t>языки программирования</a:t>
            </a:r>
            <a:endParaRPr lang="ru-RU" sz="1400"/>
          </a:p>
        </p:txBody>
      </p:sp>
      <p:sp>
        <p:nvSpPr>
          <p:cNvPr id="76" name="Скругленный прямоугольник 75"/>
          <p:cNvSpPr/>
          <p:nvPr/>
        </p:nvSpPr>
        <p:spPr bwMode="auto">
          <a:xfrm>
            <a:off x="214282" y="3071810"/>
            <a:ext cx="2500330" cy="1357322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  <a:alpha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>
              <a:defRPr/>
            </a:pPr>
            <a:r>
              <a:rPr lang="ru-RU"/>
              <a:t>русский,</a:t>
            </a:r>
            <a:endParaRPr/>
          </a:p>
          <a:p>
            <a:pPr marL="534988">
              <a:defRPr/>
            </a:pPr>
            <a:r>
              <a:rPr lang="ru-RU"/>
              <a:t>английский,</a:t>
            </a:r>
            <a:endParaRPr/>
          </a:p>
          <a:p>
            <a:pPr marL="534988">
              <a:defRPr/>
            </a:pPr>
            <a:r>
              <a:rPr lang="ru-RU"/>
              <a:t>китайский и т.д.</a:t>
            </a:r>
            <a:endParaRPr lang="ru-RU"/>
          </a:p>
        </p:txBody>
      </p:sp>
      <p:sp>
        <p:nvSpPr>
          <p:cNvPr id="77" name="Прямоугольник 76"/>
          <p:cNvSpPr/>
          <p:nvPr/>
        </p:nvSpPr>
        <p:spPr bwMode="auto">
          <a:xfrm>
            <a:off x="2928926" y="2143116"/>
            <a:ext cx="5214974" cy="642942"/>
          </a:xfrm>
          <a:prstGeom prst="rect">
            <a:avLst/>
          </a:prstGeom>
          <a:solidFill>
            <a:schemeClr val="accent4">
              <a:lumMod val="75000"/>
              <a:alpha val="63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i="1"/>
              <a:t>Формальные  языки</a:t>
            </a:r>
            <a:endParaRPr lang="ru-RU" sz="2000"/>
          </a:p>
        </p:txBody>
      </p:sp>
      <p:cxnSp>
        <p:nvCxnSpPr>
          <p:cNvPr id="78" name="Прямая со стрелкой 77"/>
          <p:cNvCxnSpPr>
            <a:cxnSpLocks/>
          </p:cNvCxnSpPr>
          <p:nvPr/>
        </p:nvCxnSpPr>
        <p:spPr bwMode="auto">
          <a:xfrm rot="5400000">
            <a:off x="5572132" y="2000240"/>
            <a:ext cx="286546" cy="793"/>
          </a:xfrm>
          <a:prstGeom prst="straightConnector1">
            <a:avLst/>
          </a:prstGeom>
          <a:ln w="63500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cxnSpLocks/>
          </p:cNvCxnSpPr>
          <p:nvPr/>
        </p:nvCxnSpPr>
        <p:spPr bwMode="auto">
          <a:xfrm rot="5400000">
            <a:off x="1428728" y="2928934"/>
            <a:ext cx="286546" cy="793"/>
          </a:xfrm>
          <a:prstGeom prst="straightConnector1">
            <a:avLst/>
          </a:prstGeom>
          <a:ln w="63500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cxnSpLocks/>
          </p:cNvCxnSpPr>
          <p:nvPr/>
        </p:nvCxnSpPr>
        <p:spPr bwMode="auto">
          <a:xfrm rot="5400000">
            <a:off x="4214810" y="2928934"/>
            <a:ext cx="286546" cy="793"/>
          </a:xfrm>
          <a:prstGeom prst="straightConnector1">
            <a:avLst/>
          </a:prstGeom>
          <a:ln w="63500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 bwMode="auto">
          <a:xfrm>
            <a:off x="5572132" y="3071810"/>
            <a:ext cx="2571768" cy="1357322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  <a:alpha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/>
              <a:t>Другие языки</a:t>
            </a:r>
            <a:r>
              <a:rPr lang="ru-RU"/>
              <a:t>:</a:t>
            </a:r>
            <a:endParaRPr/>
          </a:p>
          <a:p>
            <a:pPr marL="88900">
              <a:defRPr/>
            </a:pPr>
            <a:r>
              <a:rPr lang="ru-RU" sz="1400"/>
              <a:t>язык математики,</a:t>
            </a:r>
            <a:endParaRPr/>
          </a:p>
          <a:p>
            <a:pPr marL="88900">
              <a:defRPr/>
            </a:pPr>
            <a:r>
              <a:rPr lang="ru-RU" sz="1400"/>
              <a:t>язык дорожных знаков,</a:t>
            </a:r>
            <a:endParaRPr/>
          </a:p>
          <a:p>
            <a:pPr marL="88900">
              <a:defRPr/>
            </a:pPr>
            <a:r>
              <a:rPr lang="ru-RU" sz="1400"/>
              <a:t>язык химии,</a:t>
            </a:r>
            <a:endParaRPr/>
          </a:p>
          <a:p>
            <a:pPr marL="88900">
              <a:defRPr/>
            </a:pPr>
            <a:r>
              <a:rPr lang="ru-RU" sz="1400"/>
              <a:t>язык музыки (ноты).</a:t>
            </a:r>
            <a:endParaRPr lang="ru-RU" sz="1400"/>
          </a:p>
        </p:txBody>
      </p:sp>
      <p:cxnSp>
        <p:nvCxnSpPr>
          <p:cNvPr id="82" name="Прямая со стрелкой 81"/>
          <p:cNvCxnSpPr>
            <a:cxnSpLocks/>
          </p:cNvCxnSpPr>
          <p:nvPr/>
        </p:nvCxnSpPr>
        <p:spPr bwMode="auto">
          <a:xfrm rot="5400000">
            <a:off x="6786578" y="2928934"/>
            <a:ext cx="286546" cy="793"/>
          </a:xfrm>
          <a:prstGeom prst="straightConnector1">
            <a:avLst/>
          </a:prstGeom>
          <a:ln w="63500">
            <a:solidFill>
              <a:schemeClr val="accent4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 bwMode="auto">
          <a:xfrm>
            <a:off x="428595" y="714357"/>
            <a:ext cx="7717823" cy="588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spcBef>
                <a:spcPts val="600"/>
              </a:spcBef>
              <a:defRPr/>
            </a:pPr>
            <a:r>
              <a:rPr lang="ru-RU" sz="2000">
                <a:solidFill>
                  <a:schemeClr val="accent4"/>
                </a:solidFill>
              </a:rPr>
              <a:t>Человек можно разделить на два вида: </a:t>
            </a:r>
            <a:r>
              <a:rPr lang="ru-RU" sz="2000" i="1">
                <a:solidFill>
                  <a:schemeClr val="accent4"/>
                </a:solidFill>
              </a:rPr>
              <a:t>на </a:t>
            </a:r>
            <a:r>
              <a:rPr lang="ru-RU" sz="2000" b="1" i="1">
                <a:solidFill>
                  <a:schemeClr val="accent4">
                    <a:lumMod val="75000"/>
                  </a:schemeClr>
                </a:solidFill>
              </a:rPr>
              <a:t>символьную</a:t>
            </a:r>
            <a:r>
              <a:rPr lang="ru-RU" sz="2000" i="1">
                <a:solidFill>
                  <a:schemeClr val="accent4"/>
                </a:solidFill>
              </a:rPr>
              <a:t> и </a:t>
            </a:r>
            <a:r>
              <a:rPr lang="ru-RU" sz="2000" b="1" i="1">
                <a:solidFill>
                  <a:schemeClr val="accent4">
                    <a:lumMod val="75000"/>
                  </a:schemeClr>
                </a:solidFill>
              </a:rPr>
              <a:t>образную</a:t>
            </a:r>
            <a:r>
              <a:rPr lang="ru-RU" sz="2000">
                <a:solidFill>
                  <a:schemeClr val="accent4"/>
                </a:solidFill>
              </a:rPr>
              <a:t>. 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sz="2000" b="1" i="1">
                <a:solidFill>
                  <a:schemeClr val="accent4">
                    <a:lumMod val="75000"/>
                  </a:schemeClr>
                </a:solidFill>
              </a:rPr>
              <a:t>Образная информация </a:t>
            </a:r>
            <a:r>
              <a:rPr lang="ru-RU" sz="2000" i="1">
                <a:solidFill>
                  <a:schemeClr val="accent4"/>
                </a:solidFill>
              </a:rPr>
              <a:t>— это сохраненные в памяти ощущения человека от контакта с источником; она воспринимается всеми органами чувств человека</a:t>
            </a:r>
            <a:r>
              <a:rPr lang="ru-RU" sz="2000">
                <a:solidFill>
                  <a:schemeClr val="accent4"/>
                </a:solidFill>
              </a:rPr>
              <a:t>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sz="2000" b="1" i="1">
                <a:solidFill>
                  <a:schemeClr val="accent4">
                    <a:lumMod val="75000"/>
                  </a:schemeClr>
                </a:solidFill>
              </a:rPr>
              <a:t>Язык</a:t>
            </a:r>
            <a:r>
              <a:rPr lang="ru-RU" sz="2000" i="1">
                <a:solidFill>
                  <a:schemeClr val="accent4"/>
                </a:solidFill>
              </a:rPr>
              <a:t> — это определенная система символьного представления информации.</a:t>
            </a:r>
            <a:r>
              <a:rPr lang="ru-RU" sz="2000">
                <a:solidFill>
                  <a:schemeClr val="accent4"/>
                </a:solidFill>
              </a:rPr>
              <a:t> 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sz="2000">
                <a:solidFill>
                  <a:schemeClr val="accent4"/>
                </a:solidFill>
              </a:rPr>
              <a:t>«</a:t>
            </a:r>
            <a:r>
              <a:rPr lang="ru-RU" sz="2000" i="1">
                <a:solidFill>
                  <a:schemeClr val="accent4">
                    <a:lumMod val="75000"/>
                  </a:schemeClr>
                </a:solidFill>
              </a:rPr>
              <a:t>Язык — множество символов и совокупность правил, определяющих способы составления из этих символов осмысленных сообщений</a:t>
            </a:r>
            <a:r>
              <a:rPr lang="ru-RU" sz="2000">
                <a:solidFill>
                  <a:schemeClr val="accent4"/>
                </a:solidFill>
              </a:rPr>
              <a:t>». (А. П. Ершов)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sz="2000">
                <a:solidFill>
                  <a:schemeClr val="accent4"/>
                </a:solidFill>
              </a:rPr>
              <a:t>С любым языком связаны понятия: </a:t>
            </a:r>
            <a:endParaRPr/>
          </a:p>
          <a:p>
            <a:pPr indent="2667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2000" i="1">
                <a:solidFill>
                  <a:schemeClr val="accent4">
                    <a:lumMod val="75000"/>
                  </a:schemeClr>
                </a:solidFill>
              </a:rPr>
              <a:t>алфавит</a:t>
            </a:r>
            <a:r>
              <a:rPr lang="ru-RU" sz="2000">
                <a:solidFill>
                  <a:schemeClr val="accent4"/>
                </a:solidFill>
              </a:rPr>
              <a:t> — множество используемых символов; </a:t>
            </a:r>
            <a:endParaRPr/>
          </a:p>
          <a:p>
            <a:pPr indent="2667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2000" i="1">
                <a:solidFill>
                  <a:schemeClr val="accent4">
                    <a:lumMod val="75000"/>
                  </a:schemeClr>
                </a:solidFill>
              </a:rPr>
              <a:t>синтаксис</a:t>
            </a:r>
            <a:r>
              <a:rPr lang="ru-RU" sz="2000">
                <a:solidFill>
                  <a:schemeClr val="accent4"/>
                </a:solidFill>
              </a:rPr>
              <a:t> — правила записи языковых конструкций; </a:t>
            </a:r>
            <a:endParaRPr/>
          </a:p>
          <a:p>
            <a:pPr indent="2667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2000" i="1">
                <a:solidFill>
                  <a:schemeClr val="accent4">
                    <a:lumMod val="75000"/>
                  </a:schemeClr>
                </a:solidFill>
              </a:rPr>
              <a:t>семантика</a:t>
            </a:r>
            <a:r>
              <a:rPr lang="ru-RU" sz="2000">
                <a:solidFill>
                  <a:schemeClr val="accent4"/>
                </a:solidFill>
              </a:rPr>
              <a:t> - смысловая сторона языковых конструкций;</a:t>
            </a:r>
            <a:endParaRPr/>
          </a:p>
          <a:p>
            <a:pPr indent="2667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4"/>
                </a:solidFill>
              </a:rPr>
              <a:t> </a:t>
            </a:r>
            <a:r>
              <a:rPr lang="ru-RU" sz="2000" i="1">
                <a:solidFill>
                  <a:schemeClr val="accent4">
                    <a:lumMod val="75000"/>
                  </a:schemeClr>
                </a:solidFill>
              </a:rPr>
              <a:t>прагматика</a:t>
            </a:r>
            <a:r>
              <a:rPr lang="ru-RU" sz="2000" i="1">
                <a:solidFill>
                  <a:schemeClr val="accent4"/>
                </a:solidFill>
              </a:rPr>
              <a:t> </a:t>
            </a:r>
            <a:r>
              <a:rPr lang="ru-RU" sz="2000">
                <a:solidFill>
                  <a:schemeClr val="accent4"/>
                </a:solidFill>
              </a:rPr>
              <a:t>— практические последствия применения текста на данном языке.</a:t>
            </a:r>
            <a:endParaRPr/>
          </a:p>
          <a:p>
            <a:pPr>
              <a:defRPr/>
            </a:pPr>
            <a:endParaRPr lang="ru-RU" sz="20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2344088" y="0"/>
            <a:ext cx="5317365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>
                  <a:prstDash val="solid"/>
                </a:ln>
                <a:gradFill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 scaled="1"/>
                </a:gradFill>
              </a:rPr>
              <a:t>Представление информации</a:t>
            </a:r>
            <a:endParaRPr lang="ru-RU" sz="2800" b="1" cap="none" spc="0">
              <a:ln>
                <a:prstDash val="solid"/>
              </a:ln>
              <a:gradFill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 bwMode="auto">
          <a:xfrm>
            <a:off x="428595" y="714357"/>
            <a:ext cx="7717823" cy="676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spcBef>
                <a:spcPts val="600"/>
              </a:spcBef>
              <a:defRPr/>
            </a:pP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Информацию, циркулирующую в компьютере, можно разделить на два вида:</a:t>
            </a:r>
            <a:endParaRPr/>
          </a:p>
          <a:p>
            <a:pPr marL="357188" indent="-357188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4">
                    <a:lumMod val="50000"/>
                  </a:schemeClr>
                </a:solidFill>
              </a:rPr>
              <a:t>обрабатываемая информация 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(данные);</a:t>
            </a:r>
            <a:endParaRPr/>
          </a:p>
          <a:p>
            <a:pPr marL="357188" indent="-357188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4">
                    <a:lumMod val="50000"/>
                  </a:schemeClr>
                </a:solidFill>
              </a:rPr>
              <a:t>информация, управляющая работой компьютера 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(команды, программы, операторы).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Для каждого типа данных различается: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b="1" i="1">
                <a:solidFill>
                  <a:schemeClr val="accent4">
                    <a:lumMod val="50000"/>
                  </a:schemeClr>
                </a:solidFill>
              </a:rPr>
              <a:t>Внешнее представление</a:t>
            </a:r>
            <a:r>
              <a:rPr lang="ru-RU" b="1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ориентировано на человека, определяет вид данных на устройствах вывода.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 b="1" i="1">
                <a:solidFill>
                  <a:schemeClr val="accent4">
                    <a:lumMod val="50000"/>
                  </a:schemeClr>
                </a:solidFill>
              </a:rPr>
              <a:t>Внутреннее представление</a:t>
            </a:r>
            <a:r>
              <a:rPr lang="ru-RU" b="1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— это представление на носителях информации в компьютере.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Для </a:t>
            </a:r>
            <a:r>
              <a:rPr lang="ru-RU" i="1">
                <a:solidFill>
                  <a:schemeClr val="accent4">
                    <a:lumMod val="75000"/>
                  </a:schemeClr>
                </a:solidFill>
              </a:rPr>
              <a:t>разных типов данных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 используются </a:t>
            </a:r>
            <a:r>
              <a:rPr lang="ru-RU" i="1">
                <a:solidFill>
                  <a:schemeClr val="accent4">
                    <a:lumMod val="75000"/>
                  </a:schemeClr>
                </a:solidFill>
              </a:rPr>
              <a:t>разные </a:t>
            </a:r>
            <a:r>
              <a:rPr lang="ru-RU" b="1" i="1">
                <a:solidFill>
                  <a:schemeClr val="accent4">
                    <a:lumMod val="50000"/>
                  </a:schemeClr>
                </a:solidFill>
              </a:rPr>
              <a:t>языки внутреннего представления</a:t>
            </a:r>
            <a:r>
              <a:rPr lang="ru-RU" i="1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которые имеют </a:t>
            </a:r>
            <a:r>
              <a:rPr lang="ru-RU" b="1">
                <a:solidFill>
                  <a:schemeClr val="accent4">
                    <a:lumMod val="50000"/>
                  </a:schemeClr>
                </a:solidFill>
              </a:rPr>
              <a:t>двоичный алфавит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, но различаются интерпретацией символьных последовательностей.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Внутренним языком представления действий над данными является </a:t>
            </a:r>
            <a:r>
              <a:rPr lang="ru-RU" i="1">
                <a:solidFill>
                  <a:schemeClr val="accent4">
                    <a:lumMod val="50000"/>
                  </a:schemeClr>
                </a:solidFill>
              </a:rPr>
              <a:t>командный язык процессора ЭВМ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. </a:t>
            </a:r>
            <a:endParaRPr/>
          </a:p>
          <a:p>
            <a:pPr indent="266700" algn="just">
              <a:spcBef>
                <a:spcPts val="600"/>
              </a:spcBef>
              <a:defRPr/>
            </a:pP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К внешним языкам представления действий над данными относятся: </a:t>
            </a:r>
            <a:r>
              <a:rPr lang="ru-RU" i="1">
                <a:solidFill>
                  <a:schemeClr val="accent4">
                    <a:lumMod val="75000"/>
                  </a:schemeClr>
                </a:solidFill>
              </a:rPr>
              <a:t>языки </a:t>
            </a:r>
            <a:r>
              <a:rPr lang="ru-RU" i="1">
                <a:solidFill>
                  <a:schemeClr val="accent4">
                    <a:lumMod val="50000"/>
                  </a:schemeClr>
                </a:solidFill>
              </a:rPr>
              <a:t>программирования высокого уровня, входные языки пакетов прикладных программ, командные языки операционных  систем, языки манипулирования данными в СУБД</a:t>
            </a:r>
            <a:r>
              <a:rPr lang="ru-RU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>
                <a:solidFill>
                  <a:schemeClr val="accent4">
                    <a:lumMod val="75000"/>
                  </a:schemeClr>
                </a:solidFill>
              </a:rPr>
              <a:t>и пр.</a:t>
            </a:r>
            <a:endParaRPr/>
          </a:p>
          <a:p>
            <a:pPr>
              <a:defRPr/>
            </a:pPr>
            <a:endParaRPr lang="ru-RU" sz="20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2344088" y="0"/>
            <a:ext cx="5317365" cy="5185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cap="none" spc="0">
                <a:ln>
                  <a:prstDash val="solid"/>
                </a:ln>
                <a:gradFill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 scaled="1"/>
                </a:gradFill>
              </a:rPr>
              <a:t>Представление информации</a:t>
            </a:r>
            <a:endParaRPr lang="ru-RU" sz="2800" b="1" cap="none" spc="0">
              <a:ln>
                <a:prstDash val="solid"/>
              </a:ln>
              <a:gradFill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649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Требования к знаниям и умениям учащихся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Учащиеся должны </a:t>
            </a:r>
            <a:r>
              <a:rPr lang="ru-RU" sz="2000" b="1">
                <a:solidFill>
                  <a:schemeClr val="tx2">
                    <a:lumMod val="75000"/>
                  </a:schemeClr>
                </a:solidFill>
              </a:rPr>
              <a:t>знать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определение информации в соответствии с содержательным подходом и кибернетическим (алфавитным) подходом;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что такое информационные процессы;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какие существуют носители информации;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как определяется единица измерения информации — бит;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что такое байт, килобайт, мегабайт, гигабайт;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в каких единицах измеряется скорость передачи информации;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*связь между количеством информации в сообщении о некотором событии и вероятностью этого события (в приближении равной вероятности и в общем случае);</a:t>
            </a:r>
            <a:endParaRPr/>
          </a:p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*схему К. Шеннона процесса передачи информации по техническим каналам связи; смысл и назначение ее отдельных элементов.</a:t>
            </a:r>
            <a:endParaRPr lang="ru-RU" sz="2800" i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6187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Требования к знаниям и умениям учащихся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Учащиеся должны </a:t>
            </a:r>
            <a:r>
              <a:rPr lang="ru-RU" sz="2000" b="1">
                <a:solidFill>
                  <a:schemeClr val="tx2">
                    <a:lumMod val="75000"/>
                  </a:schemeClr>
                </a:solidFill>
              </a:rPr>
              <a:t>уметь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marL="457200" lvl="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приводить примеры информации и информационных      процессов из области человеческой деятельности, живой природы и техники;</a:t>
            </a:r>
            <a:endParaRPr/>
          </a:p>
          <a:p>
            <a:pPr marL="457200" lvl="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определять в конкретном процессе передачи информации источник, приемник, канал;</a:t>
            </a:r>
            <a:endParaRPr/>
          </a:p>
          <a:p>
            <a:pPr marL="457200" lvl="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приводить примеры информативных и неинформативных сообщений;</a:t>
            </a:r>
            <a:endParaRPr/>
          </a:p>
          <a:p>
            <a:pPr marL="457200" lvl="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приводить примеры сообщений, несущих 1 бит информации;</a:t>
            </a:r>
            <a:endParaRPr/>
          </a:p>
          <a:p>
            <a:pPr marL="457200" lvl="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измерять информационный объем текста в байтах (при использовании компьютерного алфавита);</a:t>
            </a:r>
            <a:endParaRPr/>
          </a:p>
          <a:p>
            <a:pPr marL="457200" lvl="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пересчитывать количество информации в различных единицах (битах, байтах, 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Кбайтах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Мбайтах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Гбайтах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);</a:t>
            </a:r>
            <a:endParaRPr/>
          </a:p>
          <a:p>
            <a:pPr marL="457200" lvl="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рассчитывать скорость передачи информации по объему и времени передачи, а также решать обратные задачи;</a:t>
            </a:r>
            <a:endParaRPr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*вычислять количество информации в сообщении о событии с известной вероятностью (в приближении равной вероятности и в общем случае).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6065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Вопросы для самоконтроля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marL="80010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В чем причина проблемы определения понятия «информация»? Какие возможны подходы к определению информации?</a:t>
            </a: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Как объяснить ученикам разницу между декларативными и процедурными знаниями? Подберите серию примеров, иллюстрирующих эти понятия.</a:t>
            </a: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В чем состоит ограниченность содержательного подхода к определению и измерению информации? На каких примерах можно объяснить этот факт ученикам?</a:t>
            </a: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Как объяснить ученикам тот факт, что в информационной технике применяется алфавитный подход к измерению информации?</a:t>
            </a: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В чем состоят методические проблемы раскрытия учащимся вероятностного подхода к понятию информации? Как их можно преодолеть?</a:t>
            </a:r>
            <a:endParaRPr lang="ru-RU" sz="120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Попробуйте на примере школьного урока проиллюстрировать следующие понятия: информационные процессы, носитель информации, хранилище информации, передача информации, шум и защита от шума, обработка информации.</a:t>
            </a: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649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Задачи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indent="268288" algn="just">
              <a:defRPr/>
            </a:pPr>
            <a:r>
              <a:rPr lang="en-US" sz="2000" b="1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В корзине лежат шары. Все разного цвета. Сообщение о том, что достали синий шар, несет 5 битов информа­ции. Сколько всего шаров в корзине?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 5                2) 10             3) 16             4) 32</a:t>
            </a:r>
            <a:endParaRPr/>
          </a:p>
          <a:p>
            <a:pPr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  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А2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В лотерее разыгрывается 64 шара. Выигрышная ком­бинация состоит из </a:t>
            </a:r>
            <a:r>
              <a:rPr lang="en-US" sz="2000" i="1">
                <a:solidFill>
                  <a:schemeClr val="accent1">
                    <a:lumMod val="75000"/>
                  </a:schemeClr>
                </a:solidFill>
              </a:rPr>
              <a:t>X 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шаров, и сообщение о ней несет 42 бита информации. Чему равно </a:t>
            </a: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? 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 7               2) 2               3) 42                4) 64</a:t>
            </a:r>
            <a:endParaRPr/>
          </a:p>
          <a:p>
            <a:pPr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  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A3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Сообщение, записанное буквами 64-символьного алфавита, содержит 20 символов. Какой объем информации оно несет?</a:t>
            </a:r>
            <a:endParaRPr/>
          </a:p>
          <a:p>
            <a:pPr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 64 бита         2) 20 байтов         3) 120 битов         4) 64 байта</a:t>
            </a:r>
            <a:endParaRPr/>
          </a:p>
          <a:p>
            <a:pPr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А4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Сколько информации несет сообщение о том, что было угадано число в диапазоне целых чисел от 684 до 811?</a:t>
            </a:r>
            <a:endParaRPr/>
          </a:p>
          <a:p>
            <a:pPr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 6 битов          2) 7 битов           3) 127 битов          4) 128 битов</a:t>
            </a:r>
            <a:r>
              <a:rPr lang="ru-RU" sz="2000"/>
              <a:t> </a:t>
            </a: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7102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Задачи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А5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Среди 64 монет есть фальшивая (более легкая). Указать максимальное количество взвешиваний при правильной стратегии, которое потребуется для поиска этой монеты.</a:t>
            </a:r>
            <a:endParaRPr/>
          </a:p>
          <a:p>
            <a:pPr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 5                2) 6                3) 32             4) 64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  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А6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Объем информационного сообщения 12 288 битов (учитывая, что 1 байт = 8 битов), можно выразить как:</a:t>
            </a:r>
            <a:endParaRPr/>
          </a:p>
          <a:p>
            <a:pPr lvl="0"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1)1536 Кбайт           2) 1,5 Мбайт          3) 1,5 Кбайт         4) 1,2 Кбайт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  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А7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Книга состоит из 64 страниц. На каждой странице 256 символов. Какой объем информации содержится в книге, если используемый алфавит состоит из 32 символов?</a:t>
            </a:r>
            <a:endParaRPr/>
          </a:p>
          <a:p>
            <a:pPr lvl="0"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1)81 920 байт          2) 40 Кбайт         3) 16 Кбайт        4) 10 Кбайт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  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А8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Если вариант теста в среднем имеет объем 20 килобайтов, на каждой странице теста 40 строк по 64 символа в каждой, 1 символ имеет объем 8 битов, то количество страниц в тесте равно:</a:t>
            </a:r>
            <a:endParaRPr/>
          </a:p>
          <a:p>
            <a:pPr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 16            2) 10            3) 8            4) 4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6797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Задачи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А9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В слове информатика содержится следующее количест­во битов (используется система кодировки </a:t>
            </a: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ASCII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):</a:t>
            </a:r>
            <a:endParaRPr/>
          </a:p>
          <a:p>
            <a:pPr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1)1            2)11           3)44            4)88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  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А10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В детской игре «Угадай число» первый участник загадывает целое число в промежутке от 1 до 16. Второй участник задает вопрос: «Загаданное число больше числа...?» Какое максимальное количество вопросов при правильной стратегии (интервал чисел в каждом вопросе делится пополам) должен задать второй участник, чтобы отгадать число?</a:t>
            </a:r>
            <a:endParaRPr/>
          </a:p>
          <a:p>
            <a:pPr indent="268288" algn="ctr">
              <a:buAutoNum type="arabicParenR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5              2) 2             3) 3              4) 4</a:t>
            </a:r>
            <a:endParaRPr/>
          </a:p>
          <a:p>
            <a:pPr indent="268288" algn="just">
              <a:buAutoNum type="arabicParenR"/>
              <a:defRPr/>
            </a:pP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А11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В кодировке </a:t>
            </a: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Unicode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 каждый символ кодируется 16 битами. Каков информационный объем следующего сообщения?</a:t>
            </a:r>
            <a:endParaRPr/>
          </a:p>
          <a:p>
            <a:pPr indent="268288" algn="ctr">
              <a:defRPr/>
            </a:pPr>
            <a:r>
              <a:rPr lang="ru-RU" sz="2000" b="1">
                <a:solidFill>
                  <a:schemeClr val="accent1">
                    <a:lumMod val="50000"/>
                  </a:schemeClr>
                </a:solidFill>
              </a:rPr>
              <a:t>2+2=4,  а 5+5=10. </a:t>
            </a:r>
            <a:endParaRPr/>
          </a:p>
          <a:p>
            <a:pPr indent="268288" algn="ctr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1)16 битов         2) 256 битов          3)12 байтов         4) 16 байтов</a:t>
            </a:r>
            <a:endParaRPr/>
          </a:p>
          <a:p>
            <a:pPr marL="457200" indent="-457200">
              <a:defRPr/>
            </a:pPr>
            <a:endParaRPr lang="ru-RU" sz="2000"/>
          </a:p>
          <a:p>
            <a:pPr>
              <a:defRPr/>
            </a:pP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4054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Задачи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indent="257175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А12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Для кодирования букв А, Б, В, Г решили использовать двухразрядные последовательные двоичные числа (от 00 до 11 соответственно). Если таким способом закоди­ровать последовательность символов ГБВА и записать результат шестнадцатеричным кодом, то получится:</a:t>
            </a:r>
            <a:endParaRPr/>
          </a:p>
          <a:p>
            <a:pPr indent="257175" algn="just">
              <a:buAutoNum type="arabicParenR"/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138     2) </a:t>
            </a: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DBCA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     3) </a:t>
            </a: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8     4) 3120</a:t>
            </a:r>
            <a:endParaRPr/>
          </a:p>
          <a:p>
            <a:pPr indent="257175" algn="just">
              <a:buAutoNum type="arabicParenR"/>
              <a:defRPr/>
            </a:pP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  <a:p>
            <a:pPr indent="257175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В1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Определите скорость работы модема, если за 256 с. он может передать растровое изображение размером 640 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х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 480 пикселей (на каждый пиксель приходится 3 байта).</a:t>
            </a:r>
            <a:endParaRPr/>
          </a:p>
          <a:p>
            <a:pPr marL="457200" indent="-457200">
              <a:defRPr/>
            </a:pPr>
            <a:endParaRPr lang="ru-RU" sz="2000"/>
          </a:p>
          <a:p>
            <a:pPr>
              <a:defRPr/>
            </a:pP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1643042" y="71414"/>
            <a:ext cx="6500858" cy="571504"/>
          </a:xfrm>
          <a:prstGeom prst="roundRect">
            <a:avLst>
              <a:gd name="adj" fmla="val 1666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rgbClr val="FFFF00"/>
                </a:solidFill>
              </a:rPr>
              <a:t>Линия информации и информационных процессов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28595" y="714355"/>
            <a:ext cx="7717823" cy="5274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Задачи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/>
          </a:p>
          <a:p>
            <a:pPr indent="268288" algn="just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В2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. Цепочки символов (строки) создаются по следующему   правилу.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Первая строка состоит из одного символа — цифры «1». Каждая из последующих цепочек создается следующим действием:  в очередную строку дважды записывается предыдущая цепочка цифр (одна за другой, подряд), а в конец приписывается еще одно число — номер строки по порядку (на </a:t>
            </a:r>
            <a:r>
              <a:rPr lang="en-US" sz="2000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i</a:t>
            </a: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-м шаге дописывается число</a:t>
            </a:r>
            <a:r>
              <a:rPr lang="ru-RU" sz="2000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2000" i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i</a:t>
            </a:r>
            <a:r>
              <a:rPr lang="ru-RU" sz="2000" i="1">
                <a:solidFill>
                  <a:schemeClr val="accent1">
                    <a:lumMod val="75000"/>
                  </a:schemeClr>
                </a:solidFill>
              </a:rPr>
              <a:t>).</a:t>
            </a: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Вот первые 4 строки, созданные по этому правилу: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(1)1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(2)112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(3)1121123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(4)112112311211234</a:t>
            </a:r>
            <a:endParaRPr/>
          </a:p>
          <a:p>
            <a:pPr indent="268288" algn="just">
              <a:defRPr/>
            </a:pPr>
            <a:r>
              <a:rPr lang="ru-RU" sz="2000">
                <a:solidFill>
                  <a:schemeClr val="accent1">
                    <a:lumMod val="75000"/>
                  </a:schemeClr>
                </a:solidFill>
              </a:rPr>
              <a:t>Сколько раз в общей сложности встречаются в восьмой строке четные цифры (2. 4, 6, 8)?</a:t>
            </a:r>
            <a:endParaRPr/>
          </a:p>
          <a:p>
            <a:pPr indent="257175" algn="just">
              <a:defRPr/>
            </a:pP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81E0E73A1534441AC9018F761FCAD50" ma:contentTypeVersion="4" ma:contentTypeDescription="Создание документа." ma:contentTypeScope="" ma:versionID="139799905320bf95f3f8ec4a760bb176">
  <xsd:schema xmlns:xsd="http://www.w3.org/2001/XMLSchema" xmlns:xs="http://www.w3.org/2001/XMLSchema" xmlns:p="http://schemas.microsoft.com/office/2006/metadata/properties" xmlns:ns2="e4bd054b-700e-4cd3-b0ca-f17bc5e497af" targetNamespace="http://schemas.microsoft.com/office/2006/metadata/properties" ma:root="true" ma:fieldsID="831918575f780d07f1b3da6a9845e4f3" ns2:_="">
    <xsd:import namespace="e4bd054b-700e-4cd3-b0ca-f17bc5e497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bd054b-700e-4cd3-b0ca-f17bc5e497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3773AD-2CDB-4BD9-9380-D696A3EFC44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7C889B4-E8CC-4733-93FE-785AED36BF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E17B42-BF22-4785-ADB4-CD7397B8952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Экран (4:3)</PresentationFormat>
  <Paragraphs>0</Paragraphs>
  <Slides>31</Slides>
  <Notes>31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Manager/>
  <Company>Школа №7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Учитель</dc:creator>
  <cp:keywords/>
  <dc:description/>
  <dc:identifier/>
  <dc:language/>
  <cp:lastModifiedBy>Екатерина Блинова</cp:lastModifiedBy>
  <cp:revision>75</cp:revision>
  <dcterms:created xsi:type="dcterms:W3CDTF">2008-04-07T10:27:39Z</dcterms:created>
  <dcterms:modified xsi:type="dcterms:W3CDTF">2026-01-16T07:31:44Z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0x010100281E0E73A1534441AC9018F761FCAD50</vt:lpwstr>
  </property>
</Properties>
</file>