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43000" y="1122362"/>
            <a:ext cx="6858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143000" y="3602037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3887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3887" y="4589463"/>
            <a:ext cx="78867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628649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29150" y="1825625"/>
            <a:ext cx="3886200" cy="4351338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365125"/>
            <a:ext cx="7886700" cy="1325562"/>
          </a:xfrm>
        </p:spPr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9841" y="1681162"/>
            <a:ext cx="3868339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9841" y="2505074"/>
            <a:ext cx="3868339" cy="3684587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681162"/>
            <a:ext cx="3887390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29150" y="2505074"/>
            <a:ext cx="3887390" cy="3684587"/>
          </a:xfrm>
        </p:spPr>
        <p:txBody>
          <a:bodyPr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457200"/>
            <a:ext cx="294917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3887390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0" y="2057399"/>
            <a:ext cx="294917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629840" y="457200"/>
            <a:ext cx="294917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3887390" y="987425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629840" y="2057399"/>
            <a:ext cx="294917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543675" y="365125"/>
            <a:ext cx="1971675" cy="5811838"/>
          </a:xfrm>
        </p:spPr>
        <p:txBody>
          <a:bodyPr vert="eaVert"/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628649" y="365125"/>
            <a:ext cx="5800725" cy="5811838"/>
          </a:xfrm>
        </p:spPr>
        <p:txBody>
          <a:bodyPr vert="eaVert"/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628649" y="365125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49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t>Click to edit Master text styles</a:t>
            </a:r>
          </a:p>
          <a:p>
            <a:pPr lvl="1">
              <a:defRPr/>
            </a:pPr>
            <a:r>
              <a:t>Second level</a:t>
            </a:r>
          </a:p>
          <a:p>
            <a:pPr lvl="2">
              <a:defRPr/>
            </a:pPr>
            <a:r>
              <a:t>Third level</a:t>
            </a:r>
          </a:p>
          <a:p>
            <a:pPr lvl="3">
              <a:defRPr/>
            </a:pPr>
            <a:r>
              <a:t>Fourth level</a:t>
            </a:r>
          </a:p>
          <a:p>
            <a:pPr lvl="4">
              <a:defRPr/>
            </a:pPr>
            <a: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628649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22.10.2026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23675" y="1700808"/>
            <a:ext cx="9144000" cy="329320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</a:rPr>
              <a:t>«</a:t>
            </a:r>
            <a:r>
              <a:rPr lang="ru-RU" sz="77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</a:rPr>
              <a:t>Арифметические основы ПК (ЭВМ)</a:t>
            </a:r>
            <a:r>
              <a:rPr lang="ru-RU" sz="5400" b="1" cap="none" spc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</a:rPr>
              <a:t>»</a:t>
            </a:r>
            <a:endParaRPr dirty="0"/>
          </a:p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rgbClr val="4F81BD">
                          <a:shade val="25000"/>
                          <a:satMod val="190000"/>
                        </a:srgbClr>
                      </a:gs>
                      <a:gs pos="80000">
                        <a:srgbClr val="4F81BD">
                          <a:tint val="75000"/>
                          <a:satMod val="190000"/>
                        </a:srgbClr>
                      </a:gs>
                    </a:gsLst>
                    <a:lin ang="5400000" scaled="1"/>
                  </a:gradFill>
                  <a:prstDash val="solid"/>
                </a:ln>
                <a:solidFill>
                  <a:srgbClr val="2525E7"/>
                </a:solidFill>
                <a:cs typeface="Calibri"/>
              </a:rPr>
              <a:t>Системы счисления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 bwMode="auto">
          <a:xfrm>
            <a:off x="611560" y="454210"/>
            <a:ext cx="7715664" cy="1189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defRPr/>
            </a:pPr>
            <a:r>
              <a:rPr lang="ru-RU" b="1" i="1" dirty="0">
                <a:solidFill>
                  <a:schemeClr val="tx2"/>
                </a:solidFill>
              </a:rPr>
              <a:t>Система счисления - совокупность приемов и правил, позволяющих установить взаимно-однозначное соответствие между любым числом и его представлением в виде конечного числа символов  (цифр).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571735" y="1785925"/>
            <a:ext cx="5643961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solidFill>
                  <a:schemeClr val="tx2"/>
                </a:solidFill>
              </a:rPr>
              <a:t>а) </a:t>
            </a:r>
            <a:r>
              <a:rPr lang="ru-RU" b="1" u="sng">
                <a:solidFill>
                  <a:schemeClr val="tx2"/>
                </a:solidFill>
              </a:rPr>
              <a:t>Позиционные системы счисления</a:t>
            </a:r>
            <a:r>
              <a:rPr lang="ru-RU">
                <a:solidFill>
                  <a:schemeClr val="tx2"/>
                </a:solidFill>
              </a:rPr>
              <a:t> - значения цифры зависит от ее места в числе.  </a:t>
            </a:r>
            <a:endParaRPr/>
          </a:p>
          <a:p>
            <a:pPr>
              <a:defRPr/>
            </a:pPr>
            <a:r>
              <a:rPr lang="ru-RU" i="1" u="sng">
                <a:solidFill>
                  <a:schemeClr val="tx2"/>
                </a:solidFill>
              </a:rPr>
              <a:t>Пример</a:t>
            </a:r>
            <a:r>
              <a:rPr lang="ru-RU">
                <a:solidFill>
                  <a:schemeClr val="tx2"/>
                </a:solidFill>
              </a:rPr>
              <a:t> : арабская           14537          ( 7 единиц, 3 десятка, 5 сотен, 4 тысячи, 1 десяток  тысяч ).</a:t>
            </a:r>
            <a:endParaRPr/>
          </a:p>
          <a:p>
            <a:pPr>
              <a:defRPr/>
            </a:pPr>
            <a:r>
              <a:rPr lang="ru-RU">
                <a:solidFill>
                  <a:schemeClr val="tx2"/>
                </a:solidFill>
              </a:rPr>
              <a:t> </a:t>
            </a:r>
            <a:endParaRPr/>
          </a:p>
          <a:p>
            <a:pPr>
              <a:defRPr/>
            </a:pPr>
            <a:r>
              <a:rPr lang="ru-RU">
                <a:solidFill>
                  <a:schemeClr val="tx2"/>
                </a:solidFill>
              </a:rPr>
              <a:t>б)</a:t>
            </a:r>
            <a:r>
              <a:rPr lang="ru-RU" b="1" u="sng">
                <a:solidFill>
                  <a:schemeClr val="tx2"/>
                </a:solidFill>
              </a:rPr>
              <a:t> Непозиционная система счисления</a:t>
            </a:r>
            <a:r>
              <a:rPr lang="ru-RU">
                <a:solidFill>
                  <a:schemeClr val="tx2"/>
                </a:solidFill>
              </a:rPr>
              <a:t> - значение цифры не зависит от места в числе.</a:t>
            </a:r>
            <a:endParaRPr/>
          </a:p>
          <a:p>
            <a:pPr>
              <a:defRPr/>
            </a:pPr>
            <a:r>
              <a:rPr lang="ru-RU" i="1" u="sng">
                <a:solidFill>
                  <a:schemeClr val="tx2"/>
                </a:solidFill>
              </a:rPr>
              <a:t>Пример</a:t>
            </a:r>
            <a:r>
              <a:rPr lang="ru-RU">
                <a:solidFill>
                  <a:schemeClr val="tx2"/>
                </a:solidFill>
              </a:rPr>
              <a:t>: римская              XXIV          ( 10 + 10 + 4 = 24 ). </a:t>
            </a:r>
            <a:endParaRPr/>
          </a:p>
        </p:txBody>
      </p:sp>
      <p:pic>
        <p:nvPicPr>
          <p:cNvPr id="9" name="Рисунок 8" descr="img_2450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2844" y="2071678"/>
            <a:ext cx="2286016" cy="1857388"/>
          </a:xfrm>
          <a:prstGeom prst="rect">
            <a:avLst/>
          </a:prstGeom>
        </p:spPr>
      </p:pic>
      <p:pic>
        <p:nvPicPr>
          <p:cNvPr id="10" name="Рисунок 9" descr="portun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858016" y="4143380"/>
            <a:ext cx="1346871" cy="243046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 bwMode="auto">
          <a:xfrm>
            <a:off x="142845" y="4357693"/>
            <a:ext cx="64297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/>
                </a:solidFill>
              </a:rPr>
              <a:t>в) </a:t>
            </a:r>
            <a:r>
              <a:rPr lang="ru-RU" b="1" u="sng" dirty="0">
                <a:solidFill>
                  <a:schemeClr val="tx2"/>
                </a:solidFill>
              </a:rPr>
              <a:t>Однородные системы счисления</a:t>
            </a:r>
            <a:r>
              <a:rPr lang="ru-RU" dirty="0">
                <a:solidFill>
                  <a:schemeClr val="tx2"/>
                </a:solidFill>
              </a:rPr>
              <a:t> - системы использующие цифры одного множества.</a:t>
            </a:r>
            <a:endParaRPr dirty="0"/>
          </a:p>
          <a:p>
            <a:pPr>
              <a:defRPr/>
            </a:pPr>
            <a:r>
              <a:rPr lang="ru-RU" i="1" u="sng" dirty="0">
                <a:solidFill>
                  <a:schemeClr val="tx2"/>
                </a:solidFill>
              </a:rPr>
              <a:t>Пример:</a:t>
            </a:r>
            <a:r>
              <a:rPr lang="ru-RU" dirty="0">
                <a:solidFill>
                  <a:schemeClr val="tx2"/>
                </a:solidFill>
              </a:rPr>
              <a:t>  десятичные       ( 0, 1, 2, 3, 4, 5, 6, 7, 8, 9 ).</a:t>
            </a:r>
            <a:endParaRPr dirty="0"/>
          </a:p>
          <a:p>
            <a:pPr>
              <a:defRPr/>
            </a:pPr>
            <a:r>
              <a:rPr lang="ru-RU" dirty="0">
                <a:solidFill>
                  <a:schemeClr val="tx2"/>
                </a:solidFill>
              </a:rPr>
              <a:t> </a:t>
            </a:r>
            <a:endParaRPr dirty="0"/>
          </a:p>
          <a:p>
            <a:pPr>
              <a:defRPr/>
            </a:pPr>
            <a:r>
              <a:rPr lang="ru-RU" dirty="0">
                <a:solidFill>
                  <a:schemeClr val="tx2"/>
                </a:solidFill>
              </a:rPr>
              <a:t>г) </a:t>
            </a:r>
            <a:r>
              <a:rPr lang="ru-RU" b="1" u="sng" dirty="0">
                <a:solidFill>
                  <a:schemeClr val="tx2"/>
                </a:solidFill>
              </a:rPr>
              <a:t>Неоднородные ( смешанные ) системы счисления</a:t>
            </a:r>
            <a:r>
              <a:rPr lang="ru-RU" dirty="0">
                <a:solidFill>
                  <a:schemeClr val="tx2"/>
                </a:solidFill>
              </a:rPr>
              <a:t>.</a:t>
            </a:r>
            <a:endParaRPr dirty="0"/>
          </a:p>
          <a:p>
            <a:pPr>
              <a:defRPr/>
            </a:pPr>
            <a:r>
              <a:rPr lang="ru-RU" i="1" u="sng" dirty="0">
                <a:solidFill>
                  <a:schemeClr val="tx2"/>
                </a:solidFill>
              </a:rPr>
              <a:t>Пример:</a:t>
            </a:r>
            <a:r>
              <a:rPr lang="ru-RU" dirty="0">
                <a:solidFill>
                  <a:schemeClr val="tx2"/>
                </a:solidFill>
              </a:rPr>
              <a:t> система подсчета времени ( 60 секунд = 1 минута, 60 минут = 1 час, 24 часа =  1 сутки ).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323528" y="0"/>
            <a:ext cx="8215697" cy="6786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defRPr/>
            </a:pPr>
            <a:r>
              <a:rPr lang="en-US" dirty="0">
                <a:solidFill>
                  <a:schemeClr val="tx2"/>
                </a:solidFill>
              </a:rPr>
              <a:t>                      </a:t>
            </a:r>
            <a:r>
              <a:rPr lang="ru-RU" dirty="0">
                <a:solidFill>
                  <a:schemeClr val="tx2"/>
                </a:solidFill>
              </a:rPr>
              <a:t>Любое число можно представить в следующем виде :</a:t>
            </a:r>
            <a:endParaRPr dirty="0"/>
          </a:p>
          <a:p>
            <a:pPr marL="2241550" indent="268288">
              <a:defRPr/>
            </a:pPr>
            <a:r>
              <a:rPr lang="ru-RU" dirty="0">
                <a:solidFill>
                  <a:schemeClr val="tx2"/>
                </a:solidFill>
              </a:rPr>
              <a:t>                  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n-1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241550" indent="268288">
              <a:defRPr/>
            </a:pP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x= </a:t>
            </a:r>
            <a:r>
              <a:rPr lang="ru-RU" sz="6000" b="1" dirty="0">
                <a:solidFill>
                  <a:schemeClr val="accent1">
                    <a:lumMod val="50000"/>
                  </a:schemeClr>
                </a:solidFill>
              </a:rPr>
              <a:t>∑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 a</a:t>
            </a:r>
            <a:r>
              <a:rPr lang="en-US" sz="6000" b="1" baseline="-25000" dirty="0">
                <a:solidFill>
                  <a:schemeClr val="accent1">
                    <a:lumMod val="50000"/>
                  </a:schemeClr>
                </a:solidFill>
              </a:rPr>
              <a:t>i </a:t>
            </a:r>
            <a:r>
              <a:rPr lang="en-US" sz="6000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6000" b="1" baseline="30000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endParaRPr lang="ru-RU" sz="60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241550" indent="268288">
              <a:defRPr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              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 i= -m</a:t>
            </a:r>
          </a:p>
          <a:p>
            <a:pPr indent="268288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х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значение числа;</a:t>
            </a:r>
            <a:endParaRPr dirty="0"/>
          </a:p>
          <a:p>
            <a:pPr indent="268288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∑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сумма;</a:t>
            </a:r>
            <a:endParaRPr dirty="0"/>
          </a:p>
          <a:p>
            <a:pPr indent="268288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основание системы;</a:t>
            </a:r>
            <a:endParaRPr dirty="0"/>
          </a:p>
          <a:p>
            <a:pPr indent="268288">
              <a:defRPr/>
            </a:pP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ru-RU" b="1" baseline="-250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значение цифры в   разряде (коэффициент системы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ru-RU" b="1" baseline="-25000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b="1" baseline="-25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&lt; q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);</a:t>
            </a:r>
            <a:endParaRPr dirty="0"/>
          </a:p>
          <a:p>
            <a:pPr indent="268288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номер позиции цифры в числе (  номер разряда );</a:t>
            </a:r>
            <a:endParaRPr dirty="0"/>
          </a:p>
          <a:p>
            <a:pPr indent="268288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число цифр в дробной части числа;</a:t>
            </a:r>
            <a:endParaRPr dirty="0"/>
          </a:p>
          <a:p>
            <a:pPr indent="268288"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- число цифр в целой части числа.</a:t>
            </a:r>
            <a:endParaRPr dirty="0"/>
          </a:p>
          <a:p>
            <a:pPr indent="268288">
              <a:defRPr/>
            </a:pPr>
            <a:endParaRPr lang="ru-RU" sz="900" b="1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Запись этого числа в виде многочлена:</a:t>
            </a:r>
            <a:endParaRPr dirty="0"/>
          </a:p>
          <a:p>
            <a:pPr algn="ctr">
              <a:defRPr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Х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=a</a:t>
            </a:r>
            <a:r>
              <a:rPr lang="en-US" sz="2800" b="1" baseline="-25000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+a</a:t>
            </a:r>
            <a:r>
              <a:rPr lang="en-US" sz="2800" b="1" baseline="-25000" dirty="0">
                <a:solidFill>
                  <a:schemeClr val="accent1">
                    <a:lumMod val="50000"/>
                  </a:schemeClr>
                </a:solidFill>
              </a:rPr>
              <a:t>n-1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</a:rPr>
              <a:t>n-1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+…+a</a:t>
            </a:r>
            <a:r>
              <a:rPr lang="en-US" sz="2800" b="1" baseline="-250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+a</a:t>
            </a:r>
            <a:r>
              <a:rPr lang="en-US" sz="2800" b="1" baseline="-250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+a</a:t>
            </a:r>
            <a:r>
              <a:rPr lang="en-US" sz="2800" b="1" baseline="-25000" dirty="0">
                <a:solidFill>
                  <a:schemeClr val="accent1">
                    <a:lumMod val="50000"/>
                  </a:schemeClr>
                </a:solidFill>
              </a:rPr>
              <a:t>-1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</a:rPr>
              <a:t>-1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+…+a</a:t>
            </a:r>
            <a:r>
              <a:rPr lang="en-US" sz="2800" b="1" baseline="-25000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en-US" sz="2800" b="1" baseline="-25000" dirty="0" err="1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</a:rPr>
              <a:t>q</a:t>
            </a:r>
            <a:r>
              <a:rPr lang="en-US" sz="2800" b="1" baseline="30000" dirty="0">
                <a:solidFill>
                  <a:schemeClr val="accent1">
                    <a:lumMod val="50000"/>
                  </a:schemeClr>
                </a:solidFill>
              </a:rPr>
              <a:t>-m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dirty="0"/>
          </a:p>
          <a:p>
            <a:pPr>
              <a:defRPr/>
            </a:pPr>
            <a:endParaRPr lang="en-US" sz="800" i="1" dirty="0">
              <a:solidFill>
                <a:srgbClr val="0070C0"/>
              </a:solidFill>
            </a:endParaRPr>
          </a:p>
          <a:p>
            <a:pPr indent="268288" algn="just">
              <a:defRPr/>
            </a:pPr>
            <a:r>
              <a:rPr lang="ru-RU" i="1" dirty="0">
                <a:solidFill>
                  <a:srgbClr val="0070C0"/>
                </a:solidFill>
              </a:rPr>
              <a:t>Пример: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b="1" i="1" u="sng" dirty="0">
                <a:solidFill>
                  <a:schemeClr val="accent1">
                    <a:lumMod val="50000"/>
                  </a:schemeClr>
                </a:solidFill>
              </a:rPr>
              <a:t>десятичная система счисления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indent="268288" algn="just">
              <a:defRPr/>
            </a:pPr>
            <a:r>
              <a:rPr lang="ru-RU" dirty="0">
                <a:solidFill>
                  <a:srgbClr val="0070C0"/>
                </a:solidFill>
              </a:rPr>
              <a:t>Используя вышеуказанную формулу, запишем число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73,375</a:t>
            </a:r>
            <a:r>
              <a:rPr lang="ru-RU" dirty="0">
                <a:solidFill>
                  <a:srgbClr val="0070C0"/>
                </a:solidFill>
              </a:rPr>
              <a:t>.  Для нашего случая система счисления десятичная, основание 10 (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q=10</a:t>
            </a:r>
            <a:r>
              <a:rPr lang="ru-RU" dirty="0">
                <a:solidFill>
                  <a:srgbClr val="0070C0"/>
                </a:solidFill>
              </a:rPr>
              <a:t>), в целой части числа две цифры (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n=2</a:t>
            </a:r>
            <a:r>
              <a:rPr lang="ru-RU" dirty="0">
                <a:solidFill>
                  <a:srgbClr val="0070C0"/>
                </a:solidFill>
              </a:rPr>
              <a:t>), в дробной части числа три цифры (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m=3</a:t>
            </a:r>
            <a:r>
              <a:rPr lang="ru-RU" dirty="0">
                <a:solidFill>
                  <a:srgbClr val="0070C0"/>
                </a:solidFill>
              </a:rPr>
              <a:t>). Коэффициентами системы могут быть цифры меньшие десяти -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0, 1, 2, 3, 4, 5, 6, 7, 8, 9</a:t>
            </a:r>
            <a:endParaRPr dirty="0"/>
          </a:p>
          <a:p>
            <a:pPr indent="268288" algn="ctr"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75,375 =  7 *10</a:t>
            </a:r>
            <a:r>
              <a:rPr lang="ru-RU" sz="2400" b="1" baseline="300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+5 *10</a:t>
            </a:r>
            <a:r>
              <a:rPr lang="ru-RU" sz="2400" b="1" baseline="300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+3 *10</a:t>
            </a:r>
            <a:r>
              <a:rPr lang="ru-RU" sz="2400" b="1" baseline="30000" dirty="0">
                <a:solidFill>
                  <a:schemeClr val="accent1">
                    <a:lumMod val="50000"/>
                  </a:schemeClr>
                </a:solidFill>
              </a:rPr>
              <a:t>-1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+7 *10</a:t>
            </a:r>
            <a:r>
              <a:rPr lang="ru-RU" sz="2400" b="1" baseline="30000" dirty="0">
                <a:solidFill>
                  <a:schemeClr val="accent1">
                    <a:lumMod val="50000"/>
                  </a:schemeClr>
                </a:solidFill>
              </a:rPr>
              <a:t>-2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+5* 10</a:t>
            </a:r>
            <a:r>
              <a:rPr lang="ru-RU" sz="2400" b="1" baseline="30000" dirty="0">
                <a:solidFill>
                  <a:schemeClr val="accent1">
                    <a:lumMod val="50000"/>
                  </a:schemeClr>
                </a:solidFill>
              </a:rPr>
              <a:t>-3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357157" y="-23"/>
            <a:ext cx="7858539" cy="210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i="1"/>
              <a:t>                                  </a:t>
            </a:r>
            <a:r>
              <a:rPr lang="ru-RU" i="1">
                <a:solidFill>
                  <a:schemeClr val="tx2"/>
                </a:solidFill>
              </a:rPr>
              <a:t>Пример:</a:t>
            </a:r>
            <a:r>
              <a:rPr lang="ru-RU">
                <a:solidFill>
                  <a:schemeClr val="tx2"/>
                </a:solidFill>
              </a:rPr>
              <a:t> </a:t>
            </a:r>
            <a:r>
              <a:rPr lang="ru-RU" b="1" i="1" u="sng">
                <a:solidFill>
                  <a:schemeClr val="tx2"/>
                </a:solidFill>
              </a:rPr>
              <a:t>двоичная система счисления</a:t>
            </a:r>
            <a:endParaRPr lang="ru-RU">
              <a:solidFill>
                <a:schemeClr val="tx2"/>
              </a:solidFill>
            </a:endParaRPr>
          </a:p>
          <a:p>
            <a:pPr algn="just">
              <a:defRPr/>
            </a:pPr>
            <a:endParaRPr lang="en-US"/>
          </a:p>
          <a:p>
            <a:pPr algn="just">
              <a:defRPr/>
            </a:pPr>
            <a:r>
              <a:rPr lang="ru-RU">
                <a:solidFill>
                  <a:srgbClr val="0070C0"/>
                </a:solidFill>
              </a:rPr>
              <a:t>Система счисления двоичная (</a:t>
            </a:r>
            <a:r>
              <a:rPr lang="ru-RU" b="1">
                <a:solidFill>
                  <a:srgbClr val="0070C0"/>
                </a:solidFill>
              </a:rPr>
              <a:t>q=2</a:t>
            </a:r>
            <a:r>
              <a:rPr lang="ru-RU">
                <a:solidFill>
                  <a:srgbClr val="0070C0"/>
                </a:solidFill>
              </a:rPr>
              <a:t>). Коэффициентами системы могут быть цифры меньшие чем два - </a:t>
            </a:r>
            <a:r>
              <a:rPr lang="ru-RU" b="1">
                <a:solidFill>
                  <a:schemeClr val="tx2"/>
                </a:solidFill>
              </a:rPr>
              <a:t>0, 1</a:t>
            </a:r>
            <a:r>
              <a:rPr lang="ru-RU">
                <a:solidFill>
                  <a:srgbClr val="0070C0"/>
                </a:solidFill>
              </a:rPr>
              <a:t>. Распишем общий вид чисел:</a:t>
            </a:r>
            <a:endParaRPr/>
          </a:p>
          <a:p>
            <a:pPr algn="ctr">
              <a:defRPr/>
            </a:pPr>
            <a:r>
              <a:rPr lang="ru-RU">
                <a:solidFill>
                  <a:srgbClr val="0070C0"/>
                </a:solidFill>
              </a:rPr>
              <a:t> </a:t>
            </a:r>
            <a:r>
              <a:rPr lang="en-US" sz="2000" b="1">
                <a:solidFill>
                  <a:schemeClr val="tx2"/>
                </a:solidFill>
              </a:rPr>
              <a:t>a</a:t>
            </a:r>
            <a:r>
              <a:rPr lang="en-US" sz="2000" b="1" baseline="-25000">
                <a:solidFill>
                  <a:schemeClr val="tx2"/>
                </a:solidFill>
              </a:rPr>
              <a:t>4</a:t>
            </a:r>
            <a:r>
              <a:rPr lang="en-US" sz="2000" b="1">
                <a:solidFill>
                  <a:schemeClr val="tx2"/>
                </a:solidFill>
              </a:rPr>
              <a:t>*2</a:t>
            </a:r>
            <a:r>
              <a:rPr lang="en-US" sz="2000" b="1" baseline="30000">
                <a:solidFill>
                  <a:schemeClr val="tx2"/>
                </a:solidFill>
              </a:rPr>
              <a:t>4</a:t>
            </a:r>
            <a:r>
              <a:rPr lang="en-US" sz="2000" b="1">
                <a:solidFill>
                  <a:schemeClr val="tx2"/>
                </a:solidFill>
              </a:rPr>
              <a:t>+a</a:t>
            </a:r>
            <a:r>
              <a:rPr lang="en-US" sz="2000" b="1" baseline="-25000">
                <a:solidFill>
                  <a:schemeClr val="tx2"/>
                </a:solidFill>
              </a:rPr>
              <a:t>3</a:t>
            </a:r>
            <a:r>
              <a:rPr lang="en-US" sz="2000" b="1">
                <a:solidFill>
                  <a:schemeClr val="tx2"/>
                </a:solidFill>
              </a:rPr>
              <a:t>*2</a:t>
            </a:r>
            <a:r>
              <a:rPr lang="en-US" sz="2000" b="1" baseline="30000">
                <a:solidFill>
                  <a:schemeClr val="tx2"/>
                </a:solidFill>
              </a:rPr>
              <a:t>3</a:t>
            </a:r>
            <a:r>
              <a:rPr lang="en-US" sz="2000" b="1">
                <a:solidFill>
                  <a:schemeClr val="tx2"/>
                </a:solidFill>
              </a:rPr>
              <a:t>+a</a:t>
            </a:r>
            <a:r>
              <a:rPr lang="en-US" sz="2000" b="1" baseline="-25000">
                <a:solidFill>
                  <a:schemeClr val="tx2"/>
                </a:solidFill>
              </a:rPr>
              <a:t>2</a:t>
            </a:r>
            <a:r>
              <a:rPr lang="en-US" sz="2000" b="1">
                <a:solidFill>
                  <a:schemeClr val="tx2"/>
                </a:solidFill>
              </a:rPr>
              <a:t>*2</a:t>
            </a:r>
            <a:r>
              <a:rPr lang="en-US" sz="2000" b="1" baseline="30000">
                <a:solidFill>
                  <a:schemeClr val="tx2"/>
                </a:solidFill>
              </a:rPr>
              <a:t>2</a:t>
            </a:r>
            <a:r>
              <a:rPr lang="en-US" sz="2000" b="1">
                <a:solidFill>
                  <a:schemeClr val="tx2"/>
                </a:solidFill>
              </a:rPr>
              <a:t>+a</a:t>
            </a:r>
            <a:r>
              <a:rPr lang="en-US" sz="2000" b="1" baseline="-25000">
                <a:solidFill>
                  <a:schemeClr val="tx2"/>
                </a:solidFill>
              </a:rPr>
              <a:t>1</a:t>
            </a:r>
            <a:r>
              <a:rPr lang="en-US" sz="2000" b="1">
                <a:solidFill>
                  <a:schemeClr val="tx2"/>
                </a:solidFill>
              </a:rPr>
              <a:t>*2</a:t>
            </a:r>
            <a:r>
              <a:rPr lang="en-US" sz="2000" b="1" baseline="30000">
                <a:solidFill>
                  <a:schemeClr val="tx2"/>
                </a:solidFill>
              </a:rPr>
              <a:t>1</a:t>
            </a:r>
            <a:r>
              <a:rPr lang="en-US" sz="2000" b="1">
                <a:solidFill>
                  <a:schemeClr val="tx2"/>
                </a:solidFill>
              </a:rPr>
              <a:t>+a</a:t>
            </a:r>
            <a:r>
              <a:rPr lang="en-US" sz="2000" b="1" baseline="-25000">
                <a:solidFill>
                  <a:schemeClr val="tx2"/>
                </a:solidFill>
              </a:rPr>
              <a:t>0</a:t>
            </a:r>
            <a:r>
              <a:rPr lang="en-US" sz="2000" b="1">
                <a:solidFill>
                  <a:schemeClr val="tx2"/>
                </a:solidFill>
              </a:rPr>
              <a:t> *2</a:t>
            </a:r>
            <a:r>
              <a:rPr lang="en-US" sz="2000" b="1" baseline="30000">
                <a:solidFill>
                  <a:schemeClr val="tx2"/>
                </a:solidFill>
              </a:rPr>
              <a:t>0</a:t>
            </a:r>
            <a:r>
              <a:rPr lang="en-US" sz="2000" b="1">
                <a:solidFill>
                  <a:schemeClr val="tx2"/>
                </a:solidFill>
              </a:rPr>
              <a:t> =  a</a:t>
            </a:r>
            <a:r>
              <a:rPr lang="en-US" sz="2000" b="1" baseline="-25000">
                <a:solidFill>
                  <a:schemeClr val="tx2"/>
                </a:solidFill>
              </a:rPr>
              <a:t>4</a:t>
            </a:r>
            <a:r>
              <a:rPr lang="en-US" sz="2000" b="1">
                <a:solidFill>
                  <a:schemeClr val="tx2"/>
                </a:solidFill>
              </a:rPr>
              <a:t>*16+a</a:t>
            </a:r>
            <a:r>
              <a:rPr lang="en-US" sz="2000" b="1" baseline="-25000">
                <a:solidFill>
                  <a:schemeClr val="tx2"/>
                </a:solidFill>
              </a:rPr>
              <a:t>3</a:t>
            </a:r>
            <a:r>
              <a:rPr lang="en-US" sz="2000" b="1">
                <a:solidFill>
                  <a:schemeClr val="tx2"/>
                </a:solidFill>
              </a:rPr>
              <a:t>*8+a</a:t>
            </a:r>
            <a:r>
              <a:rPr lang="en-US" sz="2000" b="1" baseline="-25000">
                <a:solidFill>
                  <a:schemeClr val="tx2"/>
                </a:solidFill>
              </a:rPr>
              <a:t>2</a:t>
            </a:r>
            <a:r>
              <a:rPr lang="en-US" sz="2000" b="1">
                <a:solidFill>
                  <a:schemeClr val="tx2"/>
                </a:solidFill>
              </a:rPr>
              <a:t>*4+a</a:t>
            </a:r>
            <a:r>
              <a:rPr lang="en-US" sz="2000" b="1" baseline="-25000">
                <a:solidFill>
                  <a:schemeClr val="tx2"/>
                </a:solidFill>
              </a:rPr>
              <a:t>1</a:t>
            </a:r>
            <a:r>
              <a:rPr lang="en-US" sz="2000" b="1">
                <a:solidFill>
                  <a:schemeClr val="tx2"/>
                </a:solidFill>
              </a:rPr>
              <a:t>*2+a</a:t>
            </a:r>
            <a:r>
              <a:rPr lang="en-US" sz="2000" b="1" baseline="-25000">
                <a:solidFill>
                  <a:schemeClr val="tx2"/>
                </a:solidFill>
              </a:rPr>
              <a:t>0 </a:t>
            </a:r>
            <a:r>
              <a:rPr lang="en-US" sz="2000" b="1">
                <a:solidFill>
                  <a:schemeClr val="tx2"/>
                </a:solidFill>
              </a:rPr>
              <a:t>*1</a:t>
            </a:r>
            <a:endParaRPr lang="ru-RU" sz="2000" b="1">
              <a:solidFill>
                <a:schemeClr val="tx2"/>
              </a:solidFill>
            </a:endParaRPr>
          </a:p>
          <a:p>
            <a:pPr algn="just">
              <a:defRPr/>
            </a:pPr>
            <a:r>
              <a:rPr lang="ru-RU" sz="2000">
                <a:solidFill>
                  <a:srgbClr val="0070C0"/>
                </a:solidFill>
              </a:rPr>
              <a:t>и попробуем путем подбора коэффициентов представить в двоичном виде числа от 0 до 16.</a:t>
            </a:r>
            <a:endParaRPr lang="ru-RU" sz="2000" b="1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539552" y="2023847"/>
            <a:ext cx="651621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0=0 *16+0*8+0*4+0*2+0*1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1=0 *16+0*8+0*4+0*2+1*1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2=0 *16+0*8+0*4+1*2+0*1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3=0 *16+0*8+0*4+1*2+1*1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4=0 *16+0*8+1*4+0*2+0*1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5=0 *16+0*8+1*4+0*2+1*1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6=0 *16+0*8+1*4+1*2+0*1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7=0 *16+0*8+1*4+1*2+1*1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 8=0 *16+1*8+0*4+0*2+0*1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9=0 *16+1*8+0*4+0*2+1*1  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10=0 *16+1*8+0*4+1*2+0*1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11=0 *16+1*8+0*4+1*2+1*1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12=0 *16+1*8+1*4+0*2+0*1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13=0 *16+1*8+1*4+0*2+1*1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14=0 *16+1*8+1*4+1*2+0*1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15=0 *16+1*8+1*4+1*2+1*1 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16=1 *16+0*8+0*4+0*2+0*1(а</a:t>
            </a:r>
            <a:r>
              <a:rPr lang="ru-RU" baseline="-25000" dirty="0">
                <a:solidFill>
                  <a:srgbClr val="0070C0"/>
                </a:solidFill>
              </a:rPr>
              <a:t>4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255522"/>
              </p:ext>
            </p:extLst>
          </p:nvPr>
        </p:nvGraphicFramePr>
        <p:xfrm>
          <a:off x="6876256" y="1816320"/>
          <a:ext cx="2071702" cy="4929231"/>
        </p:xfrm>
        <a:graphic>
          <a:graphicData uri="http://schemas.openxmlformats.org/drawingml/2006/table">
            <a:tbl>
              <a:tblPr/>
              <a:tblGrid>
                <a:gridCol w="1036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Десятичная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 dirty="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  <a:round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  <a:round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round/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round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Arial"/>
                        </a:rPr>
                        <a:t>10000</a:t>
                      </a:r>
                      <a:endParaRPr dirty="0"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357157" y="-23"/>
            <a:ext cx="7858539" cy="2103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i="1"/>
              <a:t> </a:t>
            </a:r>
            <a:r>
              <a:rPr lang="ru-RU" i="1"/>
              <a:t>                                </a:t>
            </a:r>
            <a:r>
              <a:rPr lang="ru-RU" i="1">
                <a:solidFill>
                  <a:srgbClr val="002060"/>
                </a:solidFill>
              </a:rPr>
              <a:t>Пример:</a:t>
            </a:r>
            <a:r>
              <a:rPr lang="ru-RU">
                <a:solidFill>
                  <a:srgbClr val="002060"/>
                </a:solidFill>
              </a:rPr>
              <a:t> </a:t>
            </a:r>
            <a:r>
              <a:rPr lang="ru-RU" b="1" i="1" u="sng">
                <a:solidFill>
                  <a:srgbClr val="002060"/>
                </a:solidFill>
              </a:rPr>
              <a:t>восьмеричная  система счисления</a:t>
            </a:r>
            <a:endParaRPr lang="ru-RU">
              <a:solidFill>
                <a:srgbClr val="002060"/>
              </a:solidFill>
            </a:endParaRPr>
          </a:p>
          <a:p>
            <a:pPr algn="just">
              <a:defRPr/>
            </a:pPr>
            <a:endParaRPr lang="ru-RU">
              <a:solidFill>
                <a:srgbClr val="0070C0"/>
              </a:solidFill>
            </a:endParaRPr>
          </a:p>
          <a:p>
            <a:pPr algn="just">
              <a:defRPr/>
            </a:pPr>
            <a:r>
              <a:rPr lang="ru-RU">
                <a:solidFill>
                  <a:srgbClr val="0070C0"/>
                </a:solidFill>
              </a:rPr>
              <a:t>Система счисления восьмеричная (</a:t>
            </a:r>
            <a:r>
              <a:rPr lang="ru-RU" b="1">
                <a:solidFill>
                  <a:srgbClr val="002060"/>
                </a:solidFill>
              </a:rPr>
              <a:t>q=8</a:t>
            </a:r>
            <a:r>
              <a:rPr lang="ru-RU">
                <a:solidFill>
                  <a:srgbClr val="0070C0"/>
                </a:solidFill>
              </a:rPr>
              <a:t>). Коэффициентами системы могут быть цифры меньшие, чем восемь - </a:t>
            </a:r>
            <a:r>
              <a:rPr lang="ru-RU">
                <a:solidFill>
                  <a:srgbClr val="002060"/>
                </a:solidFill>
              </a:rPr>
              <a:t>0, 1, 2, 3, 4, 5, 6, 7</a:t>
            </a:r>
            <a:r>
              <a:rPr lang="ru-RU">
                <a:solidFill>
                  <a:srgbClr val="0070C0"/>
                </a:solidFill>
              </a:rPr>
              <a:t>.  Распишем общий вид чисел и попробуем путем подбора коэффициентов представить в двоичном виде числа от 0 до 16.</a:t>
            </a:r>
            <a:endParaRPr/>
          </a:p>
          <a:p>
            <a:pPr>
              <a:defRPr/>
            </a:pPr>
            <a:r>
              <a:rPr lang="ru-RU"/>
              <a:t>         </a:t>
            </a:r>
            <a:r>
              <a:rPr lang="en-US" sz="2400" b="1">
                <a:solidFill>
                  <a:srgbClr val="002060"/>
                </a:solidFill>
              </a:rPr>
              <a:t>a</a:t>
            </a:r>
            <a:r>
              <a:rPr lang="en-US" sz="2400" b="1" baseline="-25000">
                <a:solidFill>
                  <a:srgbClr val="002060"/>
                </a:solidFill>
              </a:rPr>
              <a:t>1</a:t>
            </a:r>
            <a:r>
              <a:rPr lang="en-US" sz="2400" b="1">
                <a:solidFill>
                  <a:srgbClr val="002060"/>
                </a:solidFill>
              </a:rPr>
              <a:t>*8</a:t>
            </a:r>
            <a:r>
              <a:rPr lang="en-US" sz="2400" b="1" baseline="30000">
                <a:solidFill>
                  <a:srgbClr val="002060"/>
                </a:solidFill>
              </a:rPr>
              <a:t>1 </a:t>
            </a:r>
            <a:r>
              <a:rPr lang="en-US" sz="2400" b="1">
                <a:solidFill>
                  <a:srgbClr val="002060"/>
                </a:solidFill>
              </a:rPr>
              <a:t>+ a</a:t>
            </a:r>
            <a:r>
              <a:rPr lang="en-US" sz="2400" b="1" baseline="-25000">
                <a:solidFill>
                  <a:srgbClr val="002060"/>
                </a:solidFill>
              </a:rPr>
              <a:t>0</a:t>
            </a:r>
            <a:r>
              <a:rPr lang="en-US" sz="2400" b="1">
                <a:solidFill>
                  <a:srgbClr val="002060"/>
                </a:solidFill>
              </a:rPr>
              <a:t> *8</a:t>
            </a:r>
            <a:r>
              <a:rPr lang="en-US" sz="2400" b="1" baseline="30000">
                <a:solidFill>
                  <a:srgbClr val="002060"/>
                </a:solidFill>
              </a:rPr>
              <a:t>0</a:t>
            </a:r>
            <a:r>
              <a:rPr lang="en-US" sz="2400" b="1">
                <a:solidFill>
                  <a:srgbClr val="002060"/>
                </a:solidFill>
              </a:rPr>
              <a:t> = a</a:t>
            </a:r>
            <a:r>
              <a:rPr lang="en-US" sz="2400" b="1" baseline="-25000">
                <a:solidFill>
                  <a:srgbClr val="002060"/>
                </a:solidFill>
              </a:rPr>
              <a:t>1</a:t>
            </a:r>
            <a:r>
              <a:rPr lang="en-US" sz="2400" b="1">
                <a:solidFill>
                  <a:srgbClr val="002060"/>
                </a:solidFill>
              </a:rPr>
              <a:t>*8</a:t>
            </a:r>
            <a:r>
              <a:rPr lang="en-US" sz="2400" b="1" baseline="30000">
                <a:solidFill>
                  <a:srgbClr val="002060"/>
                </a:solidFill>
              </a:rPr>
              <a:t> </a:t>
            </a:r>
            <a:r>
              <a:rPr lang="en-US" sz="2400" b="1">
                <a:solidFill>
                  <a:srgbClr val="002060"/>
                </a:solidFill>
              </a:rPr>
              <a:t>+ a</a:t>
            </a:r>
            <a:r>
              <a:rPr lang="en-US" sz="2400" b="1" baseline="-25000">
                <a:solidFill>
                  <a:srgbClr val="002060"/>
                </a:solidFill>
              </a:rPr>
              <a:t>0</a:t>
            </a:r>
            <a:r>
              <a:rPr lang="en-US" sz="2400" b="1">
                <a:solidFill>
                  <a:srgbClr val="002060"/>
                </a:solidFill>
              </a:rPr>
              <a:t>*1</a:t>
            </a:r>
            <a:endParaRPr lang="ru-RU" sz="2400" b="1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928660" y="2056685"/>
            <a:ext cx="357133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0   =0*8+0*1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   =0*8+1*1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2   =0*8+2*1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=2)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3   =0*8+3*1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=3)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4   =0*8+4*1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=4)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5   =0*8+5*1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=5)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6   =0*8+6*1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=6)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7   =0*8+7*1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=0,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=7)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8   =1*8+0*1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=0)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9   =1*8+1*1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=1)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10=1*8+2*1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=2)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11=1*8+3*1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=3)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12=1*8+4*1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=4)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13=1*8+5*1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=5)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14=1*8+6*1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=6)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15=1*8+7*1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=1, а</a:t>
            </a:r>
            <a:r>
              <a:rPr lang="ru-RU" baseline="-25000" dirty="0">
                <a:solidFill>
                  <a:srgbClr val="0070C0"/>
                </a:solidFill>
              </a:rPr>
              <a:t> 0</a:t>
            </a:r>
            <a:r>
              <a:rPr lang="ru-RU" dirty="0">
                <a:solidFill>
                  <a:srgbClr val="0070C0"/>
                </a:solidFill>
              </a:rPr>
              <a:t>=7)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16=2*8+0*1  (а</a:t>
            </a:r>
            <a:r>
              <a:rPr lang="ru-RU" baseline="-25000" dirty="0">
                <a:solidFill>
                  <a:srgbClr val="0070C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=2, а</a:t>
            </a:r>
            <a:r>
              <a:rPr lang="ru-RU" baseline="-25000" dirty="0">
                <a:solidFill>
                  <a:srgbClr val="0070C0"/>
                </a:solidFill>
              </a:rPr>
              <a:t> 0</a:t>
            </a:r>
            <a:r>
              <a:rPr lang="ru-RU" dirty="0">
                <a:solidFill>
                  <a:srgbClr val="0070C0"/>
                </a:solidFill>
              </a:rPr>
              <a:t>=0)</a:t>
            </a:r>
            <a:r>
              <a:rPr lang="ru-RU" dirty="0"/>
              <a:t> </a:t>
            </a:r>
            <a:endParaRPr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72066" y="1785926"/>
          <a:ext cx="3071834" cy="4929231"/>
        </p:xfrm>
        <a:graphic>
          <a:graphicData uri="http://schemas.openxmlformats.org/drawingml/2006/table">
            <a:tbl>
              <a:tblPr/>
              <a:tblGrid>
                <a:gridCol w="10246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3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Десятичная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Восьмеричная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10000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20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179511" y="22613"/>
            <a:ext cx="89644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>
              <a:defRPr/>
            </a:pPr>
            <a:r>
              <a:rPr lang="ru-RU" i="1" dirty="0"/>
              <a:t> </a:t>
            </a:r>
            <a:r>
              <a:rPr lang="ru-RU" i="1" dirty="0">
                <a:solidFill>
                  <a:srgbClr val="002060"/>
                </a:solidFill>
              </a:rPr>
              <a:t>Пример: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b="1" i="1" u="sng" dirty="0">
                <a:solidFill>
                  <a:srgbClr val="002060"/>
                </a:solidFill>
              </a:rPr>
              <a:t>шестнадцатеричная система счисления</a:t>
            </a:r>
            <a:endParaRPr dirty="0"/>
          </a:p>
          <a:p>
            <a:pPr indent="268288" algn="just">
              <a:defRPr/>
            </a:pPr>
            <a:endParaRPr lang="ru-RU" dirty="0">
              <a:solidFill>
                <a:srgbClr val="0070C0"/>
              </a:solidFill>
            </a:endParaRPr>
          </a:p>
          <a:p>
            <a:pPr indent="268288" algn="just">
              <a:defRPr/>
            </a:pPr>
            <a:r>
              <a:rPr lang="ru-RU" sz="1600" dirty="0">
                <a:solidFill>
                  <a:srgbClr val="0070C0"/>
                </a:solidFill>
              </a:rPr>
              <a:t>Система счисления шестнадцатеричная (</a:t>
            </a:r>
            <a:r>
              <a:rPr lang="ru-RU" sz="1600" b="1" dirty="0">
                <a:solidFill>
                  <a:srgbClr val="002060"/>
                </a:solidFill>
              </a:rPr>
              <a:t>q=16</a:t>
            </a:r>
            <a:r>
              <a:rPr lang="ru-RU" sz="1600" dirty="0">
                <a:solidFill>
                  <a:srgbClr val="0070C0"/>
                </a:solidFill>
              </a:rPr>
              <a:t>). Коэффициентами системы могут быть цифры меньшие, чем шестнадцать. Однако в нет цифр обозначающих числа большие девяти (десять обозначается цифрами 1 и 0). Для записи таких чисел вместо цифр будем использовать буквы латинского алфавита 10-</a:t>
            </a:r>
            <a:r>
              <a:rPr lang="ru-RU" sz="1600" b="1" dirty="0">
                <a:solidFill>
                  <a:srgbClr val="002060"/>
                </a:solidFill>
              </a:rPr>
              <a:t>А</a:t>
            </a:r>
            <a:r>
              <a:rPr lang="ru-RU" sz="1600" dirty="0">
                <a:solidFill>
                  <a:srgbClr val="0070C0"/>
                </a:solidFill>
              </a:rPr>
              <a:t>, 11-</a:t>
            </a:r>
            <a:r>
              <a:rPr lang="ru-RU" sz="1600" b="1" dirty="0">
                <a:solidFill>
                  <a:srgbClr val="002060"/>
                </a:solidFill>
              </a:rPr>
              <a:t>В</a:t>
            </a:r>
            <a:r>
              <a:rPr lang="ru-RU" sz="1600" dirty="0">
                <a:solidFill>
                  <a:srgbClr val="0070C0"/>
                </a:solidFill>
              </a:rPr>
              <a:t> и т.д.</a:t>
            </a:r>
            <a:endParaRPr lang="ru-RU" sz="1600" b="1" dirty="0">
              <a:solidFill>
                <a:srgbClr val="0070C0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470854"/>
              </p:ext>
            </p:extLst>
          </p:nvPr>
        </p:nvGraphicFramePr>
        <p:xfrm>
          <a:off x="774386" y="1708913"/>
          <a:ext cx="4714909" cy="4929231"/>
        </p:xfrm>
        <a:graphic>
          <a:graphicData uri="http://schemas.openxmlformats.org/drawingml/2006/table">
            <a:tbl>
              <a:tblPr/>
              <a:tblGrid>
                <a:gridCol w="1179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4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8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Десятичная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Восьмеричная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Шестнадцатеричная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0000</a:t>
                      </a:r>
                      <a:endParaRPr lang="ru-RU" sz="16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0011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8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9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B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12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13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D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14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  <a:round/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round/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  <a:round/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E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  <a:round/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17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F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16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10000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20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 dirty="0"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dirty="0"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6012160" y="1933070"/>
            <a:ext cx="2572127" cy="4480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>
              <a:defRPr/>
            </a:pPr>
            <a:r>
              <a:rPr lang="en-US" i="1" dirty="0"/>
              <a:t> 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Способ подбора можно использовать при переводе небольших целых чисел с малой системой основания, применение его к переводу любого числа затруднительно.</a:t>
            </a:r>
            <a:endParaRPr dirty="0"/>
          </a:p>
          <a:p>
            <a:pPr indent="177800" algn="just">
              <a:defRPr/>
            </a:pPr>
            <a:r>
              <a:rPr lang="ru-RU" b="1" i="1" dirty="0">
                <a:solidFill>
                  <a:schemeClr val="accent6">
                    <a:lumMod val="75000"/>
                  </a:schemeClr>
                </a:solidFill>
              </a:rPr>
              <a:t>Данная таблица будет использована в дальнейшем.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571292" y="182700"/>
            <a:ext cx="8001415" cy="649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 i="1" dirty="0">
                <a:solidFill>
                  <a:srgbClr val="0070C0"/>
                </a:solidFill>
              </a:rPr>
              <a:t>Для перевода числа из </a:t>
            </a:r>
            <a:r>
              <a:rPr lang="ru-RU" b="1" i="1" dirty="0">
                <a:solidFill>
                  <a:srgbClr val="002060"/>
                </a:solidFill>
              </a:rPr>
              <a:t>десятичной системы счисления в систему счисления с другим основанием</a:t>
            </a:r>
            <a:r>
              <a:rPr lang="ru-RU" b="1" i="1" dirty="0">
                <a:solidFill>
                  <a:srgbClr val="0070C0"/>
                </a:solidFill>
              </a:rPr>
              <a:t> поступают следующим образом:</a:t>
            </a:r>
            <a:endParaRPr lang="ru-RU" dirty="0">
              <a:solidFill>
                <a:srgbClr val="0070C0"/>
              </a:solidFill>
            </a:endParaRP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 i="1" dirty="0">
                <a:solidFill>
                  <a:srgbClr val="0070C0"/>
                </a:solidFill>
              </a:rPr>
              <a:t>Для перевода целой части числа его делят нацело на основание системы, фиксируя остаток. Если неполное частное не равно нулю продолжают делить его нацело. Если равно нулю остатки записываются в обратном порядке.</a:t>
            </a:r>
            <a:endParaRPr lang="ru-RU" dirty="0">
              <a:solidFill>
                <a:srgbClr val="0070C0"/>
              </a:solidFill>
            </a:endParaRP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 i="1" dirty="0">
                <a:solidFill>
                  <a:srgbClr val="0070C0"/>
                </a:solidFill>
              </a:rPr>
              <a:t>Для перевода дробной части числа ее умножают на основание системы счисления, фиксируя при этом целые части полученных произведений. Целые части в дальнейшем умножении не участвуют. Умножение производиться до получения 0 в дробной части произведения или до заданной точности вычисления.</a:t>
            </a:r>
            <a:endParaRPr lang="ru-RU" dirty="0">
              <a:solidFill>
                <a:srgbClr val="0070C0"/>
              </a:solidFill>
            </a:endParaRP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 b="1" i="1" dirty="0">
                <a:solidFill>
                  <a:srgbClr val="0070C0"/>
                </a:solidFill>
              </a:rPr>
              <a:t>Ответ записывают в виде сложения переведенной целой и переведенной дробной части числа.</a:t>
            </a:r>
            <a:endParaRPr dirty="0"/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endParaRPr lang="ru-RU" b="1" i="1" dirty="0">
              <a:solidFill>
                <a:srgbClr val="0070C0"/>
              </a:solidFill>
            </a:endParaRP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  <a:defRPr/>
            </a:pPr>
            <a:endParaRPr lang="ru-RU" b="1" i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ru-RU" i="1" dirty="0">
                <a:solidFill>
                  <a:srgbClr val="0070C0"/>
                </a:solidFill>
              </a:rPr>
              <a:t>       </a:t>
            </a:r>
            <a:r>
              <a:rPr lang="ru-RU" b="1" i="1" dirty="0">
                <a:solidFill>
                  <a:srgbClr val="002060"/>
                </a:solidFill>
              </a:rPr>
              <a:t>Пример:</a:t>
            </a:r>
            <a:r>
              <a:rPr lang="ru-RU" i="1" dirty="0">
                <a:solidFill>
                  <a:srgbClr val="0070C0"/>
                </a:solidFill>
              </a:rPr>
              <a:t>  </a:t>
            </a:r>
            <a:r>
              <a:rPr lang="ru-RU" dirty="0">
                <a:solidFill>
                  <a:srgbClr val="0070C0"/>
                </a:solidFill>
              </a:rPr>
              <a:t>Перевести число </a:t>
            </a:r>
            <a:r>
              <a:rPr lang="ru-RU" sz="2000" b="1" dirty="0">
                <a:solidFill>
                  <a:srgbClr val="002060"/>
                </a:solidFill>
              </a:rPr>
              <a:t>75,375</a:t>
            </a:r>
            <a:r>
              <a:rPr lang="ru-RU" dirty="0">
                <a:solidFill>
                  <a:srgbClr val="0070C0"/>
                </a:solidFill>
              </a:rPr>
              <a:t> в двоичную систему счисления.</a:t>
            </a:r>
            <a:endParaRPr dirty="0"/>
          </a:p>
          <a:p>
            <a:pPr>
              <a:defRPr/>
            </a:pPr>
            <a:endParaRPr lang="ru-RU" dirty="0">
              <a:solidFill>
                <a:srgbClr val="0070C0"/>
              </a:solidFill>
            </a:endParaRPr>
          </a:p>
          <a:p>
            <a:pPr marL="342900" indent="-342900" algn="ctr">
              <a:spcBef>
                <a:spcPts val="600"/>
              </a:spcBef>
              <a:defRPr/>
            </a:pPr>
            <a:r>
              <a:rPr lang="ru-RU" sz="2800" b="1" dirty="0">
                <a:solidFill>
                  <a:srgbClr val="002060"/>
                </a:solidFill>
              </a:rPr>
              <a:t>75,375 = Х</a:t>
            </a:r>
            <a:r>
              <a:rPr lang="ru-RU" sz="2800" b="1" baseline="-25000" dirty="0">
                <a:solidFill>
                  <a:srgbClr val="002060"/>
                </a:solidFill>
              </a:rPr>
              <a:t>2</a:t>
            </a:r>
            <a:endParaRPr lang="ru-RU" sz="2800" baseline="-25000" dirty="0">
              <a:solidFill>
                <a:srgbClr val="0070C0"/>
              </a:solidFill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467544" y="0"/>
            <a:ext cx="8352928" cy="2926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1) переведем в двоичную систему целую часть - 75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75  : 2 = 37 ( </a:t>
            </a:r>
            <a:r>
              <a:rPr lang="ru-RU" b="1" dirty="0">
                <a:solidFill>
                  <a:srgbClr val="00206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 37 : 2 = 18 ( </a:t>
            </a:r>
            <a:r>
              <a:rPr lang="ru-RU" b="1" dirty="0">
                <a:solidFill>
                  <a:srgbClr val="00206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 18 : 2 =   9 ( </a:t>
            </a:r>
            <a:r>
              <a:rPr lang="ru-RU" b="1" dirty="0">
                <a:solidFill>
                  <a:srgbClr val="00206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   9 : 2 =   4 ( </a:t>
            </a:r>
            <a:r>
              <a:rPr lang="ru-RU" b="1" dirty="0">
                <a:solidFill>
                  <a:srgbClr val="00206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   4 : 2 =   2 ( </a:t>
            </a:r>
            <a:r>
              <a:rPr lang="ru-RU" b="1" dirty="0">
                <a:solidFill>
                  <a:srgbClr val="002060"/>
                </a:solidFill>
              </a:rPr>
              <a:t>0</a:t>
            </a: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   2 : 2 =   1 ( </a:t>
            </a:r>
            <a:r>
              <a:rPr lang="ru-RU" b="1" dirty="0">
                <a:solidFill>
                  <a:srgbClr val="00206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      1 : 2 =   0 ( </a:t>
            </a:r>
            <a:r>
              <a:rPr lang="ru-RU" b="1" dirty="0">
                <a:solidFill>
                  <a:srgbClr val="00206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Закончив деление, запишем остатки в  </a:t>
            </a:r>
            <a:r>
              <a:rPr lang="ru-RU" b="1" u="sng" dirty="0">
                <a:solidFill>
                  <a:schemeClr val="tx2"/>
                </a:solidFill>
              </a:rPr>
              <a:t>обратном</a:t>
            </a:r>
            <a:r>
              <a:rPr lang="ru-RU" b="1" dirty="0">
                <a:solidFill>
                  <a:srgbClr val="0070C0"/>
                </a:solidFill>
              </a:rPr>
              <a:t>  </a:t>
            </a:r>
            <a:r>
              <a:rPr lang="ru-RU" dirty="0">
                <a:solidFill>
                  <a:srgbClr val="0070C0"/>
                </a:solidFill>
              </a:rPr>
              <a:t>порядке, и получим искомый результат:   </a:t>
            </a:r>
            <a:r>
              <a:rPr lang="ru-RU" sz="2400" dirty="0">
                <a:solidFill>
                  <a:schemeClr val="tx2"/>
                </a:solidFill>
              </a:rPr>
              <a:t>75=1001011</a:t>
            </a:r>
            <a:r>
              <a:rPr lang="ru-RU" sz="2400" baseline="-25000" dirty="0">
                <a:solidFill>
                  <a:schemeClr val="tx2"/>
                </a:solidFill>
              </a:rPr>
              <a:t>2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214281" y="2928933"/>
            <a:ext cx="8678199" cy="2926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2) </a:t>
            </a:r>
            <a:r>
              <a:rPr lang="ru-RU" dirty="0"/>
              <a:t> </a:t>
            </a:r>
            <a:r>
              <a:rPr lang="ru-RU" dirty="0">
                <a:solidFill>
                  <a:srgbClr val="0070C0"/>
                </a:solidFill>
              </a:rPr>
              <a:t>переведем в двоичную систему дробную часть - 0,375</a:t>
            </a:r>
            <a:endParaRPr dirty="0"/>
          </a:p>
          <a:p>
            <a:pPr marL="1081088">
              <a:defRPr/>
            </a:pPr>
            <a:r>
              <a:rPr lang="ru-RU" dirty="0">
                <a:solidFill>
                  <a:srgbClr val="0070C0"/>
                </a:solidFill>
              </a:rPr>
              <a:t>0,375</a:t>
            </a:r>
            <a:endParaRPr dirty="0"/>
          </a:p>
          <a:p>
            <a:pPr marL="1081088">
              <a:defRPr/>
            </a:pPr>
            <a:r>
              <a:rPr lang="ru-RU" u="sng" dirty="0">
                <a:solidFill>
                  <a:srgbClr val="0070C0"/>
                </a:solidFill>
              </a:rPr>
              <a:t>       2</a:t>
            </a:r>
            <a:endParaRPr lang="ru-RU" dirty="0">
              <a:solidFill>
                <a:srgbClr val="0070C0"/>
              </a:solidFill>
            </a:endParaRPr>
          </a:p>
          <a:p>
            <a:pPr marL="1081088">
              <a:defRPr/>
            </a:pPr>
            <a:r>
              <a:rPr lang="ru-RU" b="1" dirty="0">
                <a:solidFill>
                  <a:srgbClr val="002060"/>
                </a:solidFill>
              </a:rPr>
              <a:t>0</a:t>
            </a:r>
            <a:r>
              <a:rPr lang="ru-RU" dirty="0">
                <a:solidFill>
                  <a:srgbClr val="0070C0"/>
                </a:solidFill>
              </a:rPr>
              <a:t>,750</a:t>
            </a:r>
            <a:endParaRPr dirty="0"/>
          </a:p>
          <a:p>
            <a:pPr marL="1081088">
              <a:defRPr/>
            </a:pPr>
            <a:r>
              <a:rPr lang="ru-RU" u="sng" dirty="0">
                <a:solidFill>
                  <a:srgbClr val="0070C0"/>
                </a:solidFill>
              </a:rPr>
              <a:t>       2</a:t>
            </a:r>
            <a:endParaRPr lang="ru-RU" dirty="0">
              <a:solidFill>
                <a:srgbClr val="0070C0"/>
              </a:solidFill>
            </a:endParaRPr>
          </a:p>
          <a:p>
            <a:pPr marL="1081088">
              <a:defRPr/>
            </a:pPr>
            <a:r>
              <a:rPr lang="ru-RU" b="1" dirty="0">
                <a:solidFill>
                  <a:srgbClr val="00206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,500</a:t>
            </a:r>
            <a:endParaRPr dirty="0"/>
          </a:p>
          <a:p>
            <a:pPr marL="1081088">
              <a:defRPr/>
            </a:pPr>
            <a:r>
              <a:rPr lang="ru-RU" u="sng" dirty="0">
                <a:solidFill>
                  <a:srgbClr val="0070C0"/>
                </a:solidFill>
              </a:rPr>
              <a:t>       2</a:t>
            </a:r>
            <a:endParaRPr lang="ru-RU" dirty="0">
              <a:solidFill>
                <a:srgbClr val="0070C0"/>
              </a:solidFill>
            </a:endParaRPr>
          </a:p>
          <a:p>
            <a:pPr marL="1081088">
              <a:defRPr/>
            </a:pPr>
            <a:r>
              <a:rPr lang="ru-RU" b="1" dirty="0">
                <a:solidFill>
                  <a:srgbClr val="002060"/>
                </a:solidFill>
              </a:rPr>
              <a:t>1</a:t>
            </a:r>
            <a:r>
              <a:rPr lang="ru-RU" dirty="0">
                <a:solidFill>
                  <a:srgbClr val="0070C0"/>
                </a:solidFill>
              </a:rPr>
              <a:t>,000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Выделенные числа запишем в естественном порядке и получим дробное число в двоичной системе счисления: </a:t>
            </a:r>
            <a:r>
              <a:rPr lang="ru-RU" sz="2400" dirty="0">
                <a:solidFill>
                  <a:srgbClr val="002060"/>
                </a:solidFill>
              </a:rPr>
              <a:t>0,375 = 0,011</a:t>
            </a:r>
            <a:r>
              <a:rPr lang="ru-RU" sz="2400" baseline="-25000" dirty="0">
                <a:solidFill>
                  <a:srgbClr val="002060"/>
                </a:solidFill>
              </a:rPr>
              <a:t>2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14281" y="5857891"/>
            <a:ext cx="8606191" cy="1006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rgbClr val="0070C0"/>
                </a:solidFill>
              </a:rPr>
              <a:t>3) получив целую и дробную части числа в двоичном виде можем сделать вывод:  </a:t>
            </a:r>
            <a:r>
              <a:rPr lang="ru-RU" dirty="0">
                <a:solidFill>
                  <a:srgbClr val="002060"/>
                </a:solidFill>
              </a:rPr>
              <a:t>75,375=75+0,375 = 1001011</a:t>
            </a:r>
            <a:r>
              <a:rPr lang="ru-RU" baseline="-25000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2060"/>
                </a:solidFill>
              </a:rPr>
              <a:t>+0,011</a:t>
            </a:r>
            <a:r>
              <a:rPr lang="ru-RU" baseline="-25000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2060"/>
                </a:solidFill>
              </a:rPr>
              <a:t>=1001011,011</a:t>
            </a:r>
            <a:r>
              <a:rPr lang="ru-RU" baseline="-25000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,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rgbClr val="0070C0"/>
                </a:solidFill>
              </a:rPr>
              <a:t>                                           значит </a:t>
            </a:r>
            <a:r>
              <a:rPr lang="ru-RU" sz="2400" b="1" dirty="0">
                <a:solidFill>
                  <a:srgbClr val="002060"/>
                </a:solidFill>
              </a:rPr>
              <a:t>75,375=1001011,011</a:t>
            </a:r>
            <a:r>
              <a:rPr lang="ru-RU" sz="2400" b="1" baseline="-25000" dirty="0">
                <a:solidFill>
                  <a:srgbClr val="002060"/>
                </a:solidFill>
              </a:rPr>
              <a:t>2</a:t>
            </a:r>
            <a:endParaRPr lang="ru-RU" sz="2400" b="1" dirty="0">
              <a:solidFill>
                <a:srgbClr val="002060"/>
              </a:solidFill>
            </a:endParaRPr>
          </a:p>
        </p:txBody>
      </p:sp>
      <p:cxnSp>
        <p:nvCxnSpPr>
          <p:cNvPr id="8" name="Прямая со стрелкой 7"/>
          <p:cNvCxnSpPr>
            <a:cxnSpLocks/>
          </p:cNvCxnSpPr>
          <p:nvPr/>
        </p:nvCxnSpPr>
        <p:spPr bwMode="auto">
          <a:xfrm rot="5400000" flipH="1" flipV="1">
            <a:off x="2815723" y="1296845"/>
            <a:ext cx="1785950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rot="5400000">
            <a:off x="571472" y="4500570"/>
            <a:ext cx="1143008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29404" y="89907"/>
            <a:ext cx="90039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5463">
              <a:defRPr/>
            </a:pPr>
            <a:r>
              <a:rPr lang="ru-RU" i="1" dirty="0">
                <a:solidFill>
                  <a:srgbClr val="0070C0"/>
                </a:solidFill>
              </a:rPr>
              <a:t>Пример:</a:t>
            </a:r>
            <a:r>
              <a:rPr lang="ru-RU" u="sng" dirty="0">
                <a:solidFill>
                  <a:srgbClr val="0070C0"/>
                </a:solidFill>
              </a:rPr>
              <a:t> </a:t>
            </a:r>
            <a:r>
              <a:rPr lang="ru-RU" b="1" i="1" u="sng" dirty="0">
                <a:solidFill>
                  <a:srgbClr val="0070C0"/>
                </a:solidFill>
              </a:rPr>
              <a:t>перевод чисел из десятичной системы счисления в        шестнадцатеричную систему счисления.</a:t>
            </a:r>
            <a:endParaRPr lang="ru-RU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Представить десятичное число </a:t>
            </a:r>
            <a:r>
              <a:rPr lang="ru-RU" b="1" dirty="0">
                <a:solidFill>
                  <a:srgbClr val="002060"/>
                </a:solidFill>
              </a:rPr>
              <a:t>157,23</a:t>
            </a:r>
            <a:r>
              <a:rPr lang="ru-RU" dirty="0">
                <a:solidFill>
                  <a:srgbClr val="0070C0"/>
                </a:solidFill>
              </a:rPr>
              <a:t> в шестнадцатеричной системе счисления.     Целая часть числа равна 157, дробная - 0,23.</a:t>
            </a:r>
            <a:endParaRPr dirty="0"/>
          </a:p>
          <a:p>
            <a:pPr marL="1081088">
              <a:defRPr/>
            </a:pPr>
            <a:r>
              <a:rPr lang="ru-RU" dirty="0">
                <a:solidFill>
                  <a:srgbClr val="0070C0"/>
                </a:solidFill>
              </a:rPr>
              <a:t>а) переведем в двоичную систему целую часть - 157</a:t>
            </a:r>
            <a:endParaRPr dirty="0"/>
          </a:p>
          <a:p>
            <a:pPr marL="1081088">
              <a:defRPr/>
            </a:pPr>
            <a:r>
              <a:rPr lang="ru-RU" dirty="0">
                <a:solidFill>
                  <a:srgbClr val="0070C0"/>
                </a:solidFill>
              </a:rPr>
              <a:t>157 : 16 = 9 (13 или </a:t>
            </a:r>
            <a:r>
              <a:rPr lang="ru-RU" b="1" dirty="0">
                <a:solidFill>
                  <a:srgbClr val="0070C0"/>
                </a:solidFill>
              </a:rPr>
              <a:t>D</a:t>
            </a:r>
            <a:r>
              <a:rPr lang="ru-RU" dirty="0">
                <a:solidFill>
                  <a:srgbClr val="0070C0"/>
                </a:solidFill>
              </a:rPr>
              <a:t>)</a:t>
            </a:r>
            <a:endParaRPr dirty="0"/>
          </a:p>
          <a:p>
            <a:pPr marL="1081088">
              <a:defRPr/>
            </a:pPr>
            <a:r>
              <a:rPr lang="ru-RU" dirty="0">
                <a:solidFill>
                  <a:srgbClr val="0070C0"/>
                </a:solidFill>
              </a:rPr>
              <a:t>    9 : 16  = 0            ( </a:t>
            </a:r>
            <a:r>
              <a:rPr lang="ru-RU" b="1" dirty="0">
                <a:solidFill>
                  <a:srgbClr val="0070C0"/>
                </a:solidFill>
              </a:rPr>
              <a:t>9</a:t>
            </a:r>
            <a:r>
              <a:rPr lang="ru-RU" dirty="0">
                <a:solidFill>
                  <a:srgbClr val="0070C0"/>
                </a:solidFill>
              </a:rPr>
              <a:t> )</a:t>
            </a:r>
            <a:endParaRPr dirty="0"/>
          </a:p>
          <a:p>
            <a:pPr>
              <a:defRPr/>
            </a:pPr>
            <a:r>
              <a:rPr lang="ru-RU" dirty="0">
                <a:solidFill>
                  <a:srgbClr val="0070C0"/>
                </a:solidFill>
              </a:rPr>
              <a:t> Закончив деление, запишем остатки в  </a:t>
            </a:r>
            <a:r>
              <a:rPr lang="ru-RU" b="1" u="sng" dirty="0">
                <a:solidFill>
                  <a:srgbClr val="002060"/>
                </a:solidFill>
              </a:rPr>
              <a:t>обратном</a:t>
            </a:r>
            <a:r>
              <a:rPr lang="ru-RU" b="1" dirty="0">
                <a:solidFill>
                  <a:srgbClr val="0070C0"/>
                </a:solidFill>
              </a:rPr>
              <a:t>  </a:t>
            </a:r>
            <a:r>
              <a:rPr lang="ru-RU" dirty="0">
                <a:solidFill>
                  <a:srgbClr val="0070C0"/>
                </a:solidFill>
              </a:rPr>
              <a:t>порядке, и получим искомый результат: </a:t>
            </a:r>
            <a:r>
              <a:rPr lang="ru-RU" sz="2400" dirty="0">
                <a:solidFill>
                  <a:srgbClr val="002060"/>
                </a:solidFill>
              </a:rPr>
              <a:t>157=9D</a:t>
            </a:r>
            <a:r>
              <a:rPr lang="ru-RU" sz="2400" baseline="-25000" dirty="0">
                <a:solidFill>
                  <a:srgbClr val="002060"/>
                </a:solidFill>
              </a:rPr>
              <a:t> 16</a:t>
            </a:r>
            <a:endParaRPr lang="ru-RU" sz="2400" dirty="0">
              <a:solidFill>
                <a:srgbClr val="002060"/>
              </a:solidFill>
            </a:endParaRPr>
          </a:p>
        </p:txBody>
      </p:sp>
      <p:cxnSp>
        <p:nvCxnSpPr>
          <p:cNvPr id="5" name="Прямая со стрелкой 4"/>
          <p:cNvCxnSpPr>
            <a:cxnSpLocks/>
          </p:cNvCxnSpPr>
          <p:nvPr/>
        </p:nvCxnSpPr>
        <p:spPr bwMode="auto">
          <a:xfrm rot="5400000" flipH="1" flipV="1">
            <a:off x="3566168" y="1714487"/>
            <a:ext cx="572298" cy="79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103771" y="2667039"/>
            <a:ext cx="83885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rgbClr val="0070C0"/>
                </a:solidFill>
              </a:rPr>
              <a:t>2) переведем в двоичную систему дробную часть - 0,23.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rgbClr val="0070C0"/>
                </a:solidFill>
              </a:rPr>
              <a:t>Результат умножения 0,23 на 16 равен </a:t>
            </a:r>
            <a:r>
              <a:rPr lang="ru-RU" b="1" dirty="0">
                <a:solidFill>
                  <a:srgbClr val="002060"/>
                </a:solidFill>
              </a:rPr>
              <a:t>3</a:t>
            </a:r>
            <a:r>
              <a:rPr lang="ru-RU" dirty="0">
                <a:solidFill>
                  <a:srgbClr val="0070C0"/>
                </a:solidFill>
              </a:rPr>
              <a:t>,68. Целая часть этого числа равна 3, значит первый коэффициент дробной части равен 3. Дробная часть равна 0,68. Снова умножим ее на основание системы: 0,68*16=10,88. Целая часть равна 10 или в шестнадцатеричной системе </a:t>
            </a:r>
            <a:r>
              <a:rPr lang="ru-RU" b="1" dirty="0">
                <a:solidFill>
                  <a:srgbClr val="002060"/>
                </a:solidFill>
              </a:rPr>
              <a:t>А</a:t>
            </a:r>
            <a:r>
              <a:rPr lang="ru-RU" dirty="0">
                <a:solidFill>
                  <a:srgbClr val="0070C0"/>
                </a:solidFill>
              </a:rPr>
              <a:t>. Дробная часть равна 0,88, она опять умножается на 16 и так далее.  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rgbClr val="0070C0"/>
                </a:solidFill>
              </a:rPr>
              <a:t>Выпишем весь процесс:   0,23 * 16 =   3,68  (  3 )       </a:t>
            </a:r>
            <a:endParaRPr dirty="0">
              <a:solidFill>
                <a:srgbClr val="0070C0"/>
              </a:solidFill>
            </a:endParaRP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0,68 * 16 = 10,88  ( А ) </a:t>
            </a: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0,88 * 16 = 14,08  ( Е )</a:t>
            </a:r>
            <a:endParaRPr dirty="0">
              <a:solidFill>
                <a:srgbClr val="0070C0"/>
              </a:solidFill>
            </a:endParaRP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0,08 * 16 = 1,28    ( 1 )</a:t>
            </a: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………………………………..</a:t>
            </a:r>
            <a:endParaRPr dirty="0">
              <a:solidFill>
                <a:srgbClr val="0070C0"/>
              </a:solidFill>
            </a:endParaRP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0,28 * 16 = 4,48    ( 4 ) </a:t>
            </a: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………………………………..</a:t>
            </a:r>
            <a:endParaRPr dirty="0">
              <a:solidFill>
                <a:srgbClr val="0070C0"/>
              </a:solidFill>
            </a:endParaRP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0,48 * 16 = 7,68    ( 7 ) </a:t>
            </a:r>
          </a:p>
          <a:p>
            <a:pPr lvl="6" algn="just">
              <a:defRPr/>
            </a:pPr>
            <a:r>
              <a:rPr lang="ru-RU" dirty="0">
                <a:solidFill>
                  <a:srgbClr val="0070C0"/>
                </a:solidFill>
              </a:rPr>
              <a:t>………………………………...</a:t>
            </a:r>
          </a:p>
        </p:txBody>
      </p:sp>
      <p:cxnSp>
        <p:nvCxnSpPr>
          <p:cNvPr id="9" name="Прямая со стрелкой 8"/>
          <p:cNvCxnSpPr>
            <a:cxnSpLocks/>
          </p:cNvCxnSpPr>
          <p:nvPr/>
        </p:nvCxnSpPr>
        <p:spPr bwMode="auto">
          <a:xfrm rot="5400000">
            <a:off x="5443159" y="5150129"/>
            <a:ext cx="1571636" cy="15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467544" y="188640"/>
            <a:ext cx="82089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dirty="0">
                <a:solidFill>
                  <a:srgbClr val="0070C0"/>
                </a:solidFill>
              </a:rPr>
              <a:t>Замечаем, что последовательность чисел 0,68; 0,88; 0,08; 0,28; 0,48 повторилась уже 2 раза и начинается в третий раз. Получается бесконечная шестнадцатеричная дробь в которой период          (бесконечно повторяемая последовательность цифр) заключен в скобки:</a:t>
            </a:r>
            <a:endParaRPr dirty="0"/>
          </a:p>
          <a:p>
            <a:pPr algn="ctr">
              <a:defRPr/>
            </a:pPr>
            <a:r>
              <a:rPr lang="ru-RU" dirty="0">
                <a:solidFill>
                  <a:srgbClr val="0070C0"/>
                </a:solidFill>
              </a:rPr>
              <a:t>  </a:t>
            </a:r>
            <a:r>
              <a:rPr lang="ru-RU" sz="2400" b="1" dirty="0">
                <a:solidFill>
                  <a:schemeClr val="tx2"/>
                </a:solidFill>
              </a:rPr>
              <a:t>157,23=9D,3(АЕ147)</a:t>
            </a:r>
            <a:r>
              <a:rPr lang="ru-RU" sz="2400" b="1" baseline="-25000" dirty="0">
                <a:solidFill>
                  <a:schemeClr val="tx2"/>
                </a:solidFill>
              </a:rPr>
              <a:t>16</a:t>
            </a:r>
            <a:r>
              <a:rPr lang="ru-RU" dirty="0"/>
              <a:t> 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0" y="1740787"/>
            <a:ext cx="889247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b="1" i="1" dirty="0">
                <a:solidFill>
                  <a:srgbClr val="0070C0"/>
                </a:solidFill>
              </a:rPr>
              <a:t>При </a:t>
            </a:r>
            <a:r>
              <a:rPr lang="ru-RU" b="1" i="1" dirty="0">
                <a:solidFill>
                  <a:srgbClr val="002060"/>
                </a:solidFill>
              </a:rPr>
              <a:t>переводе чисел из системы счисления с основанием </a:t>
            </a:r>
            <a:r>
              <a:rPr lang="en-US" b="1" i="1" dirty="0">
                <a:solidFill>
                  <a:srgbClr val="002060"/>
                </a:solidFill>
              </a:rPr>
              <a:t>q</a:t>
            </a:r>
            <a:r>
              <a:rPr lang="ru-RU" b="1" i="1" dirty="0">
                <a:solidFill>
                  <a:srgbClr val="002060"/>
                </a:solidFill>
              </a:rPr>
              <a:t> в десятичную систему счисления </a:t>
            </a:r>
            <a:r>
              <a:rPr lang="ru-RU" b="1" i="1" dirty="0">
                <a:solidFill>
                  <a:srgbClr val="0070C0"/>
                </a:solidFill>
              </a:rPr>
              <a:t>необходимо пронумеровать разряды целой части справа налево, начиная с нулевого, и в дробной части, начиная с разряда сразу после запятой слева направо (начальный номер -1). Затем следует вычислить сумму произведений соответствующих значений разрядов на основание системы счисления в степени, равной номеру разряда. </a:t>
            </a:r>
            <a:endParaRPr lang="en-US" b="1" i="1" dirty="0">
              <a:solidFill>
                <a:srgbClr val="0070C0"/>
              </a:solidFill>
            </a:endParaRPr>
          </a:p>
          <a:p>
            <a:pPr>
              <a:defRPr/>
            </a:pPr>
            <a:endParaRPr lang="en-US" i="1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ru-RU" b="1" i="1" dirty="0">
                <a:solidFill>
                  <a:srgbClr val="002060"/>
                </a:solidFill>
              </a:rPr>
              <a:t>Пример</a:t>
            </a:r>
            <a:r>
              <a:rPr lang="ru-RU" i="1" dirty="0">
                <a:solidFill>
                  <a:srgbClr val="0070C0"/>
                </a:solidFill>
              </a:rPr>
              <a:t>:</a:t>
            </a:r>
            <a:r>
              <a:rPr lang="en-US" i="1" dirty="0">
                <a:solidFill>
                  <a:srgbClr val="0070C0"/>
                </a:solidFill>
              </a:rPr>
              <a:t>    </a:t>
            </a:r>
            <a:r>
              <a:rPr lang="ru-RU" dirty="0">
                <a:solidFill>
                  <a:srgbClr val="0070C0"/>
                </a:solidFill>
              </a:rPr>
              <a:t>Перевести число </a:t>
            </a:r>
            <a:r>
              <a:rPr lang="ru-RU" dirty="0">
                <a:solidFill>
                  <a:srgbClr val="002060"/>
                </a:solidFill>
              </a:rPr>
              <a:t>1001011,011</a:t>
            </a:r>
            <a:r>
              <a:rPr lang="ru-RU" baseline="-25000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70C0"/>
                </a:solidFill>
              </a:rPr>
              <a:t>  в десятичную систему счисления</a:t>
            </a:r>
            <a:endParaRPr dirty="0"/>
          </a:p>
          <a:p>
            <a:pPr algn="ctr">
              <a:defRPr/>
            </a:pPr>
            <a:r>
              <a:rPr lang="ru-RU" sz="2400" b="1" dirty="0">
                <a:solidFill>
                  <a:srgbClr val="002060"/>
                </a:solidFill>
              </a:rPr>
              <a:t>1001011,011</a:t>
            </a:r>
            <a:r>
              <a:rPr lang="ru-RU" sz="2400" b="1" baseline="-25000" dirty="0">
                <a:solidFill>
                  <a:srgbClr val="002060"/>
                </a:solidFill>
              </a:rPr>
              <a:t>2</a:t>
            </a:r>
            <a:r>
              <a:rPr lang="ru-RU" sz="2400" b="1" dirty="0">
                <a:solidFill>
                  <a:srgbClr val="002060"/>
                </a:solidFill>
              </a:rPr>
              <a:t> = Х</a:t>
            </a:r>
            <a:r>
              <a:rPr lang="en-US" sz="2400" b="1" baseline="-25000" dirty="0">
                <a:solidFill>
                  <a:srgbClr val="002060"/>
                </a:solidFill>
              </a:rPr>
              <a:t>10</a:t>
            </a:r>
            <a:endParaRPr lang="ru-RU" sz="2400" b="1" baseline="-25000" dirty="0">
              <a:solidFill>
                <a:srgbClr val="0070C0"/>
              </a:solidFill>
            </a:endParaRPr>
          </a:p>
          <a:p>
            <a:pPr>
              <a:defRPr/>
            </a:pPr>
            <a:endParaRPr lang="en-US" sz="900" dirty="0">
              <a:solidFill>
                <a:srgbClr val="0070C0"/>
              </a:solidFill>
            </a:endParaRPr>
          </a:p>
          <a:p>
            <a:pPr>
              <a:defRPr/>
            </a:pPr>
            <a:r>
              <a:rPr lang="en-US" sz="1600" dirty="0">
                <a:solidFill>
                  <a:srgbClr val="0070C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6 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5 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4 </a:t>
            </a:r>
            <a:r>
              <a:rPr lang="en-US" sz="1600" b="1" dirty="0">
                <a:solidFill>
                  <a:srgbClr val="002060"/>
                </a:solidFill>
              </a:rPr>
              <a:t>  </a:t>
            </a:r>
            <a:r>
              <a:rPr lang="ru-RU" sz="1600" b="1" dirty="0">
                <a:solidFill>
                  <a:srgbClr val="002060"/>
                </a:solidFill>
              </a:rPr>
              <a:t>3 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2  1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 0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 -1-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2</a:t>
            </a:r>
            <a:r>
              <a:rPr lang="en-US" sz="1600" b="1" dirty="0">
                <a:solidFill>
                  <a:srgbClr val="002060"/>
                </a:solidFill>
              </a:rPr>
              <a:t> </a:t>
            </a:r>
            <a:r>
              <a:rPr lang="ru-RU" sz="1600" b="1" dirty="0">
                <a:solidFill>
                  <a:srgbClr val="002060"/>
                </a:solidFill>
              </a:rPr>
              <a:t>-3</a:t>
            </a:r>
            <a:endParaRPr dirty="0"/>
          </a:p>
          <a:p>
            <a:pPr>
              <a:defRPr/>
            </a:pPr>
            <a:r>
              <a:rPr lang="ru-RU" sz="3200" b="1" dirty="0">
                <a:solidFill>
                  <a:srgbClr val="002060"/>
                </a:solidFill>
              </a:rPr>
              <a:t>1001011,011</a:t>
            </a:r>
            <a:r>
              <a:rPr lang="ru-RU" sz="3200" b="1" baseline="-25000" dirty="0">
                <a:solidFill>
                  <a:srgbClr val="002060"/>
                </a:solidFill>
              </a:rPr>
              <a:t>2 </a:t>
            </a:r>
            <a:r>
              <a:rPr lang="ru-RU" sz="3200" dirty="0">
                <a:solidFill>
                  <a:srgbClr val="002060"/>
                </a:solidFill>
              </a:rPr>
              <a:t>=</a:t>
            </a:r>
            <a:r>
              <a:rPr lang="ru-RU" sz="2400" dirty="0">
                <a:solidFill>
                  <a:srgbClr val="002060"/>
                </a:solidFill>
              </a:rPr>
              <a:t> =1*2</a:t>
            </a:r>
            <a:r>
              <a:rPr lang="ru-RU" sz="2400" baseline="30000" dirty="0">
                <a:solidFill>
                  <a:srgbClr val="002060"/>
                </a:solidFill>
              </a:rPr>
              <a:t>6</a:t>
            </a:r>
            <a:r>
              <a:rPr lang="ru-RU" sz="2400" dirty="0">
                <a:solidFill>
                  <a:srgbClr val="002060"/>
                </a:solidFill>
              </a:rPr>
              <a:t>+0*2</a:t>
            </a:r>
            <a:r>
              <a:rPr lang="ru-RU" sz="2400" baseline="30000" dirty="0">
                <a:solidFill>
                  <a:srgbClr val="002060"/>
                </a:solidFill>
              </a:rPr>
              <a:t>5</a:t>
            </a:r>
            <a:r>
              <a:rPr lang="ru-RU" sz="2400" dirty="0">
                <a:solidFill>
                  <a:srgbClr val="002060"/>
                </a:solidFill>
              </a:rPr>
              <a:t>+0*2</a:t>
            </a:r>
            <a:r>
              <a:rPr lang="ru-RU" sz="2400" baseline="30000" dirty="0">
                <a:solidFill>
                  <a:srgbClr val="002060"/>
                </a:solidFill>
              </a:rPr>
              <a:t>4</a:t>
            </a:r>
            <a:r>
              <a:rPr lang="ru-RU" sz="2400" dirty="0">
                <a:solidFill>
                  <a:srgbClr val="002060"/>
                </a:solidFill>
              </a:rPr>
              <a:t>+1*2</a:t>
            </a:r>
            <a:r>
              <a:rPr lang="ru-RU" sz="2400" baseline="30000" dirty="0">
                <a:solidFill>
                  <a:srgbClr val="002060"/>
                </a:solidFill>
              </a:rPr>
              <a:t>3</a:t>
            </a:r>
            <a:r>
              <a:rPr lang="ru-RU" sz="2400" dirty="0">
                <a:solidFill>
                  <a:srgbClr val="002060"/>
                </a:solidFill>
              </a:rPr>
              <a:t>+0*2</a:t>
            </a:r>
            <a:r>
              <a:rPr lang="ru-RU" sz="2400" baseline="30000" dirty="0">
                <a:solidFill>
                  <a:srgbClr val="002060"/>
                </a:solidFill>
              </a:rPr>
              <a:t>2</a:t>
            </a:r>
            <a:r>
              <a:rPr lang="ru-RU" sz="2400" dirty="0">
                <a:solidFill>
                  <a:srgbClr val="002060"/>
                </a:solidFill>
              </a:rPr>
              <a:t>+1*2</a:t>
            </a:r>
            <a:r>
              <a:rPr lang="ru-RU" sz="2400" baseline="30000" dirty="0">
                <a:solidFill>
                  <a:srgbClr val="002060"/>
                </a:solidFill>
              </a:rPr>
              <a:t>1</a:t>
            </a:r>
            <a:r>
              <a:rPr lang="ru-RU" sz="2400" dirty="0">
                <a:solidFill>
                  <a:srgbClr val="002060"/>
                </a:solidFill>
              </a:rPr>
              <a:t>+1*2</a:t>
            </a:r>
            <a:r>
              <a:rPr lang="ru-RU" sz="2400" baseline="30000" dirty="0">
                <a:solidFill>
                  <a:srgbClr val="002060"/>
                </a:solidFill>
              </a:rPr>
              <a:t>0</a:t>
            </a:r>
            <a:r>
              <a:rPr lang="ru-RU" sz="2400" dirty="0">
                <a:solidFill>
                  <a:srgbClr val="002060"/>
                </a:solidFill>
              </a:rPr>
              <a:t>++0*2</a:t>
            </a:r>
            <a:r>
              <a:rPr lang="ru-RU" sz="2400" baseline="30000" dirty="0">
                <a:solidFill>
                  <a:srgbClr val="002060"/>
                </a:solidFill>
              </a:rPr>
              <a:t>-1</a:t>
            </a:r>
            <a:r>
              <a:rPr lang="ru-RU" sz="2400" dirty="0">
                <a:solidFill>
                  <a:srgbClr val="002060"/>
                </a:solidFill>
              </a:rPr>
              <a:t>+1*2</a:t>
            </a:r>
            <a:r>
              <a:rPr lang="ru-RU" sz="2400" baseline="30000" dirty="0">
                <a:solidFill>
                  <a:srgbClr val="002060"/>
                </a:solidFill>
              </a:rPr>
              <a:t>-2</a:t>
            </a:r>
            <a:r>
              <a:rPr lang="ru-RU" sz="2400" dirty="0">
                <a:solidFill>
                  <a:srgbClr val="002060"/>
                </a:solidFill>
              </a:rPr>
              <a:t>+1*2</a:t>
            </a:r>
            <a:r>
              <a:rPr lang="ru-RU" sz="2400" baseline="30000" dirty="0">
                <a:solidFill>
                  <a:srgbClr val="002060"/>
                </a:solidFill>
              </a:rPr>
              <a:t>-3=</a:t>
            </a:r>
            <a:r>
              <a:rPr lang="ru-RU" sz="2400" dirty="0">
                <a:solidFill>
                  <a:srgbClr val="002060"/>
                </a:solidFill>
              </a:rPr>
              <a:t> =64+8+2+1+0,25+0,125=75,375</a:t>
            </a:r>
            <a:r>
              <a:rPr lang="en-US" sz="2400" baseline="-25000" dirty="0">
                <a:solidFill>
                  <a:srgbClr val="002060"/>
                </a:solidFill>
              </a:rPr>
              <a:t>10</a:t>
            </a:r>
            <a:endParaRPr dirty="0"/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</a:rPr>
              <a:t>Ответ: </a:t>
            </a:r>
            <a:r>
              <a:rPr lang="ru-RU" sz="2400" b="1" dirty="0">
                <a:solidFill>
                  <a:srgbClr val="002060"/>
                </a:solidFill>
              </a:rPr>
              <a:t>1001011,011</a:t>
            </a:r>
            <a:r>
              <a:rPr lang="ru-RU" sz="2400" b="1" baseline="-25000" dirty="0">
                <a:solidFill>
                  <a:srgbClr val="002060"/>
                </a:solidFill>
              </a:rPr>
              <a:t>2</a:t>
            </a:r>
            <a:r>
              <a:rPr lang="ru-RU" sz="2400" b="1" dirty="0">
                <a:solidFill>
                  <a:srgbClr val="002060"/>
                </a:solidFill>
              </a:rPr>
              <a:t> = 75,375</a:t>
            </a:r>
            <a:r>
              <a:rPr lang="en-US" sz="2400" b="1" baseline="-25000" dirty="0">
                <a:solidFill>
                  <a:srgbClr val="002060"/>
                </a:solidFill>
              </a:rPr>
              <a:t>10</a:t>
            </a:r>
            <a:endParaRPr lang="ru-RU" sz="2400" b="1" i="1" baseline="-25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179513" y="0"/>
            <a:ext cx="867876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dirty="0">
                <a:solidFill>
                  <a:srgbClr val="0070C0"/>
                </a:solidFill>
              </a:rPr>
              <a:t>Двоичная система проста, так как использует две цифры, но громоздка. В десятичной хранить числа в памяти возможно, но сложен перевод из десятичной в двоичную и обратно и занимает много времени. Необходима система счисления компактнее двоичной, но с более простым переводом.</a:t>
            </a:r>
            <a:endParaRPr dirty="0"/>
          </a:p>
          <a:p>
            <a:pPr indent="268288" algn="ctr">
              <a:defRPr/>
            </a:pPr>
            <a:r>
              <a:rPr lang="ru-RU" sz="2400" dirty="0">
                <a:solidFill>
                  <a:srgbClr val="002060"/>
                </a:solidFill>
              </a:rPr>
              <a:t>2</a:t>
            </a:r>
            <a:r>
              <a:rPr lang="ru-RU" sz="2400" baseline="30000" dirty="0">
                <a:solidFill>
                  <a:srgbClr val="002060"/>
                </a:solidFill>
              </a:rPr>
              <a:t>3 </a:t>
            </a:r>
            <a:r>
              <a:rPr lang="ru-RU" sz="2400" dirty="0">
                <a:solidFill>
                  <a:srgbClr val="002060"/>
                </a:solidFill>
              </a:rPr>
              <a:t>= 8                      0, 1, 2, 3, 4, 5, 6, 7.</a:t>
            </a:r>
            <a:endParaRPr dirty="0"/>
          </a:p>
          <a:p>
            <a:pPr indent="268288" algn="just"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285719" y="1857363"/>
            <a:ext cx="84296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b="1" i="1" dirty="0">
                <a:solidFill>
                  <a:srgbClr val="0070C0"/>
                </a:solidFill>
              </a:rPr>
              <a:t>Для </a:t>
            </a:r>
            <a:r>
              <a:rPr lang="ru-RU" b="1" i="1" dirty="0">
                <a:solidFill>
                  <a:srgbClr val="002060"/>
                </a:solidFill>
              </a:rPr>
              <a:t>перевода из двоичной системы счисления в восьмеричную </a:t>
            </a:r>
            <a:r>
              <a:rPr lang="ru-RU" b="1" i="1" dirty="0">
                <a:solidFill>
                  <a:srgbClr val="0070C0"/>
                </a:solidFill>
              </a:rPr>
              <a:t>необходимо разбить данное двоичное число вправо и влево от запятой на триады  ( три цифры ) и представить каждую триаду соответствующим восьмеричным кодом. При невозможности разбиения на триады допускается добавление нулей слева в целой записи числа и справа в дробной части числа. Для </a:t>
            </a:r>
            <a:r>
              <a:rPr lang="ru-RU" b="1" i="1" dirty="0">
                <a:solidFill>
                  <a:srgbClr val="002060"/>
                </a:solidFill>
              </a:rPr>
              <a:t>обратного перевода </a:t>
            </a:r>
            <a:r>
              <a:rPr lang="ru-RU" b="1" i="1" dirty="0">
                <a:solidFill>
                  <a:srgbClr val="0070C0"/>
                </a:solidFill>
              </a:rPr>
              <a:t>каждую цифру восьмеричного числа представляют соответствующей триадой двоичного кода.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28596" y="4286256"/>
          <a:ext cx="2786082" cy="1395149"/>
        </p:xfrm>
        <a:graphic>
          <a:graphicData uri="http://schemas.openxmlformats.org/drawingml/2006/table">
            <a:tbl>
              <a:tblPr/>
              <a:tblGrid>
                <a:gridCol w="1393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Восьмеричная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000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001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010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011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tx2"/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ru-RU" sz="1600">
                        <a:solidFill>
                          <a:schemeClr val="tx2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 bwMode="auto">
          <a:xfrm>
            <a:off x="3500429" y="4214817"/>
            <a:ext cx="4715267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>
                <a:solidFill>
                  <a:srgbClr val="002060"/>
                </a:solidFill>
              </a:rPr>
              <a:t>Пример</a:t>
            </a:r>
            <a:r>
              <a:rPr lang="ru-RU" i="1">
                <a:solidFill>
                  <a:srgbClr val="002060"/>
                </a:solidFill>
              </a:rPr>
              <a:t>:</a:t>
            </a:r>
            <a:r>
              <a:rPr lang="ru-RU">
                <a:solidFill>
                  <a:srgbClr val="002060"/>
                </a:solidFill>
              </a:rPr>
              <a:t>    </a:t>
            </a:r>
            <a:r>
              <a:rPr lang="ru-RU" sz="2400">
                <a:solidFill>
                  <a:srgbClr val="002060"/>
                </a:solidFill>
              </a:rPr>
              <a:t>1001011,011</a:t>
            </a:r>
            <a:r>
              <a:rPr lang="ru-RU" sz="2400" baseline="-25000">
                <a:solidFill>
                  <a:srgbClr val="002060"/>
                </a:solidFill>
              </a:rPr>
              <a:t>2</a:t>
            </a:r>
            <a:r>
              <a:rPr lang="ru-RU" sz="2400">
                <a:solidFill>
                  <a:srgbClr val="002060"/>
                </a:solidFill>
              </a:rPr>
              <a:t> =х</a:t>
            </a:r>
            <a:r>
              <a:rPr lang="ru-RU" sz="2400" baseline="-25000">
                <a:solidFill>
                  <a:srgbClr val="002060"/>
                </a:solidFill>
              </a:rPr>
              <a:t>8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3750461" y="4612833"/>
            <a:ext cx="4215201" cy="762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00</a:t>
            </a:r>
            <a:r>
              <a:rPr lang="ru-RU" sz="4400" dirty="0">
                <a:solidFill>
                  <a:srgbClr val="002060"/>
                </a:solidFill>
              </a:rPr>
              <a:t>1001011,011</a:t>
            </a:r>
            <a:endParaRPr lang="ru-RU" sz="4400" baseline="-25000" dirty="0">
              <a:solidFill>
                <a:srgbClr val="002060"/>
              </a:solidFill>
            </a:endParaRPr>
          </a:p>
        </p:txBody>
      </p:sp>
      <p:sp>
        <p:nvSpPr>
          <p:cNvPr id="12" name="Левая фигурная скобка 11"/>
          <p:cNvSpPr/>
          <p:nvPr/>
        </p:nvSpPr>
        <p:spPr bwMode="auto">
          <a:xfrm rot="16199999">
            <a:off x="7233423" y="4991858"/>
            <a:ext cx="142876" cy="785818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Левая фигурная скобка 13"/>
          <p:cNvSpPr/>
          <p:nvPr/>
        </p:nvSpPr>
        <p:spPr bwMode="auto">
          <a:xfrm rot="16199999">
            <a:off x="6107499" y="5008477"/>
            <a:ext cx="142876" cy="785818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Левая фигурная скобка 14"/>
          <p:cNvSpPr/>
          <p:nvPr/>
        </p:nvSpPr>
        <p:spPr bwMode="auto">
          <a:xfrm rot="16199999">
            <a:off x="5178806" y="5021606"/>
            <a:ext cx="142876" cy="785818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Левая фигурная скобка 15"/>
          <p:cNvSpPr/>
          <p:nvPr/>
        </p:nvSpPr>
        <p:spPr bwMode="auto">
          <a:xfrm rot="16199999">
            <a:off x="4222935" y="5016492"/>
            <a:ext cx="142876" cy="785818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4071336" y="5531345"/>
            <a:ext cx="4215201" cy="762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002060"/>
                </a:solidFill>
              </a:rPr>
              <a:t>1    1    3 ,   3</a:t>
            </a:r>
            <a:endParaRPr lang="ru-RU" sz="4400" b="1" baseline="-25000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00033" y="6143643"/>
            <a:ext cx="4715267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i="1">
                <a:solidFill>
                  <a:srgbClr val="002060"/>
                </a:solidFill>
              </a:rPr>
              <a:t>Ответ:</a:t>
            </a:r>
            <a:r>
              <a:rPr lang="ru-RU" sz="2400">
                <a:solidFill>
                  <a:srgbClr val="002060"/>
                </a:solidFill>
              </a:rPr>
              <a:t>    </a:t>
            </a:r>
            <a:r>
              <a:rPr lang="ru-RU" sz="2400" b="1">
                <a:solidFill>
                  <a:srgbClr val="002060"/>
                </a:solidFill>
              </a:rPr>
              <a:t>1001011,011</a:t>
            </a:r>
            <a:r>
              <a:rPr lang="ru-RU" sz="2400" b="1" baseline="-25000">
                <a:solidFill>
                  <a:srgbClr val="002060"/>
                </a:solidFill>
              </a:rPr>
              <a:t>2</a:t>
            </a:r>
            <a:r>
              <a:rPr lang="ru-RU" sz="2400" b="1">
                <a:solidFill>
                  <a:srgbClr val="002060"/>
                </a:solidFill>
              </a:rPr>
              <a:t> =113,3</a:t>
            </a:r>
            <a:r>
              <a:rPr lang="ru-RU" sz="2400" b="1" baseline="-25000">
                <a:solidFill>
                  <a:srgbClr val="002060"/>
                </a:solidFill>
              </a:rPr>
              <a:t>8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682998" y="158395"/>
            <a:ext cx="74612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dirty="0">
                <a:solidFill>
                  <a:srgbClr val="0070C0"/>
                </a:solidFill>
              </a:rPr>
              <a:t>Восьмеричная система компактнее двоичной и с более простым переводом чисел, однако, современные требования к ЭВМ заставили создавать шестнадцатеричную систему счисления.</a:t>
            </a:r>
            <a:endParaRPr dirty="0"/>
          </a:p>
          <a:p>
            <a:pPr algn="just">
              <a:defRPr/>
            </a:pPr>
            <a:r>
              <a:rPr lang="en-US" sz="2400" dirty="0">
                <a:solidFill>
                  <a:srgbClr val="002060"/>
                </a:solidFill>
              </a:rPr>
              <a:t>2</a:t>
            </a:r>
            <a:r>
              <a:rPr lang="en-US" sz="2400" baseline="30000" dirty="0">
                <a:solidFill>
                  <a:srgbClr val="002060"/>
                </a:solidFill>
              </a:rPr>
              <a:t>4</a:t>
            </a:r>
            <a:r>
              <a:rPr lang="en-US" sz="2400" dirty="0">
                <a:solidFill>
                  <a:srgbClr val="002060"/>
                </a:solidFill>
              </a:rPr>
              <a:t> = 16          1, 2, 3, 4, 5, 6, 7, 8, 9, A, B, C, D, E, F.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 bwMode="auto">
          <a:xfrm>
            <a:off x="507924" y="1388961"/>
            <a:ext cx="7858539" cy="2560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8288" algn="just">
              <a:defRPr/>
            </a:pPr>
            <a:r>
              <a:rPr lang="ru-RU" b="1" i="1" dirty="0">
                <a:solidFill>
                  <a:srgbClr val="0070C0"/>
                </a:solidFill>
              </a:rPr>
              <a:t>Правило </a:t>
            </a:r>
            <a:r>
              <a:rPr lang="ru-RU" b="1" i="1" dirty="0">
                <a:solidFill>
                  <a:srgbClr val="002060"/>
                </a:solidFill>
              </a:rPr>
              <a:t>перевода из двоичной системы счисления в шестнадцатеричную</a:t>
            </a:r>
            <a:r>
              <a:rPr lang="ru-RU" b="1" i="1" dirty="0">
                <a:solidFill>
                  <a:srgbClr val="0070C0"/>
                </a:solidFill>
              </a:rPr>
              <a:t>:  разбить двоичное число вправо и влево от запятой на тетрады ( по 4 цифры ) и представить каждую тетраду соответствующим шестнадцатеричным кодом. При невозможности разбиения на тетрады допускается добавление нулей  слева в целой записи числа и справа в дробной части числа. Для обратного перевода каждую цифру шестнадцатеричного числа представляют тетрадой двоичного кода. </a:t>
            </a:r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886992"/>
              </p:ext>
            </p:extLst>
          </p:nvPr>
        </p:nvGraphicFramePr>
        <p:xfrm>
          <a:off x="571114" y="4077462"/>
          <a:ext cx="2786082" cy="1661543"/>
        </p:xfrm>
        <a:graphic>
          <a:graphicData uri="http://schemas.openxmlformats.org/drawingml/2006/table">
            <a:tbl>
              <a:tblPr/>
              <a:tblGrid>
                <a:gridCol w="1393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3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 dirty="0" err="1">
                          <a:latin typeface="Arial"/>
                          <a:ea typeface="Times New Roman"/>
                          <a:cs typeface="Arial"/>
                        </a:rPr>
                        <a:t>Шестнадцатиричная</a:t>
                      </a:r>
                      <a:r>
                        <a:rPr lang="ru-RU" sz="800" dirty="0">
                          <a:latin typeface="Arial"/>
                          <a:ea typeface="Times New Roman"/>
                          <a:cs typeface="Arial"/>
                        </a:rPr>
                        <a:t> система счисления</a:t>
                      </a:r>
                      <a:endParaRPr lang="ru-RU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00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…..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…..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10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6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…..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…..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1011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В</a:t>
                      </a:r>
                      <a:endParaRPr dirty="0"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 bwMode="auto">
          <a:xfrm>
            <a:off x="4036213" y="3874702"/>
            <a:ext cx="4715267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002060"/>
                </a:solidFill>
              </a:rPr>
              <a:t>Пример</a:t>
            </a:r>
            <a:r>
              <a:rPr lang="ru-RU" i="1" dirty="0">
                <a:solidFill>
                  <a:srgbClr val="002060"/>
                </a:solidFill>
              </a:rPr>
              <a:t>:</a:t>
            </a:r>
            <a:r>
              <a:rPr lang="ru-RU" dirty="0">
                <a:solidFill>
                  <a:srgbClr val="002060"/>
                </a:solidFill>
              </a:rPr>
              <a:t>    </a:t>
            </a:r>
            <a:r>
              <a:rPr lang="ru-RU" sz="2400" dirty="0">
                <a:solidFill>
                  <a:srgbClr val="002060"/>
                </a:solidFill>
              </a:rPr>
              <a:t>1001011,011</a:t>
            </a:r>
            <a:r>
              <a:rPr lang="ru-RU" sz="2400" baseline="-25000" dirty="0">
                <a:solidFill>
                  <a:srgbClr val="002060"/>
                </a:solidFill>
              </a:rPr>
              <a:t>2</a:t>
            </a:r>
            <a:r>
              <a:rPr lang="ru-RU" sz="2400" dirty="0">
                <a:solidFill>
                  <a:srgbClr val="002060"/>
                </a:solidFill>
              </a:rPr>
              <a:t> =х</a:t>
            </a:r>
            <a:r>
              <a:rPr lang="ru-RU" sz="2400" baseline="-25000" dirty="0">
                <a:solidFill>
                  <a:srgbClr val="002060"/>
                </a:solidFill>
              </a:rPr>
              <a:t>16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3851920" y="4564926"/>
            <a:ext cx="42152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</a:t>
            </a:r>
            <a:r>
              <a:rPr lang="ru-RU" sz="4400" dirty="0">
                <a:solidFill>
                  <a:srgbClr val="002060"/>
                </a:solidFill>
              </a:rPr>
              <a:t>1001011,011</a:t>
            </a:r>
            <a:r>
              <a:rPr lang="ru-RU" sz="4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</a:t>
            </a:r>
            <a:endParaRPr lang="ru-RU" sz="4400" baseline="-25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Левая фигурная скобка 15"/>
          <p:cNvSpPr/>
          <p:nvPr/>
        </p:nvSpPr>
        <p:spPr bwMode="auto">
          <a:xfrm rot="16199999">
            <a:off x="7100986" y="4757666"/>
            <a:ext cx="111213" cy="1311534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TextBox 16"/>
          <p:cNvSpPr txBox="1"/>
          <p:nvPr/>
        </p:nvSpPr>
        <p:spPr bwMode="auto">
          <a:xfrm>
            <a:off x="4286245" y="5524161"/>
            <a:ext cx="4215201" cy="762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002060"/>
                </a:solidFill>
              </a:rPr>
              <a:t>4     В   ,   6</a:t>
            </a:r>
            <a:endParaRPr lang="ru-RU" sz="4400" b="1" baseline="-25000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500033" y="6143643"/>
            <a:ext cx="4715267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i="1" dirty="0">
                <a:solidFill>
                  <a:srgbClr val="002060"/>
                </a:solidFill>
              </a:rPr>
              <a:t>Ответ:</a:t>
            </a:r>
            <a:r>
              <a:rPr lang="ru-RU" sz="2400" dirty="0">
                <a:solidFill>
                  <a:srgbClr val="002060"/>
                </a:solidFill>
              </a:rPr>
              <a:t>    </a:t>
            </a:r>
            <a:r>
              <a:rPr lang="ru-RU" sz="2400" b="1" dirty="0">
                <a:solidFill>
                  <a:srgbClr val="002060"/>
                </a:solidFill>
              </a:rPr>
              <a:t>1001011,011</a:t>
            </a:r>
            <a:r>
              <a:rPr lang="ru-RU" sz="2400" b="1" baseline="-25000" dirty="0">
                <a:solidFill>
                  <a:srgbClr val="002060"/>
                </a:solidFill>
              </a:rPr>
              <a:t>2</a:t>
            </a:r>
            <a:r>
              <a:rPr lang="ru-RU" sz="2400" b="1" dirty="0">
                <a:solidFill>
                  <a:srgbClr val="002060"/>
                </a:solidFill>
              </a:rPr>
              <a:t> =4В,6</a:t>
            </a:r>
            <a:r>
              <a:rPr lang="ru-RU" sz="2400" b="1" baseline="-25000" dirty="0">
                <a:solidFill>
                  <a:srgbClr val="002060"/>
                </a:solidFill>
              </a:rPr>
              <a:t>16</a:t>
            </a:r>
            <a:endParaRPr dirty="0"/>
          </a:p>
        </p:txBody>
      </p:sp>
      <p:sp>
        <p:nvSpPr>
          <p:cNvPr id="19" name="Левая фигурная скобка 18"/>
          <p:cNvSpPr/>
          <p:nvPr/>
        </p:nvSpPr>
        <p:spPr bwMode="auto">
          <a:xfrm rot="16199999">
            <a:off x="5679289" y="4893479"/>
            <a:ext cx="142876" cy="1071570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Левая фигурная скобка 19"/>
          <p:cNvSpPr/>
          <p:nvPr/>
        </p:nvSpPr>
        <p:spPr bwMode="auto">
          <a:xfrm rot="16199999">
            <a:off x="4536281" y="4893479"/>
            <a:ext cx="142876" cy="1071570"/>
          </a:xfrm>
          <a:prstGeom prst="leftBrace">
            <a:avLst>
              <a:gd name="adj1" fmla="val 8333"/>
              <a:gd name="adj2" fmla="val 48581"/>
            </a:avLst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 bwMode="auto">
          <a:xfrm>
            <a:off x="163190" y="229475"/>
            <a:ext cx="3622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i="1" dirty="0">
                <a:solidFill>
                  <a:srgbClr val="002060"/>
                </a:solidFill>
              </a:rPr>
              <a:t>Пример:  </a:t>
            </a:r>
            <a:r>
              <a:rPr lang="ru-RU" sz="2400" dirty="0">
                <a:solidFill>
                  <a:srgbClr val="002060"/>
                </a:solidFill>
              </a:rPr>
              <a:t>347,25</a:t>
            </a:r>
            <a:r>
              <a:rPr lang="ru-RU" sz="2400" baseline="-25000" dirty="0">
                <a:solidFill>
                  <a:srgbClr val="002060"/>
                </a:solidFill>
              </a:rPr>
              <a:t>8</a:t>
            </a:r>
            <a:r>
              <a:rPr lang="ru-RU" sz="2400" dirty="0">
                <a:solidFill>
                  <a:srgbClr val="002060"/>
                </a:solidFill>
              </a:rPr>
              <a:t> = х</a:t>
            </a:r>
            <a:r>
              <a:rPr lang="ru-RU" sz="2400" baseline="-25000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-71830" y="5120960"/>
            <a:ext cx="4143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0</a:t>
            </a:r>
            <a:r>
              <a:rPr lang="ru-RU" sz="3200" b="1" dirty="0">
                <a:solidFill>
                  <a:srgbClr val="002060"/>
                </a:solidFill>
              </a:rPr>
              <a:t>11 100 111,010 101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 bwMode="auto">
          <a:xfrm>
            <a:off x="786400" y="3925646"/>
            <a:ext cx="23568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002060"/>
                </a:solidFill>
              </a:rPr>
              <a:t>347,25</a:t>
            </a:r>
            <a:endParaRPr lang="ru-RU" sz="4400" b="1" baseline="-25000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5724" y="5696003"/>
            <a:ext cx="4034620" cy="823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</a:rPr>
              <a:t>347,25 </a:t>
            </a:r>
            <a:r>
              <a:rPr lang="ru-RU" sz="2400" b="1" baseline="-25000" dirty="0">
                <a:solidFill>
                  <a:srgbClr val="002060"/>
                </a:solidFill>
              </a:rPr>
              <a:t>8</a:t>
            </a:r>
            <a:r>
              <a:rPr lang="ru-RU" sz="2400" b="1" dirty="0">
                <a:solidFill>
                  <a:srgbClr val="002060"/>
                </a:solidFill>
              </a:rPr>
              <a:t> = 11100111,010101</a:t>
            </a:r>
            <a:r>
              <a:rPr lang="ru-RU" sz="2400" b="1" baseline="-25000" dirty="0">
                <a:solidFill>
                  <a:srgbClr val="002060"/>
                </a:solidFill>
              </a:rPr>
              <a:t>2</a:t>
            </a:r>
            <a:endParaRPr dirty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332908"/>
              </p:ext>
            </p:extLst>
          </p:nvPr>
        </p:nvGraphicFramePr>
        <p:xfrm>
          <a:off x="666278" y="1405520"/>
          <a:ext cx="2357454" cy="2571767"/>
        </p:xfrm>
        <a:graphic>
          <a:graphicData uri="http://schemas.openxmlformats.org/drawingml/2006/table">
            <a:tbl>
              <a:tblPr/>
              <a:tblGrid>
                <a:gridCol w="1178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9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 dirty="0">
                          <a:latin typeface="Arial"/>
                          <a:ea typeface="Times New Roman"/>
                          <a:cs typeface="Arial"/>
                        </a:rPr>
                        <a:t>Восьмеричная система счисления</a:t>
                      </a:r>
                      <a:endParaRPr lang="ru-RU" sz="10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010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2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011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3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100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101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2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46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en-US" sz="160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111</a:t>
                      </a:r>
                      <a:endParaRPr lang="ru-RU" sz="160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latin typeface="Arial"/>
                          <a:ea typeface="Times New Roman"/>
                          <a:cs typeface="Arial"/>
                        </a:rPr>
                        <a:t>7</a:t>
                      </a:r>
                      <a:endParaRPr lang="ru-RU" sz="1600" dirty="0">
                        <a:solidFill>
                          <a:srgbClr val="002060"/>
                        </a:solidFill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 bwMode="auto">
          <a:xfrm>
            <a:off x="142088" y="759772"/>
            <a:ext cx="3715135" cy="579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rgbClr val="0070C0"/>
                </a:solidFill>
              </a:rPr>
              <a:t>Каждую цифру восьмеричного числа заменим соответствующей триадой </a:t>
            </a:r>
            <a:r>
              <a:rPr lang="ru-RU" sz="1600" dirty="0">
                <a:solidFill>
                  <a:srgbClr val="002060"/>
                </a:solidFill>
              </a:rPr>
              <a:t> </a:t>
            </a:r>
            <a:endParaRPr dirty="0"/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 bwMode="auto">
          <a:xfrm rot="10800000" flipV="1">
            <a:off x="509548" y="4617398"/>
            <a:ext cx="571504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cxnSpLocks/>
          </p:cNvCxnSpPr>
          <p:nvPr/>
        </p:nvCxnSpPr>
        <p:spPr bwMode="auto">
          <a:xfrm rot="5400000">
            <a:off x="902457" y="4688836"/>
            <a:ext cx="500066" cy="357190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cxnSpLocks/>
          </p:cNvCxnSpPr>
          <p:nvPr/>
        </p:nvCxnSpPr>
        <p:spPr bwMode="auto">
          <a:xfrm rot="16199999" flipH="1">
            <a:off x="1394173" y="4870557"/>
            <a:ext cx="500066" cy="71438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cxnSpLocks/>
          </p:cNvCxnSpPr>
          <p:nvPr/>
        </p:nvCxnSpPr>
        <p:spPr bwMode="auto">
          <a:xfrm rot="16199999" flipH="1">
            <a:off x="2058253" y="4617398"/>
            <a:ext cx="500066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cxnSpLocks/>
          </p:cNvCxnSpPr>
          <p:nvPr/>
        </p:nvCxnSpPr>
        <p:spPr bwMode="auto">
          <a:xfrm>
            <a:off x="2631232" y="4597828"/>
            <a:ext cx="857256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cxnSpLocks/>
          </p:cNvCxnSpPr>
          <p:nvPr/>
        </p:nvCxnSpPr>
        <p:spPr bwMode="auto">
          <a:xfrm rot="5400000">
            <a:off x="714372" y="3429000"/>
            <a:ext cx="6858000" cy="1587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 bwMode="auto">
          <a:xfrm>
            <a:off x="4714083" y="189200"/>
            <a:ext cx="378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i="1" dirty="0">
                <a:solidFill>
                  <a:srgbClr val="002060"/>
                </a:solidFill>
              </a:rPr>
              <a:t>Пример:  </a:t>
            </a:r>
            <a:r>
              <a:rPr lang="ru-RU" sz="2400" dirty="0">
                <a:solidFill>
                  <a:srgbClr val="002060"/>
                </a:solidFill>
              </a:rPr>
              <a:t>А4F,C5</a:t>
            </a:r>
            <a:r>
              <a:rPr lang="ru-RU" sz="2400" baseline="-25000" dirty="0">
                <a:solidFill>
                  <a:srgbClr val="002060"/>
                </a:solidFill>
              </a:rPr>
              <a:t>16</a:t>
            </a:r>
            <a:r>
              <a:rPr lang="ru-RU" sz="2400" dirty="0">
                <a:solidFill>
                  <a:srgbClr val="002060"/>
                </a:solidFill>
              </a:rPr>
              <a:t>  = х</a:t>
            </a:r>
            <a:r>
              <a:rPr lang="ru-RU" sz="2400" baseline="-25000" dirty="0">
                <a:solidFill>
                  <a:srgbClr val="002060"/>
                </a:solidFill>
              </a:rPr>
              <a:t>2</a:t>
            </a:r>
            <a:r>
              <a:rPr lang="ru-RU" dirty="0">
                <a:solidFill>
                  <a:srgbClr val="002060"/>
                </a:solidFill>
              </a:rPr>
              <a:t> </a:t>
            </a:r>
            <a:endParaRPr dirty="0"/>
          </a:p>
        </p:txBody>
      </p:sp>
      <p:sp>
        <p:nvSpPr>
          <p:cNvPr id="34" name="TextBox 33"/>
          <p:cNvSpPr txBox="1"/>
          <p:nvPr/>
        </p:nvSpPr>
        <p:spPr bwMode="auto">
          <a:xfrm>
            <a:off x="4464369" y="575890"/>
            <a:ext cx="4246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7800" algn="just">
              <a:defRPr/>
            </a:pPr>
            <a:r>
              <a:rPr lang="ru-RU" sz="1600" dirty="0">
                <a:solidFill>
                  <a:srgbClr val="0070C0"/>
                </a:solidFill>
              </a:rPr>
              <a:t>Каждую цифру шестнадцатеричного числа заменим соответствующей тетрадой. </a:t>
            </a:r>
            <a:r>
              <a:rPr lang="ru-RU" sz="1600" dirty="0">
                <a:solidFill>
                  <a:srgbClr val="002060"/>
                </a:solidFill>
              </a:rPr>
              <a:t> </a:t>
            </a:r>
            <a:endParaRPr dirty="0"/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564793"/>
              </p:ext>
            </p:extLst>
          </p:nvPr>
        </p:nvGraphicFramePr>
        <p:xfrm>
          <a:off x="5728425" y="1301699"/>
          <a:ext cx="2356866" cy="2741311"/>
        </p:xfrm>
        <a:graphic>
          <a:graphicData uri="http://schemas.openxmlformats.org/drawingml/2006/table">
            <a:tbl>
              <a:tblPr/>
              <a:tblGrid>
                <a:gridCol w="11784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8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Двоичная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800">
                          <a:latin typeface="Arial"/>
                          <a:ea typeface="Times New Roman"/>
                          <a:cs typeface="Arial"/>
                        </a:rPr>
                        <a:t>Шестнадцатеричная система счисления</a:t>
                      </a:r>
                      <a:endParaRPr lang="ru-RU" sz="10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4</a:t>
                      </a:r>
                      <a:endParaRPr lang="ru-RU" sz="16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0101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5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5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1010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A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1100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C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ru-RU" sz="1600">
                          <a:latin typeface="Arial"/>
                          <a:ea typeface="Times New Roman"/>
                          <a:cs typeface="Arial"/>
                        </a:rPr>
                        <a:t>…….</a:t>
                      </a:r>
                      <a:endParaRPr/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6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>
                          <a:latin typeface="Arial"/>
                          <a:ea typeface="Times New Roman"/>
                          <a:cs typeface="Arial"/>
                        </a:rPr>
                        <a:t>1111</a:t>
                      </a:r>
                      <a:endParaRPr lang="ru-RU" sz="160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sz="1600" dirty="0">
                          <a:latin typeface="Arial"/>
                          <a:ea typeface="Times New Roman"/>
                          <a:cs typeface="Arial"/>
                        </a:rPr>
                        <a:t>F</a:t>
                      </a:r>
                      <a:endParaRPr lang="ru-RU" sz="1600" dirty="0">
                        <a:latin typeface="Arial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 w="12700" algn="ctr">
                      <a:solidFill>
                        <a:srgbClr val="000000"/>
                      </a:solidFill>
                    </a:lnL>
                    <a:lnR w="12700" algn="ctr">
                      <a:solidFill>
                        <a:srgbClr val="000000"/>
                      </a:solidFill>
                    </a:lnR>
                    <a:lnT w="12700" algn="ctr">
                      <a:solidFill>
                        <a:srgbClr val="000000"/>
                      </a:solidFill>
                    </a:lnT>
                    <a:lnB w="12700" algn="ctr">
                      <a:solidFill>
                        <a:srgbClr val="00000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 bwMode="auto">
          <a:xfrm>
            <a:off x="5572130" y="4139219"/>
            <a:ext cx="23552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002060"/>
                </a:solidFill>
              </a:rPr>
              <a:t>A4F</a:t>
            </a:r>
            <a:r>
              <a:rPr lang="ru-RU" sz="4400" b="1" dirty="0">
                <a:solidFill>
                  <a:srgbClr val="002060"/>
                </a:solidFill>
              </a:rPr>
              <a:t>,</a:t>
            </a:r>
            <a:r>
              <a:rPr lang="en-US" sz="4400" b="1" dirty="0">
                <a:solidFill>
                  <a:srgbClr val="002060"/>
                </a:solidFill>
              </a:rPr>
              <a:t>C</a:t>
            </a:r>
            <a:r>
              <a:rPr lang="ru-RU" sz="4400" b="1" dirty="0">
                <a:solidFill>
                  <a:srgbClr val="002060"/>
                </a:solidFill>
              </a:rPr>
              <a:t>5</a:t>
            </a:r>
            <a:endParaRPr lang="ru-RU" sz="4400" b="1" baseline="-25000" dirty="0">
              <a:solidFill>
                <a:srgbClr val="002060"/>
              </a:solidFill>
            </a:endParaRPr>
          </a:p>
        </p:txBody>
      </p:sp>
      <p:cxnSp>
        <p:nvCxnSpPr>
          <p:cNvPr id="37" name="Прямая со стрелкой 36"/>
          <p:cNvCxnSpPr>
            <a:cxnSpLocks/>
          </p:cNvCxnSpPr>
          <p:nvPr/>
        </p:nvCxnSpPr>
        <p:spPr bwMode="auto">
          <a:xfrm rot="10800000" flipV="1">
            <a:off x="4946069" y="4776815"/>
            <a:ext cx="714380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 bwMode="auto">
          <a:xfrm>
            <a:off x="4273811" y="5357826"/>
            <a:ext cx="4429515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002060"/>
                </a:solidFill>
              </a:rPr>
              <a:t>1010  0100  1111 ,  1100  0101</a:t>
            </a:r>
            <a:endParaRPr dirty="0"/>
          </a:p>
        </p:txBody>
      </p:sp>
      <p:cxnSp>
        <p:nvCxnSpPr>
          <p:cNvPr id="42" name="Прямая со стрелкой 41"/>
          <p:cNvCxnSpPr>
            <a:cxnSpLocks/>
          </p:cNvCxnSpPr>
          <p:nvPr/>
        </p:nvCxnSpPr>
        <p:spPr bwMode="auto">
          <a:xfrm rot="5400000">
            <a:off x="5594105" y="4815253"/>
            <a:ext cx="500066" cy="500066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>
            <a:cxnSpLocks/>
          </p:cNvCxnSpPr>
          <p:nvPr/>
        </p:nvCxnSpPr>
        <p:spPr bwMode="auto">
          <a:xfrm rot="5400000">
            <a:off x="6190341" y="5026456"/>
            <a:ext cx="500066" cy="142876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cxnSpLocks/>
          </p:cNvCxnSpPr>
          <p:nvPr/>
        </p:nvCxnSpPr>
        <p:spPr bwMode="auto">
          <a:xfrm rot="16199999" flipH="1">
            <a:off x="6887841" y="4964917"/>
            <a:ext cx="500066" cy="214314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cxnSpLocks/>
          </p:cNvCxnSpPr>
          <p:nvPr/>
        </p:nvCxnSpPr>
        <p:spPr bwMode="auto">
          <a:xfrm>
            <a:off x="7535514" y="4786322"/>
            <a:ext cx="714380" cy="571504"/>
          </a:xfrm>
          <a:prstGeom prst="straightConnector1">
            <a:avLst/>
          </a:prstGeom>
          <a:ln w="38100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4177898" y="5949833"/>
            <a:ext cx="4786705" cy="45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2060"/>
                </a:solidFill>
              </a:rPr>
              <a:t>А4F,C5</a:t>
            </a:r>
            <a:r>
              <a:rPr lang="ru-RU" sz="2000" b="1" baseline="-25000" dirty="0">
                <a:solidFill>
                  <a:srgbClr val="002060"/>
                </a:solidFill>
              </a:rPr>
              <a:t>16</a:t>
            </a:r>
            <a:r>
              <a:rPr lang="ru-RU" sz="2000" b="1" dirty="0">
                <a:solidFill>
                  <a:srgbClr val="002060"/>
                </a:solidFill>
              </a:rPr>
              <a:t>  = 101001001111 , 11000101</a:t>
            </a:r>
            <a:r>
              <a:rPr lang="ru-RU" sz="2400" b="1" baseline="-25000" dirty="0">
                <a:solidFill>
                  <a:srgbClr val="002060"/>
                </a:solidFill>
              </a:rPr>
              <a:t>2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214281" y="714355"/>
            <a:ext cx="7929977" cy="3840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just"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Для выполнения вычислений с многозначными числами необходимо знать правила сложения и правила умножения однозначных чисел. Вот эти правила:</a:t>
            </a:r>
            <a:endParaRPr/>
          </a:p>
          <a:p>
            <a:pPr indent="266700" algn="just"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 </a:t>
            </a:r>
            <a:endParaRPr/>
          </a:p>
          <a:p>
            <a:pPr indent="266700" algn="ctr">
              <a:defRPr/>
            </a:pPr>
            <a:r>
              <a:rPr lang="ru-RU" sz="2800" b="1">
                <a:solidFill>
                  <a:schemeClr val="accent5">
                    <a:lumMod val="50000"/>
                  </a:schemeClr>
                </a:solidFill>
              </a:rPr>
              <a:t>0  +  0  =  0      0  x  0  =  0   </a:t>
            </a:r>
            <a:endParaRPr/>
          </a:p>
          <a:p>
            <a:pPr indent="266700" algn="ctr">
              <a:defRPr/>
            </a:pPr>
            <a:r>
              <a:rPr lang="ru-RU" sz="2800" b="1">
                <a:solidFill>
                  <a:schemeClr val="accent5">
                    <a:lumMod val="50000"/>
                  </a:schemeClr>
                </a:solidFill>
              </a:rPr>
              <a:t>1  +  0  =  1      1  x  0  =  0</a:t>
            </a:r>
            <a:endParaRPr/>
          </a:p>
          <a:p>
            <a:pPr indent="266700" algn="ctr">
              <a:defRPr/>
            </a:pPr>
            <a:r>
              <a:rPr lang="ru-RU" sz="2800" b="1">
                <a:solidFill>
                  <a:schemeClr val="accent5">
                    <a:lumMod val="50000"/>
                  </a:schemeClr>
                </a:solidFill>
              </a:rPr>
              <a:t>1  +  1  = 10     1  x  1  =  1</a:t>
            </a:r>
            <a:endParaRPr/>
          </a:p>
          <a:p>
            <a:pPr indent="266700" algn="just"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 </a:t>
            </a:r>
            <a:endParaRPr/>
          </a:p>
          <a:p>
            <a:pPr indent="266700" algn="just"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Принцип перестановочности сложения и умножения работает во всех системах счисления. Далее следует сообщить, что приемы выполнения вычислений с многозначными числами в двоичной системе аналогичны десятичной.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214281" y="714355"/>
            <a:ext cx="86061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Пример 1</a:t>
            </a: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Как представлено число 83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1о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в двоичной системе счисления</a:t>
            </a:r>
          </a:p>
          <a:p>
            <a:pPr algn="just">
              <a:defRPr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1)  1001011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    2)  1100101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   3)  1010011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   4) 101001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  <a:p>
            <a:pPr algn="just">
              <a:defRPr/>
            </a:pP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Решение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Для получения ответа переведем данное число в двоичную систему счисления. 83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= 64 + 16 + 2 + 1 =  1010011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Ответ: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№ 3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199483" y="2315874"/>
            <a:ext cx="8116933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Пример 2 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Вычислите сумму двоичных чисел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x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у,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если: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х =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1010101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, </a:t>
            </a:r>
          </a:p>
          <a:p>
            <a:pPr>
              <a:defRPr/>
            </a:pP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у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= 1010011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  <a:p>
            <a:pPr algn="ctr">
              <a:defRPr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1) 10100010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  2)10101000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3) 10100100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  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4) 10111000</a:t>
            </a:r>
            <a:r>
              <a:rPr lang="ru-RU" sz="2400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,</a:t>
            </a:r>
            <a:endParaRPr dirty="0"/>
          </a:p>
          <a:p>
            <a:pPr>
              <a:defRPr/>
            </a:pP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Решение.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Сложение можно выполнить «столбиком», используя таблицу сложения в двоичной системе счисления. </a:t>
            </a:r>
            <a:endParaRPr dirty="0"/>
          </a:p>
          <a:p>
            <a:pPr marL="2598738">
              <a:defRPr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1010101</a:t>
            </a:r>
            <a:endParaRPr dirty="0"/>
          </a:p>
          <a:p>
            <a:pPr marL="2598738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 1010011</a:t>
            </a:r>
            <a:endParaRPr dirty="0"/>
          </a:p>
          <a:p>
            <a:pPr marL="2598738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10101000</a:t>
            </a:r>
            <a:endParaRPr dirty="0"/>
          </a:p>
          <a:p>
            <a:pPr>
              <a:defRPr/>
            </a:pP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итоге получаем 10101000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</a:t>
            </a:r>
            <a:endParaRPr dirty="0"/>
          </a:p>
          <a:p>
            <a:pPr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Ответ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№ 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629696" y="0"/>
            <a:ext cx="7929977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Пример 3.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Укажите через запятую в порядке возрастания все основания систем счисления, в которых запись числа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23</a:t>
            </a:r>
            <a:r>
              <a:rPr lang="ru-RU" b="1" baseline="-25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оканчивается на 2.</a:t>
            </a:r>
            <a:endParaRPr dirty="0"/>
          </a:p>
          <a:p>
            <a:pPr algn="just">
              <a:defRPr/>
            </a:pP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Решение.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Имеем: 23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=а2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x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; 23 =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ах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+ 2;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ах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= 21. Искомый ответ находится среди целых корней последнего уравне­ния — 3, 7, 21. Проверка показывает, что все эти основания являются подходящими. Ответ: 3,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7,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21.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629696" y="1982214"/>
            <a:ext cx="7929977" cy="4907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Пример 4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Найти основание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системы счисления и цифру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если верно равенство: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33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m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+ 2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443 = 55424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Пример выполнен в системе счисления с основанием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, </a:t>
            </a:r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m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— максимальная цифра в этой системе.</a:t>
            </a:r>
            <a:endParaRPr dirty="0"/>
          </a:p>
          <a:p>
            <a:pPr algn="just">
              <a:defRPr/>
            </a:pP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Решение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Запишем столбиком данное сложение:</a:t>
            </a:r>
            <a:endParaRPr dirty="0"/>
          </a:p>
          <a:p>
            <a:pPr marL="2514600" algn="just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m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n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514600" algn="just">
              <a:defRPr/>
            </a:pPr>
            <a:r>
              <a:rPr lang="ru-RU" sz="2400" b="1" u="sng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2400" b="1" u="sng" dirty="0">
                <a:solidFill>
                  <a:schemeClr val="accent5">
                    <a:lumMod val="50000"/>
                  </a:schemeClr>
                </a:solidFill>
              </a:rPr>
              <a:t>  n </a:t>
            </a:r>
            <a:r>
              <a:rPr lang="ru-RU" sz="2400" b="1" u="sng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400" b="1" u="sng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u="sng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400" b="1" u="sng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u="sng" dirty="0">
                <a:solidFill>
                  <a:schemeClr val="accent5">
                    <a:lumMod val="50000"/>
                  </a:schemeClr>
                </a:solidFill>
              </a:rPr>
              <a:t>3</a:t>
            </a:r>
            <a:endParaRPr lang="ru-RU" sz="24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2514600" algn="just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5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4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Очевидно, основание системы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&gt; 6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, так как присутствует цифра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5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Сложение в младшем разряде дает: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+ 3 = 4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Отсюда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= 1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Во втором разряде слева дает: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5 + 4 = 12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</a:rPr>
              <a:t>p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= (1·p + 2)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 = 9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  <a:p>
            <a:pPr algn="just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Отсюда следует, что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р = 9 — 2 = 7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Наибольшая цифра в семеричной системе — 6. Значит </a:t>
            </a:r>
            <a:r>
              <a:rPr lang="en-US" i="1" dirty="0">
                <a:solidFill>
                  <a:schemeClr val="accent5">
                    <a:lumMod val="50000"/>
                  </a:schemeClr>
                </a:solidFill>
              </a:rPr>
              <a:t>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= 6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Если теперь подставить в данные выражение вместо букв соответствующие им цифры: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n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= 1, </a:t>
            </a:r>
            <a:r>
              <a:rPr lang="en-US" b="1" i="1" dirty="0">
                <a:solidFill>
                  <a:schemeClr val="accent5">
                    <a:lumMod val="50000"/>
                  </a:schemeClr>
                </a:solidFill>
              </a:rPr>
              <a:t>m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 =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6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 выполнить сложение в семеричной системе счисления, то получится сумма, данная в условии задачи.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755576" y="411300"/>
            <a:ext cx="7929977" cy="6035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Пример 5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В какой системе счисления выполнено следующее сложение?</a:t>
            </a:r>
            <a:endParaRPr dirty="0"/>
          </a:p>
          <a:p>
            <a:pPr marL="2152650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 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756</a:t>
            </a:r>
            <a:endParaRPr dirty="0"/>
          </a:p>
          <a:p>
            <a:pPr marL="2152650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  307</a:t>
            </a:r>
            <a:endParaRPr dirty="0"/>
          </a:p>
          <a:p>
            <a:pPr marL="2152650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2456</a:t>
            </a:r>
            <a:endParaRPr dirty="0"/>
          </a:p>
          <a:p>
            <a:pPr marL="2152650">
              <a:defRPr/>
            </a:pPr>
            <a:r>
              <a:rPr lang="ru-RU" sz="2000" u="sng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…24</a:t>
            </a:r>
            <a:endParaRPr lang="ru-RU" sz="2000" dirty="0">
              <a:solidFill>
                <a:schemeClr val="accent5">
                  <a:lumMod val="50000"/>
                </a:schemeClr>
              </a:solidFill>
              <a:latin typeface="Arial"/>
              <a:cs typeface="Arial"/>
            </a:endParaRPr>
          </a:p>
          <a:p>
            <a:pPr marL="2152650">
              <a:defRPr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Arial"/>
                <a:cs typeface="Arial"/>
              </a:rPr>
              <a:t>3767</a:t>
            </a:r>
            <a:endParaRPr dirty="0"/>
          </a:p>
          <a:p>
            <a:pPr algn="just">
              <a:defRPr/>
            </a:pPr>
            <a:r>
              <a:rPr lang="ru-RU" b="1" i="1" dirty="0">
                <a:solidFill>
                  <a:schemeClr val="accent5">
                    <a:lumMod val="75000"/>
                  </a:schemeClr>
                </a:solidFill>
              </a:rPr>
              <a:t>Решение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Решение этой задачи рекомендуется искать методом гипотез. Очевидно, что основание системы </a:t>
            </a:r>
            <a:r>
              <a:rPr lang="ru-RU" b="1" i="1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 &gt; 8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 Можно предположить, что оно меньше 10, поскольку нет буквенных цифр, а правилам десятичной арифметики данный пример не удовлетворяет. Примем гипотезу о том, что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р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равно 8 или 9. Выполним сложение младших разрядов в десятичной системе:</a:t>
            </a:r>
            <a:endParaRPr dirty="0"/>
          </a:p>
          <a:p>
            <a:pPr algn="ctr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6 + 7 + 6 + 4 =23</a:t>
            </a:r>
            <a:r>
              <a:rPr lang="ru-RU" baseline="-25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=Х7</a:t>
            </a:r>
            <a:r>
              <a:rPr lang="ru-RU" baseline="-25000" dirty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системе с основанием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р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это двузначное число с младшей цифрой 7 и неизвестной первой цифрой слева. Переведем число 23</a:t>
            </a:r>
            <a:r>
              <a:rPr lang="ru-RU" baseline="-25000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в восьмеричную и девятеричную системы. Получим:</a:t>
            </a:r>
            <a:endParaRPr dirty="0"/>
          </a:p>
          <a:p>
            <a:pPr algn="ctr">
              <a:defRPr/>
            </a:pP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23</a:t>
            </a:r>
            <a:r>
              <a:rPr lang="ru-RU" baseline="-25000" dirty="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= 27</a:t>
            </a:r>
            <a:r>
              <a:rPr lang="ru-RU" baseline="-25000" dirty="0">
                <a:solidFill>
                  <a:schemeClr val="accent5">
                    <a:lumMod val="50000"/>
                  </a:schemeClr>
                </a:solidFill>
              </a:rPr>
              <a:t>8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 = 25</a:t>
            </a:r>
            <a:r>
              <a:rPr lang="ru-RU" baseline="-25000" dirty="0">
                <a:solidFill>
                  <a:schemeClr val="accent5">
                    <a:lumMod val="50000"/>
                  </a:schemeClr>
                </a:solidFill>
              </a:rPr>
              <a:t>9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  <a:p>
            <a:pPr algn="just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Очевидно, подходит вариант </a:t>
            </a:r>
            <a:r>
              <a:rPr lang="ru-RU" i="1" dirty="0">
                <a:solidFill>
                  <a:schemeClr val="accent5">
                    <a:lumMod val="75000"/>
                  </a:schemeClr>
                </a:solidFill>
              </a:rPr>
              <a:t>р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= 8. Проверяя выполнение сложения других разрядов в восьмеричной системе, убеждаемся, что предположение сделано правильное. Ответ: </a:t>
            </a:r>
            <a:r>
              <a:rPr lang="ru-RU" sz="2000" b="1" i="1" dirty="0">
                <a:solidFill>
                  <a:schemeClr val="accent5">
                    <a:lumMod val="50000"/>
                  </a:schemeClr>
                </a:solidFill>
              </a:rPr>
              <a:t>р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= 8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214281" y="117693"/>
            <a:ext cx="7929977" cy="5867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85950">
              <a:defRPr/>
            </a:pP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Требования к знаниям и умениям учащихся </a:t>
            </a:r>
            <a:endParaRPr/>
          </a:p>
          <a:p>
            <a:pPr marL="1885950">
              <a:defRPr/>
            </a:pPr>
            <a:endParaRPr lang="ru-RU" b="1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Учащиеся должны 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знать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/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что такое «система счисления»;</a:t>
            </a:r>
            <a:endParaRPr/>
          </a:p>
          <a:p>
            <a:pPr marL="342900" lvl="0" indent="-342900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в чем различие между позиционными и непозиционными системами счисления;</a:t>
            </a:r>
            <a:endParaRPr/>
          </a:p>
          <a:p>
            <a:pPr>
              <a:spcBef>
                <a:spcPts val="600"/>
              </a:spcBef>
              <a:defRPr/>
            </a:pPr>
            <a:endParaRPr lang="ru-RU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defRPr/>
            </a:pPr>
            <a:endParaRPr lang="ru-RU">
              <a:solidFill>
                <a:schemeClr val="accent5">
                  <a:lumMod val="75000"/>
                </a:schemeClr>
              </a:solidFill>
            </a:endParaRPr>
          </a:p>
          <a:p>
            <a:pPr>
              <a:spcBef>
                <a:spcPts val="600"/>
              </a:spcBef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Учащиеся должны 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уметь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/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переводить целые числа из десятичной системы счисления в другие системы и обратно;</a:t>
            </a:r>
            <a:endParaRPr/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выполнять простейшие арифметические операции с двоичными числами;</a:t>
            </a:r>
            <a:endParaRPr/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определять истинность высказываний (логических выражений);</a:t>
            </a:r>
            <a:endParaRPr/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*осуществлять перевод целых и дробных десятичных чисел в другие позиционные системы счисления и обратный перевод;</a:t>
            </a:r>
            <a:endParaRPr/>
          </a:p>
          <a:p>
            <a:pPr marL="342900" lvl="0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*переходить от записи двоичной информации к восьмеричной и шестнадцатеричной форме и осуществлять обратный переход.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214281" y="642917"/>
            <a:ext cx="7929977" cy="179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9250">
              <a:defRPr/>
            </a:pP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Вопросы для самоконтроля :</a:t>
            </a:r>
            <a:endParaRPr/>
          </a:p>
          <a:p>
            <a:pPr marL="1619250">
              <a:defRPr/>
            </a:pPr>
            <a:endParaRPr lang="ru-RU" sz="1200">
              <a:solidFill>
                <a:schemeClr val="accent5">
                  <a:lumMod val="75000"/>
                </a:schemeClr>
              </a:solidFill>
            </a:endParaRPr>
          </a:p>
          <a:p>
            <a:pPr marL="36195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Почему нельзя говорить о едином языке двоичных кодов для всех типов данных, представимых в памяти ЭВМ?</a:t>
            </a:r>
            <a:endParaRPr lang="ru-RU" sz="1200">
              <a:solidFill>
                <a:schemeClr val="accent5">
                  <a:lumMod val="75000"/>
                </a:schemeClr>
              </a:solidFill>
            </a:endParaRPr>
          </a:p>
          <a:p>
            <a:pPr marL="361950" lvl="1" indent="-342900" algn="just">
              <a:spcBef>
                <a:spcPts val="600"/>
              </a:spcBef>
              <a:buFont typeface="+mj-lt"/>
              <a:buAutoNum type="arabicPeriod"/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Опишите методическую последовательность вопросов, ответами на которые раскрывается тема «Системы счисления».</a:t>
            </a:r>
            <a:endParaRPr lang="ru-RU" sz="12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 bwMode="auto">
          <a:xfrm>
            <a:off x="142843" y="0"/>
            <a:ext cx="7929977" cy="57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19250">
              <a:defRPr/>
            </a:pP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Решите задачи:</a:t>
            </a:r>
            <a:endParaRPr/>
          </a:p>
          <a:p>
            <a:pPr marL="1619250">
              <a:defRPr/>
            </a:pPr>
            <a:endParaRPr lang="ru-RU" b="1">
              <a:solidFill>
                <a:schemeClr val="accent5">
                  <a:lumMod val="75000"/>
                </a:schemeClr>
              </a:solidFill>
            </a:endParaRPr>
          </a:p>
          <a:p>
            <a:pPr marL="1619250">
              <a:defRPr/>
            </a:pPr>
            <a:endParaRPr lang="ru-RU" sz="1200">
              <a:solidFill>
                <a:schemeClr val="accent5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A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 Двоичный код числа 33 — это:</a:t>
            </a:r>
            <a:endParaRPr lang="ru-RU" sz="140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ctr">
              <a:buAutoNum type="arabicParenR"/>
              <a:defRPr/>
            </a:pPr>
            <a:r>
              <a:rPr lang="ru-RU" sz="2000">
                <a:solidFill>
                  <a:schemeClr val="accent5">
                    <a:lumMod val="50000"/>
                  </a:schemeClr>
                </a:solidFill>
              </a:rPr>
              <a:t>100000     2) 100001     3) 101011     4) 111111</a:t>
            </a:r>
            <a:endParaRPr/>
          </a:p>
          <a:p>
            <a:pPr marL="342900" indent="-342900">
              <a:defRPr/>
            </a:pPr>
            <a:endParaRPr lang="ru-RU" sz="1400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defRPr/>
            </a:pP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А2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ru-RU" b="1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Для кодирования букв А, Б, В, Г решили использовать двухразрядные последовательные двоичные числа (от 00 до 11 соответственно). Если таким способом закоди­ровать последовательность символов ГБВА и записать результат шестнадцатеричным кодом, то получится:</a:t>
            </a:r>
            <a:endParaRPr lang="ru-RU" sz="140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 algn="ctr">
              <a:buAutoNum type="arabicParenR"/>
              <a:defRPr/>
            </a:pPr>
            <a:r>
              <a:rPr lang="ru-RU" sz="2000">
                <a:solidFill>
                  <a:schemeClr val="accent5">
                    <a:lumMod val="50000"/>
                  </a:schemeClr>
                </a:solidFill>
              </a:rPr>
              <a:t>138          2) </a:t>
            </a:r>
            <a:r>
              <a:rPr lang="en-US" sz="2000">
                <a:solidFill>
                  <a:schemeClr val="accent5">
                    <a:lumMod val="50000"/>
                  </a:schemeClr>
                </a:solidFill>
              </a:rPr>
              <a:t>DBCA</a:t>
            </a:r>
            <a:r>
              <a:rPr lang="ru-RU" sz="2000">
                <a:solidFill>
                  <a:schemeClr val="accent5">
                    <a:lumMod val="50000"/>
                  </a:schemeClr>
                </a:solidFill>
              </a:rPr>
              <a:t>         3) </a:t>
            </a:r>
            <a:r>
              <a:rPr lang="en-US" sz="2000">
                <a:solidFill>
                  <a:schemeClr val="accent5">
                    <a:lumMod val="50000"/>
                  </a:schemeClr>
                </a:solidFill>
              </a:rPr>
              <a:t>D</a:t>
            </a:r>
            <a:r>
              <a:rPr lang="ru-RU" sz="2000">
                <a:solidFill>
                  <a:schemeClr val="accent5">
                    <a:lumMod val="50000"/>
                  </a:schemeClr>
                </a:solidFill>
              </a:rPr>
              <a:t>8           4) 3120</a:t>
            </a:r>
            <a:endParaRPr/>
          </a:p>
          <a:p>
            <a:pPr marL="342900" indent="-342900" algn="just">
              <a:defRPr/>
            </a:pPr>
            <a:endParaRPr lang="ru-RU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defRPr/>
            </a:pP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В1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 Укажите через запятую в порядке возрастания все основания систем счисления, в которых запись числа 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32</a:t>
            </a:r>
            <a:r>
              <a:rPr lang="ru-RU" b="1" baseline="-25000">
                <a:solidFill>
                  <a:schemeClr val="accent5">
                    <a:lumMod val="50000"/>
                  </a:schemeClr>
                </a:solidFill>
              </a:rPr>
              <a:t>10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 оканчивается на </a:t>
            </a: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/>
          </a:p>
          <a:p>
            <a:pPr algn="just">
              <a:defRPr/>
            </a:pP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  </a:t>
            </a:r>
            <a:endParaRPr/>
          </a:p>
          <a:p>
            <a:pPr algn="just">
              <a:defRPr/>
            </a:pP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В2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 Вычислите сумму двоичных чисел </a:t>
            </a:r>
            <a:r>
              <a:rPr lang="ru-RU" b="1" i="1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х</a:t>
            </a:r>
            <a:r>
              <a:rPr lang="ru-RU" i="1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и </a:t>
            </a:r>
            <a:r>
              <a:rPr lang="ru-RU" b="1" i="1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у</a:t>
            </a:r>
            <a:r>
              <a:rPr lang="ru-RU" i="1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если </a:t>
            </a:r>
            <a:r>
              <a:rPr lang="ru-RU" b="1" i="1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х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>
                <a:solidFill>
                  <a:schemeClr val="accent5">
                    <a:lumMod val="50000"/>
                  </a:schemeClr>
                </a:solidFill>
              </a:rPr>
              <a:t>= 1010111</a:t>
            </a:r>
            <a:r>
              <a:rPr lang="ru-RU" baseline="-2500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, </a:t>
            </a:r>
            <a:r>
              <a:rPr lang="ru-RU" b="1" i="1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у</a:t>
            </a:r>
            <a:r>
              <a:rPr lang="ru-RU">
                <a:solidFill>
                  <a:schemeClr val="accent5">
                    <a:lumMod val="50000"/>
                  </a:schemeClr>
                </a:solidFill>
              </a:rPr>
              <a:t>=1110011</a:t>
            </a:r>
            <a:r>
              <a:rPr lang="ru-RU" baseline="-25000">
                <a:solidFill>
                  <a:schemeClr val="accent5">
                    <a:lumMod val="50000"/>
                  </a:schemeClr>
                </a:solidFill>
              </a:rPr>
              <a:t>2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</a:t>
            </a:r>
            <a:endParaRPr/>
          </a:p>
          <a:p>
            <a:pPr algn="just">
              <a:defRPr/>
            </a:pPr>
            <a:endParaRPr lang="ru-RU">
              <a:solidFill>
                <a:schemeClr val="accent5">
                  <a:lumMod val="75000"/>
                </a:schemeClr>
              </a:solidFill>
            </a:endParaRPr>
          </a:p>
          <a:p>
            <a:pPr algn="just">
              <a:defRPr/>
            </a:pPr>
            <a:r>
              <a:rPr lang="ru-RU" b="1">
                <a:solidFill>
                  <a:schemeClr val="accent5">
                    <a:lumMod val="50000"/>
                  </a:schemeClr>
                </a:solidFill>
              </a:rPr>
              <a:t>В3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. Вычислите сумму двоичных чисел 110011 и 10001 и представьте ее в шестнадцатеричной системе счисления.</a:t>
            </a:r>
            <a:endParaRPr lang="ru-RU" sz="160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3053</Words>
  <Application>Microsoft Office PowerPoint</Application>
  <DocSecurity>0</DocSecurity>
  <PresentationFormat>Экран (4:3)</PresentationFormat>
  <Paragraphs>451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Arial</vt:lpstr>
      <vt:lpstr>Times New Roman</vt:lpstr>
      <vt:lpstr>Blank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Школа №7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Учитель</dc:creator>
  <cp:keywords/>
  <dc:description/>
  <cp:lastModifiedBy>Ekaterina</cp:lastModifiedBy>
  <cp:revision>113</cp:revision>
  <dcterms:created xsi:type="dcterms:W3CDTF">2008-04-07T10:27:39Z</dcterms:created>
  <dcterms:modified xsi:type="dcterms:W3CDTF">2026-10-22T06:41:13Z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0x010100281E0E73A1534441AC9018F761FCAD50</vt:lpwstr>
  </property>
</Properties>
</file>