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D52-B636-41FB-9089-7F2ACF760A8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6806-8379-426F-936F-014AF7177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171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D52-B636-41FB-9089-7F2ACF760A8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6806-8379-426F-936F-014AF7177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867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D52-B636-41FB-9089-7F2ACF760A8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6806-8379-426F-936F-014AF7177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015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D52-B636-41FB-9089-7F2ACF760A8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6806-8379-426F-936F-014AF7177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029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D52-B636-41FB-9089-7F2ACF760A8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6806-8379-426F-936F-014AF7177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935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D52-B636-41FB-9089-7F2ACF760A8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6806-8379-426F-936F-014AF7177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760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D52-B636-41FB-9089-7F2ACF760A8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6806-8379-426F-936F-014AF7177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147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D52-B636-41FB-9089-7F2ACF760A8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6806-8379-426F-936F-014AF7177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328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D52-B636-41FB-9089-7F2ACF760A8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6806-8379-426F-936F-014AF7177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259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D52-B636-41FB-9089-7F2ACF760A8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6806-8379-426F-936F-014AF7177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419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2D52-B636-41FB-9089-7F2ACF760A8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66806-8379-426F-936F-014AF7177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108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12D52-B636-41FB-9089-7F2ACF760A83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66806-8379-426F-936F-014AF71779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73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researchgate.net/publication/242683636_Understanding_problem-based_learn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teaching.cornell.edu/teaching-resources/engaging-students/problem-based-learni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yberleninka.ru/article/n/problemno-orientirovannoe-obuchenie-osobennosti-metodiki-prepodavaniya-v-velikobritanii-na-primere-st-george-university-of-london-great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yberleninka.ru/article/n/problemno-orientirovannoe-obuchenie-suschnost-nedostatki-preimuschestva" TargetMode="External"/><Relationship Id="rId2" Type="http://schemas.openxmlformats.org/officeDocument/2006/relationships/hyperlink" Target="https://cyberleninka.ru/article/n/vozmozhnosti-primeneniya-tehnologii-problemno-orientirovannogo-obucheniya-pbl-v-praktike-vysshego-obrazovaniya-na-primere-tgu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337029776_Challenge_Based_Learning_Guide" TargetMode="External"/><Relationship Id="rId2" Type="http://schemas.openxmlformats.org/officeDocument/2006/relationships/hyperlink" Target="https://www.challengebasedlearning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kalinda.vic.edu.au/page/78/Challenge-Based-Learning" TargetMode="External"/><Relationship Id="rId4" Type="http://schemas.openxmlformats.org/officeDocument/2006/relationships/hyperlink" Target="https://www.challengebasedlearning.org/project/big-ideas-series-australia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platform.europeanmoocs.eu/users/71/Multimediabook_2ndEd_FINAL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4cid.org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searchgate.net/publication/254912698_Ten_Steps_to_Complex_Learning_A_New_Approach_to_Instruction_and_Instructional_Design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57251" y="260202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Problem-Based Learning</a:t>
            </a:r>
            <a:br>
              <a:rPr lang="en-US" dirty="0"/>
            </a:br>
            <a:r>
              <a:rPr lang="ru-RU" dirty="0"/>
              <a:t>проблемно-ориентированное обучение</a:t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https://avatars.mds.yandex.net/i?id=c598688e6f36e5be24b7c78058e00c170d3c25ed-1294567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833" y="4547062"/>
            <a:ext cx="2047966" cy="1810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543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/>
              <a:t>P</a:t>
            </a:r>
            <a:r>
              <a:rPr lang="ru-RU" dirty="0" err="1"/>
              <a:t>roblem-based</a:t>
            </a:r>
            <a:r>
              <a:rPr lang="ru-RU" dirty="0"/>
              <a:t> </a:t>
            </a:r>
            <a:r>
              <a:rPr lang="ru-RU" dirty="0" err="1"/>
              <a:t>learning</a:t>
            </a:r>
            <a:r>
              <a:rPr lang="ru-RU" dirty="0"/>
              <a:t>, или проблемно-ориентированное обучение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5018" y="1394648"/>
            <a:ext cx="5548341" cy="3875621"/>
          </a:xfrm>
        </p:spPr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ru-RU" sz="2600" dirty="0"/>
              <a:t>В 1969 году на мед. факультете </a:t>
            </a:r>
            <a:r>
              <a:rPr lang="ru-RU" sz="2600" dirty="0" err="1"/>
              <a:t>Макмастерского</a:t>
            </a:r>
            <a:r>
              <a:rPr lang="ru-RU" sz="2600" dirty="0"/>
              <a:t> университета (Канада) </a:t>
            </a:r>
            <a:r>
              <a:rPr lang="ru-RU" sz="2600" dirty="0" err="1"/>
              <a:t>Говард</a:t>
            </a:r>
            <a:r>
              <a:rPr lang="ru-RU" sz="2600" dirty="0"/>
              <a:t> </a:t>
            </a:r>
            <a:r>
              <a:rPr lang="ru-RU" sz="2600" dirty="0" err="1"/>
              <a:t>Барроуз</a:t>
            </a:r>
            <a:r>
              <a:rPr lang="ru-RU" sz="2600" dirty="0"/>
              <a:t> и Робин </a:t>
            </a:r>
            <a:r>
              <a:rPr lang="ru-RU" sz="2600" dirty="0" err="1"/>
              <a:t>Тамблин</a:t>
            </a:r>
            <a:r>
              <a:rPr lang="ru-RU" sz="2600" dirty="0"/>
              <a:t> внедрили новый подход к обучению студентов младших курсов: обучение на основе решения реальных проблем, стали основоположниками проблемно-ориентированного обучения.</a:t>
            </a:r>
          </a:p>
          <a:p>
            <a:pPr marL="0" indent="0" fontAlgn="base">
              <a:buNone/>
            </a:pPr>
            <a:endParaRPr lang="ru-RU" sz="2600" dirty="0"/>
          </a:p>
          <a:p>
            <a:pPr marL="0" indent="0" fontAlgn="base">
              <a:buNone/>
            </a:pPr>
            <a:r>
              <a:rPr lang="ru-RU" sz="2600" dirty="0"/>
              <a:t>Проблемно-ориентированное обучение — это обучение, которое является результатом процесса работы над пониманием решения проблемы. Проблема — первый элемент обучающего процесса </a:t>
            </a:r>
            <a:r>
              <a:rPr lang="en-US" sz="2600" dirty="0"/>
              <a:t>[</a:t>
            </a:r>
            <a:r>
              <a:rPr lang="en-US" sz="2400" dirty="0">
                <a:hlinkClick r:id="rId2"/>
              </a:rPr>
              <a:t>researchgate.net</a:t>
            </a:r>
            <a:r>
              <a:rPr lang="en-US" sz="2600" dirty="0"/>
              <a:t>]</a:t>
            </a:r>
            <a:r>
              <a:rPr lang="ru-RU" sz="26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055" y="1364823"/>
            <a:ext cx="3719297" cy="2475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en/5/50/McMasterCoA.png?utm_source=en.wikipedia.org&amp;utm_campaign=parser&amp;utm_content=thumbnail_unscal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1384" y="3420850"/>
            <a:ext cx="1809936" cy="305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127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7831975" cy="4351338"/>
          </a:xfrm>
        </p:spPr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r>
              <a:rPr lang="ru-RU" dirty="0"/>
              <a:t>Специалисты </a:t>
            </a:r>
            <a:r>
              <a:rPr lang="ru-RU" dirty="0" err="1"/>
              <a:t>Корнелльского</a:t>
            </a:r>
            <a:r>
              <a:rPr lang="ru-RU" dirty="0"/>
              <a:t> университета </a:t>
            </a:r>
            <a:r>
              <a:rPr lang="ru-RU" u="sng" dirty="0">
                <a:hlinkClick r:id="rId2"/>
              </a:rPr>
              <a:t>приводят</a:t>
            </a:r>
            <a:r>
              <a:rPr lang="ru-RU" dirty="0"/>
              <a:t>, например, такую</a:t>
            </a:r>
            <a:r>
              <a:rPr lang="en-US" dirty="0"/>
              <a:t> </a:t>
            </a:r>
            <a:r>
              <a:rPr lang="ru-RU" dirty="0"/>
              <a:t>схему по этому подходу обучения :</a:t>
            </a:r>
          </a:p>
          <a:p>
            <a:pPr fontAlgn="base"/>
            <a:r>
              <a:rPr lang="ru-RU" dirty="0"/>
              <a:t>студенты должны изучить и определить проблему;</a:t>
            </a:r>
          </a:p>
          <a:p>
            <a:pPr fontAlgn="base"/>
            <a:r>
              <a:rPr lang="ru-RU" dirty="0"/>
              <a:t>разобраться, что они о ней уже знают;</a:t>
            </a:r>
          </a:p>
          <a:p>
            <a:pPr fontAlgn="base"/>
            <a:r>
              <a:rPr lang="ru-RU" dirty="0"/>
              <a:t>определить, что ещё им необходимо узнать для её решения, где они могут получить нужную информацию или инструменты;</a:t>
            </a:r>
          </a:p>
          <a:p>
            <a:pPr fontAlgn="base"/>
            <a:r>
              <a:rPr lang="ru-RU" dirty="0"/>
              <a:t>рассмотреть пути решения проблемы;</a:t>
            </a:r>
          </a:p>
          <a:p>
            <a:pPr fontAlgn="base"/>
            <a:r>
              <a:rPr lang="ru-RU" dirty="0"/>
              <a:t>решить проблему;</a:t>
            </a:r>
          </a:p>
          <a:p>
            <a:pPr fontAlgn="base"/>
            <a:r>
              <a:rPr lang="ru-RU" dirty="0"/>
              <a:t>написать отчётную работу.</a:t>
            </a:r>
          </a:p>
          <a:p>
            <a:pPr marL="0" indent="0" fontAlgn="base">
              <a:buNone/>
            </a:pPr>
            <a:r>
              <a:rPr lang="ru-RU" dirty="0"/>
              <a:t>За несколько десятилетий идеи </a:t>
            </a:r>
            <a:r>
              <a:rPr lang="ru-RU" dirty="0" err="1"/>
              <a:t>Барроуза</a:t>
            </a:r>
            <a:r>
              <a:rPr lang="ru-RU" dirty="0"/>
              <a:t> и </a:t>
            </a:r>
            <a:r>
              <a:rPr lang="ru-RU" dirty="0" err="1"/>
              <a:t>Тамблина</a:t>
            </a:r>
            <a:r>
              <a:rPr lang="ru-RU" dirty="0"/>
              <a:t> получили развитие, используются в основном в высшем или профессиональном образовании по всему миру.</a:t>
            </a:r>
          </a:p>
          <a:p>
            <a:pPr marL="0" indent="0" fontAlgn="base">
              <a:buNone/>
            </a:pPr>
            <a:r>
              <a:rPr lang="ru-RU" dirty="0"/>
              <a:t>Проблемно-ориентированное обучение, или </a:t>
            </a:r>
            <a:r>
              <a:rPr lang="ru-RU" dirty="0" err="1"/>
              <a:t>problem-based</a:t>
            </a:r>
            <a:r>
              <a:rPr lang="ru-RU" dirty="0"/>
              <a:t> </a:t>
            </a:r>
            <a:r>
              <a:rPr lang="ru-RU" dirty="0" err="1"/>
              <a:t>learning</a:t>
            </a:r>
            <a:r>
              <a:rPr lang="ru-RU" dirty="0"/>
              <a:t> (PBL), — фактически «зонтичный» термин, под которым кроется множество самостоятельных методов. 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dirty="0"/>
              <a:t>P</a:t>
            </a:r>
            <a:r>
              <a:rPr lang="ru-RU" dirty="0" err="1"/>
              <a:t>roblem-based</a:t>
            </a:r>
            <a:r>
              <a:rPr lang="ru-RU" dirty="0"/>
              <a:t> </a:t>
            </a:r>
            <a:r>
              <a:rPr lang="ru-RU" dirty="0" err="1"/>
              <a:t>learning</a:t>
            </a:r>
            <a:r>
              <a:rPr lang="ru-RU" dirty="0"/>
              <a:t>, или проблемно-ориентированное обучение</a:t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https://avatars.mds.yandex.net/i?id=e941bf577d85dec14182560badfcd7c5_l-684442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175" y="2044931"/>
            <a:ext cx="3247563" cy="324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760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Отличия PBL от других подходов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в его основе уже лежит аутентичная задача, с которой учащиеся столкнутся в профессиональной жизни;</a:t>
            </a:r>
          </a:p>
          <a:p>
            <a:pPr marL="0" indent="0">
              <a:buNone/>
            </a:pPr>
            <a:r>
              <a:rPr lang="ru-RU" dirty="0"/>
              <a:t>( в «чистом» PBL, то есть подходе, предложенном </a:t>
            </a:r>
            <a:r>
              <a:rPr lang="ru-RU" dirty="0" err="1"/>
              <a:t>Барроузом</a:t>
            </a:r>
            <a:r>
              <a:rPr lang="ru-RU" dirty="0"/>
              <a:t>, студенты должны были не только найти ответ или верное решение, но и определить область своего незнания. То есть им необходимо было понять, каких знаний или умений не хватает в процессе, и, соответственно, закрыть существующие пробелы)</a:t>
            </a:r>
          </a:p>
          <a:p>
            <a:r>
              <a:rPr lang="ru-RU" dirty="0"/>
              <a:t>обычно, когда обучение строится на основе проблемы, информацию по тому или иному кейсу обучающимся выдают порционно, чтобы они могли самостоятельно исследовать проблему, найти информацию и представить финальное решение. Когда очередной этап работы выполнен и ответы на поставленные вопросы найдены — открывается следующий блок материалов;</a:t>
            </a:r>
          </a:p>
          <a:p>
            <a:r>
              <a:rPr lang="ru-RU" dirty="0"/>
              <a:t>в учебных условиях формулировку проблемы или кейс  </a:t>
            </a:r>
            <a:r>
              <a:rPr lang="ru-RU" u="sng" dirty="0">
                <a:hlinkClick r:id="rId2"/>
              </a:rPr>
              <a:t>разрабатывает</a:t>
            </a:r>
            <a:r>
              <a:rPr lang="ru-RU" dirty="0"/>
              <a:t> целая команда педагогов — и пересматривает каждый год. Причём один кейс будет по-разному выглядеть для обучающихся и для педагогов, которые им преподают: учащиеся получат меньше информации, чтобы найти «недостающие» кусочки </a:t>
            </a:r>
            <a:r>
              <a:rPr lang="ru-RU" dirty="0" err="1"/>
              <a:t>пазла</a:t>
            </a:r>
            <a:r>
              <a:rPr lang="ru-RU" dirty="0"/>
              <a:t>. Кроме того, проблема должна быть подходящей для обучения, то есть посильной для обучающихся, но при этом достаточно интересной, чтобы вовлечь их в процесс;</a:t>
            </a:r>
          </a:p>
          <a:p>
            <a:r>
              <a:rPr lang="ru-RU" dirty="0"/>
              <a:t>занятия в малых группах. Обычно в группу входят не больше 10-15 студентов, так проще организовать обсуждение задачи и вырабатывать совместные её решения.</a:t>
            </a:r>
          </a:p>
        </p:txBody>
      </p:sp>
    </p:spTree>
    <p:extLst>
      <p:ext uri="{BB962C8B-B14F-4D97-AF65-F5344CB8AC3E}">
        <p14:creationId xmlns:p14="http://schemas.microsoft.com/office/powerpoint/2010/main" val="2575364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66120" cy="1325563"/>
          </a:xfrm>
        </p:spPr>
        <p:txBody>
          <a:bodyPr>
            <a:normAutofit/>
          </a:bodyPr>
          <a:lstStyle/>
          <a:p>
            <a:r>
              <a:rPr lang="ru-RU" dirty="0"/>
              <a:t>Как PBL меняет роль методистов и педагогов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fontAlgn="base">
              <a:buNone/>
            </a:pPr>
            <a:r>
              <a:rPr lang="ru-RU" dirty="0"/>
              <a:t>Для разработки занятий или курсов в проблемно-ориентированном обучении надо отлично ориентироваться в предмете обучения и профессиональных вопросах, с которыми учащимся придётся столкнуться в будущем. При этом у методистов возникает сложность с определением «корневой» проблемы, вокруг которой строится программа.</a:t>
            </a:r>
          </a:p>
          <a:p>
            <a:pPr marL="0" indent="0" fontAlgn="base">
              <a:buNone/>
            </a:pPr>
            <a:r>
              <a:rPr lang="ru-RU" dirty="0"/>
              <a:t>Особенности PBL также приводят к изменению профессиональной роли преподавателя. Из стандартного «ретранслятора знаний» он превращается в </a:t>
            </a:r>
            <a:r>
              <a:rPr lang="ru-RU" dirty="0" err="1"/>
              <a:t>фасилитатора</a:t>
            </a:r>
            <a:r>
              <a:rPr lang="ru-RU" dirty="0"/>
              <a:t> и эксперта. Валерия Петрова в </a:t>
            </a:r>
            <a:r>
              <a:rPr lang="ru-RU" u="sng" dirty="0">
                <a:hlinkClick r:id="rId2"/>
              </a:rPr>
              <a:t>статье</a:t>
            </a:r>
            <a:r>
              <a:rPr lang="ru-RU" dirty="0"/>
              <a:t> «Возможности применения технологии проблемно-ориентированного обучения (PBL) в практике высшего образования (на примере ТГУ)» отмечает, что в рамках PBL в задачи педагога входит:</a:t>
            </a:r>
          </a:p>
          <a:p>
            <a:pPr fontAlgn="base"/>
            <a:r>
              <a:rPr lang="ru-RU" dirty="0"/>
              <a:t>формирование банка проблемно-ориентированных кейсов,</a:t>
            </a:r>
          </a:p>
          <a:p>
            <a:pPr fontAlgn="base"/>
            <a:r>
              <a:rPr lang="ru-RU" dirty="0"/>
              <a:t>комментирование работы студентов,</a:t>
            </a:r>
          </a:p>
          <a:p>
            <a:pPr fontAlgn="base"/>
            <a:r>
              <a:rPr lang="ru-RU" dirty="0"/>
              <a:t>поддержание позитивной атмосферы на занятиях,</a:t>
            </a:r>
          </a:p>
          <a:p>
            <a:pPr fontAlgn="base"/>
            <a:r>
              <a:rPr lang="ru-RU" dirty="0"/>
              <a:t>оценка результатов вместе со студентами.</a:t>
            </a:r>
          </a:p>
          <a:p>
            <a:pPr marL="0" indent="0" fontAlgn="base">
              <a:buNone/>
            </a:pPr>
            <a:r>
              <a:rPr lang="ru-RU" dirty="0"/>
              <a:t>Главное отличие PBL — «горизонтальное» взаимодействие преподавателя и учащихся. Ответственность за обучение, его контроль, а иногда даже оценка собственной работы во многом находится в их власти. У педагогов это может вызвать предсказуемые трудности.</a:t>
            </a:r>
          </a:p>
          <a:p>
            <a:pPr marL="0" indent="0" fontAlgn="base">
              <a:buNone/>
            </a:pPr>
            <a:r>
              <a:rPr lang="ru-RU" dirty="0"/>
              <a:t>«Необходимо понимать, что преподаватель тоже может учиться в процессе проведения занятий. Он далеко не всегда заранее знает ответы на возникающие в ходе дискуссии студентов вопросы. Ни один человек в мире не может знать ответы на все вопросы. Преподаватель имеет право сомневаться, искать решения, обучаться. Наоборот, это является дополнительным стимулом к обучению для студентов».</a:t>
            </a:r>
          </a:p>
          <a:p>
            <a:pPr marL="0" indent="0" fontAlgn="base">
              <a:buNone/>
            </a:pPr>
            <a:r>
              <a:rPr lang="ru-RU" dirty="0"/>
              <a:t>При этом для педагога PBL — это не только сложности: в </a:t>
            </a:r>
            <a:r>
              <a:rPr lang="ru-RU" u="sng" dirty="0">
                <a:hlinkClick r:id="rId3"/>
              </a:rPr>
              <a:t>стать</a:t>
            </a:r>
            <a:r>
              <a:rPr lang="ru-RU" u="sng" dirty="0"/>
              <a:t>е</a:t>
            </a:r>
            <a:r>
              <a:rPr lang="ru-RU" dirty="0"/>
              <a:t> «Проблемно-ориентированное обучение: сущность, недостатки, преимущества» подчеркивают, что преподаватели, которые успешно использовали эту модель, в итоге меняют своё отношение к процессу обучения: «Они идут на занятия в предвкушении нового, необычного, так как раньше всё было предсказуемо и шло по заранее спланированному сценарию. Естественно, у них тоже возникают вопросы, сомнения и волнения. Не всегда можно предположить, как пройдёт очередное обсуждение того или иного клинического случая, насколько студенты будут заинтересованы и готовы».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6241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Модели обучения на основе PBL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fontAlgn="base">
              <a:buNone/>
            </a:pPr>
            <a:r>
              <a:rPr lang="ru-RU" b="1" dirty="0" err="1"/>
              <a:t>Chal­lenge</a:t>
            </a:r>
            <a:r>
              <a:rPr lang="ru-RU" b="1" dirty="0"/>
              <a:t> </a:t>
            </a:r>
            <a:r>
              <a:rPr lang="ru-RU" b="1" dirty="0" err="1"/>
              <a:t>Based</a:t>
            </a:r>
            <a:r>
              <a:rPr lang="ru-RU" b="1" dirty="0"/>
              <a:t> </a:t>
            </a:r>
            <a:r>
              <a:rPr lang="ru-RU" b="1" dirty="0" err="1"/>
              <a:t>Learn­ing</a:t>
            </a:r>
            <a:r>
              <a:rPr lang="ru-RU" b="1" dirty="0"/>
              <a:t> </a:t>
            </a:r>
            <a:r>
              <a:rPr lang="ru-RU" dirty="0"/>
              <a:t>— обучение через вызов. Впервые эта модель была</a:t>
            </a:r>
            <a:r>
              <a:rPr lang="ru-RU" u="sng" dirty="0">
                <a:hlinkClick r:id="rId2"/>
              </a:rPr>
              <a:t> предложена</a:t>
            </a:r>
            <a:r>
              <a:rPr lang="ru-RU" dirty="0"/>
              <a:t> компанией </a:t>
            </a:r>
            <a:r>
              <a:rPr lang="ru-RU" dirty="0" err="1"/>
              <a:t>Apple</a:t>
            </a:r>
            <a:r>
              <a:rPr lang="ru-RU" dirty="0"/>
              <a:t> в 2008 году. Совместно с американскими педагогами корпорация сформулировала основные принципы трансформации современного образования. Поскольку в век цифровых технологий особую ценность приобрели мягкие навыки (умение работать в команде, мыслить нестандартно и так далее), то и обучение должно быть направлено на их развитие, посчитали в компании. «Проблема» в CBL рождается из некой большой идеи или явления, с которым сталкиваются как сами учащиеся, так и сообщество, внутри которого они находятся.</a:t>
            </a:r>
          </a:p>
          <a:p>
            <a:pPr marL="0" indent="0" fontAlgn="base">
              <a:buNone/>
            </a:pPr>
            <a:r>
              <a:rPr lang="ru-RU" dirty="0"/>
              <a:t>CBL </a:t>
            </a:r>
            <a:r>
              <a:rPr lang="ru-RU" u="sng" dirty="0">
                <a:hlinkClick r:id="rId3"/>
              </a:rPr>
              <a:t>предполагает</a:t>
            </a:r>
            <a:r>
              <a:rPr lang="ru-RU" dirty="0"/>
              <a:t> три основных шага:</a:t>
            </a:r>
          </a:p>
          <a:p>
            <a:pPr fontAlgn="base"/>
            <a:r>
              <a:rPr lang="ru-RU" dirty="0"/>
              <a:t>вовлечение через вопросы,</a:t>
            </a:r>
          </a:p>
          <a:p>
            <a:pPr fontAlgn="base"/>
            <a:r>
              <a:rPr lang="ru-RU" dirty="0"/>
              <a:t>расследование,</a:t>
            </a:r>
          </a:p>
          <a:p>
            <a:pPr fontAlgn="base"/>
            <a:r>
              <a:rPr lang="ru-RU" dirty="0"/>
              <a:t>действие.</a:t>
            </a:r>
          </a:p>
          <a:p>
            <a:pPr marL="0" indent="0" fontAlgn="base">
              <a:buNone/>
            </a:pPr>
            <a:r>
              <a:rPr lang="ru-RU" dirty="0"/>
              <a:t>Например, если какой-то город регулярно подвержен наводнениям, то в местной школе, где используют модель CBL, ученикам предлагают выяснить, из-за чего они возникают, изучить, что может спровоцировать это явление и как можно его предотвратить. В итоге им предстоит предложить потенциальное решение проблемы — например, ежегодную установку заграждений во время паводков.</a:t>
            </a:r>
          </a:p>
          <a:p>
            <a:pPr marL="0" indent="0" fontAlgn="base">
              <a:buNone/>
            </a:pPr>
            <a:r>
              <a:rPr lang="ru-RU" dirty="0"/>
              <a:t>Обычно эта модель редко используется для профессиональной подготовки, т.к. «вызов» часто сосредоточен на общественном благе, обучение через вызов активно применяют в школах.</a:t>
            </a:r>
          </a:p>
          <a:p>
            <a:pPr marL="0" indent="0" fontAlgn="base">
              <a:buNone/>
            </a:pPr>
            <a:r>
              <a:rPr lang="ru-RU" dirty="0"/>
              <a:t>В </a:t>
            </a:r>
            <a:r>
              <a:rPr lang="ru-RU" u="sng" dirty="0">
                <a:hlinkClick r:id="rId4"/>
              </a:rPr>
              <a:t>Австралии</a:t>
            </a:r>
            <a:r>
              <a:rPr lang="ru-RU" dirty="0"/>
              <a:t> занятия на основе CBL проводят даже для младших классов. В одной из местных школ учащимся </a:t>
            </a:r>
            <a:r>
              <a:rPr lang="ru-RU" u="sng" dirty="0">
                <a:hlinkClick r:id="rId5"/>
              </a:rPr>
              <a:t>предложили</a:t>
            </a:r>
            <a:r>
              <a:rPr lang="ru-RU" dirty="0"/>
              <a:t> такой вызов: помочь местному сообществу после природной катастрофы. Дети изучали, почему эти катастрофы происходят, как они влияют на людей. Ребята звонили и писали людям по всему миру, чтобы узнать об этом из первых рук.</a:t>
            </a:r>
          </a:p>
          <a:p>
            <a:pPr marL="0" indent="0" fontAlgn="base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3486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575" y="182245"/>
            <a:ext cx="10515600" cy="1325563"/>
          </a:xfrm>
        </p:spPr>
        <p:txBody>
          <a:bodyPr/>
          <a:lstStyle/>
          <a:p>
            <a:r>
              <a:rPr lang="ru-RU" dirty="0"/>
              <a:t>Модели обучения на основе PBL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1822" y="1235421"/>
            <a:ext cx="10515600" cy="4351338"/>
          </a:xfrm>
        </p:spPr>
        <p:txBody>
          <a:bodyPr>
            <a:normAutofit fontScale="25000" lnSpcReduction="20000"/>
          </a:bodyPr>
          <a:lstStyle/>
          <a:p>
            <a:pPr marL="0" indent="0" fontAlgn="base">
              <a:buNone/>
            </a:pPr>
            <a:r>
              <a:rPr lang="ru-RU" sz="5600" b="1" dirty="0" err="1"/>
              <a:t>Pebble</a:t>
            </a:r>
            <a:r>
              <a:rPr lang="ru-RU" sz="5600" b="1" dirty="0"/>
              <a:t> </a:t>
            </a:r>
            <a:r>
              <a:rPr lang="ru-RU" sz="5600" b="1" dirty="0" err="1"/>
              <a:t>in</a:t>
            </a:r>
            <a:r>
              <a:rPr lang="ru-RU" sz="5600" b="1" dirty="0"/>
              <a:t> </a:t>
            </a:r>
            <a:r>
              <a:rPr lang="ru-RU" sz="5600" b="1" dirty="0" err="1"/>
              <a:t>the</a:t>
            </a:r>
            <a:r>
              <a:rPr lang="ru-RU" sz="5600" b="1" dirty="0"/>
              <a:t> </a:t>
            </a:r>
            <a:r>
              <a:rPr lang="ru-RU" sz="5600" b="1" dirty="0" err="1"/>
              <a:t>Pond</a:t>
            </a:r>
            <a:r>
              <a:rPr lang="ru-RU" sz="5600" b="1" dirty="0"/>
              <a:t> </a:t>
            </a:r>
            <a:r>
              <a:rPr lang="ru-RU" sz="5600" dirty="0"/>
              <a:t>(англ. — камень в пруду) — модель, предложенная в 2002 году М. Дэвидом </a:t>
            </a:r>
            <a:r>
              <a:rPr lang="ru-RU" sz="5600" dirty="0" err="1"/>
              <a:t>Мэрриллом</a:t>
            </a:r>
            <a:r>
              <a:rPr lang="ru-RU" sz="5600" dirty="0"/>
              <a:t>. Процесс обучения по </a:t>
            </a:r>
            <a:r>
              <a:rPr lang="ru-RU" sz="5600" dirty="0" err="1"/>
              <a:t>Мэрриллу</a:t>
            </a:r>
            <a:r>
              <a:rPr lang="ru-RU" sz="5600" dirty="0"/>
              <a:t> строится вокруг проблемы и делится на четыре основных фазы:</a:t>
            </a:r>
          </a:p>
          <a:p>
            <a:pPr fontAlgn="base"/>
            <a:r>
              <a:rPr lang="ru-RU" sz="5600" dirty="0"/>
              <a:t>активация имеющихся знаний;</a:t>
            </a:r>
          </a:p>
          <a:p>
            <a:pPr fontAlgn="base"/>
            <a:r>
              <a:rPr lang="ru-RU" sz="5600" dirty="0"/>
              <a:t>демонстрация навыков;</a:t>
            </a:r>
          </a:p>
          <a:p>
            <a:pPr fontAlgn="base"/>
            <a:r>
              <a:rPr lang="ru-RU" sz="5600" dirty="0"/>
              <a:t>применение полученных навыков;</a:t>
            </a:r>
          </a:p>
          <a:p>
            <a:pPr fontAlgn="base"/>
            <a:r>
              <a:rPr lang="ru-RU" sz="5600" dirty="0"/>
              <a:t>интеграция или перенос навыков в реальный мир, то есть условия, отличные от учебных.</a:t>
            </a:r>
          </a:p>
          <a:p>
            <a:pPr marL="0" indent="0" fontAlgn="base">
              <a:buNone/>
            </a:pPr>
            <a:r>
              <a:rPr lang="ru-RU" sz="5600" dirty="0"/>
              <a:t>«Пруд» — это образовательный процесс, учебные условия, которые проектирует методист. «Камень» — комплексная задача, которую он ставит перед учениками и которую они смогут выполнить в конце обучения. Попадая в «пруд», «камень» образует несколько кругов, то есть шагов проектирования для методиста:</a:t>
            </a:r>
          </a:p>
          <a:p>
            <a:pPr marL="0" indent="0" fontAlgn="base">
              <a:buNone/>
            </a:pPr>
            <a:r>
              <a:rPr lang="ru-RU" sz="5600" dirty="0"/>
              <a:t>Первый круг: демонстрация комплексной «проблемы» или задачи. Она предполагает не просто некое описание проблемы, а «прототип», который показывал бы учащимся условия решения проблемы, её последствия и шаги, которые нужно предпринять.</a:t>
            </a:r>
          </a:p>
          <a:p>
            <a:pPr marL="0" indent="0" fontAlgn="base">
              <a:buNone/>
            </a:pPr>
            <a:r>
              <a:rPr lang="ru-RU" sz="5600" dirty="0"/>
              <a:t>Второй круг: построение схожих задач. Они строятся по стандартному принципу — от простых к более сложным, для решения каждой учащимся необходимо будет применять новые навыки и так постепенно приходить к финальному результату.</a:t>
            </a:r>
          </a:p>
          <a:p>
            <a:pPr marL="0" indent="0" fontAlgn="base">
              <a:buNone/>
            </a:pPr>
            <a:r>
              <a:rPr lang="ru-RU" sz="5600" dirty="0"/>
              <a:t>Третий круг: определение знаний и умений, которые позволят учащимся решить поставленные перед ними задачи. При этом необходимо убедиться, что вместе они действительно сформируют спектр компетенций, который позволит решить «большую» комплексную задачу.</a:t>
            </a:r>
          </a:p>
          <a:p>
            <a:pPr marL="0" indent="0" fontAlgn="base">
              <a:buNone/>
            </a:pPr>
            <a:r>
              <a:rPr lang="ru-RU" sz="5600" dirty="0"/>
              <a:t>Четвёртый круг: выбор стратегии преподавания. Она должна вовлекать учащихся в решение проблемы и помогать им овладеть необходимыми для этого знаниями или навыками. В данном случае каждая новая задача должна строиться на предыдущем опыте учащегося. Кроме того, в стратегию нужно включить возможности для взаимодействия студентов друг с другом: обсуждения, рефлексию и даже споры, то есть необходимость защитить свою точку зрения.</a:t>
            </a:r>
          </a:p>
          <a:p>
            <a:pPr marL="0" indent="0" fontAlgn="base">
              <a:buNone/>
            </a:pPr>
            <a:r>
              <a:rPr lang="ru-RU" sz="5600" dirty="0"/>
              <a:t>Пятый круг: создание интерфейса. То есть адаптация контента и стратегии под конкретную ситуацию.</a:t>
            </a:r>
          </a:p>
          <a:p>
            <a:pPr marL="0" indent="0" fontAlgn="base">
              <a:buNone/>
            </a:pPr>
            <a:r>
              <a:rPr lang="ru-RU" sz="5600" dirty="0"/>
              <a:t>Шестой круг: формирование критериев оценки, подготовка материала и запуск курса.</a:t>
            </a:r>
          </a:p>
          <a:p>
            <a:pPr marL="0" indent="0" fontAlgn="base">
              <a:buNone/>
            </a:pPr>
            <a:r>
              <a:rPr lang="ru-RU" sz="5600" dirty="0"/>
              <a:t>Ключевая особенность модели: обучение строится вокруг непосредственного содержания или контента курса. Традиционный подход, объясняет </a:t>
            </a:r>
            <a:r>
              <a:rPr lang="ru-RU" sz="5600" dirty="0" err="1"/>
              <a:t>Мэррилл</a:t>
            </a:r>
            <a:r>
              <a:rPr lang="ru-RU" sz="5600" dirty="0"/>
              <a:t>, предполагает, что учащемуся просто описывают информацию из содержания курса, реальная же цель обучения — применение знаний на практике — не выполняется. В </a:t>
            </a:r>
            <a:r>
              <a:rPr lang="ru-RU" sz="5600" dirty="0" err="1"/>
              <a:t>Pebble</a:t>
            </a:r>
            <a:r>
              <a:rPr lang="ru-RU" sz="5600" dirty="0"/>
              <a:t> </a:t>
            </a:r>
            <a:r>
              <a:rPr lang="ru-RU" sz="5600" dirty="0" err="1"/>
              <a:t>in</a:t>
            </a:r>
            <a:r>
              <a:rPr lang="ru-RU" sz="5600" dirty="0"/>
              <a:t> </a:t>
            </a:r>
            <a:r>
              <a:rPr lang="ru-RU" sz="5600" dirty="0" err="1"/>
              <a:t>the</a:t>
            </a:r>
            <a:r>
              <a:rPr lang="ru-RU" sz="5600" dirty="0"/>
              <a:t> </a:t>
            </a:r>
            <a:r>
              <a:rPr lang="ru-RU" sz="5600" dirty="0" err="1"/>
              <a:t>Pond</a:t>
            </a:r>
            <a:r>
              <a:rPr lang="ru-RU" sz="5600" dirty="0"/>
              <a:t> содержание курса зависит от его цели.</a:t>
            </a:r>
          </a:p>
          <a:p>
            <a:pPr marL="0" indent="0" fontAlgn="base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1598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6760" y="977727"/>
            <a:ext cx="5670665" cy="5314464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sz="3700" b="1" dirty="0"/>
              <a:t>4C/ID</a:t>
            </a:r>
            <a:r>
              <a:rPr lang="ru-RU" sz="3700" dirty="0"/>
              <a:t> — это четырёхкомпонентная и одна из самых современных педагогических моделей на основе проблемно-ориентированного обучения. Расшифровывается эта аббревиатура так: 4 </a:t>
            </a:r>
            <a:r>
              <a:rPr lang="ru-RU" sz="3700" dirty="0" err="1"/>
              <a:t>components</a:t>
            </a:r>
            <a:r>
              <a:rPr lang="ru-RU" sz="3700" dirty="0"/>
              <a:t> — 4 компонента и </a:t>
            </a:r>
            <a:r>
              <a:rPr lang="ru-RU" sz="3700" dirty="0" err="1"/>
              <a:t>instructional</a:t>
            </a:r>
            <a:r>
              <a:rPr lang="ru-RU" sz="3700" dirty="0"/>
              <a:t> </a:t>
            </a:r>
            <a:r>
              <a:rPr lang="ru-RU" sz="3700" dirty="0" err="1"/>
              <a:t>design</a:t>
            </a:r>
            <a:r>
              <a:rPr lang="ru-RU" sz="3700" dirty="0"/>
              <a:t> — педагогический дизайн.</a:t>
            </a:r>
          </a:p>
          <a:p>
            <a:pPr marL="0" indent="0" fontAlgn="base">
              <a:buNone/>
            </a:pPr>
            <a:r>
              <a:rPr lang="ru-RU" sz="3700" dirty="0"/>
              <a:t>Модель 1990-х (</a:t>
            </a:r>
            <a:r>
              <a:rPr lang="ru-RU" sz="3700" dirty="0" err="1"/>
              <a:t>Йерун</a:t>
            </a:r>
            <a:r>
              <a:rPr lang="ru-RU" sz="3700" dirty="0"/>
              <a:t> Дж. Г. </a:t>
            </a:r>
            <a:r>
              <a:rPr lang="ru-RU" sz="3700" dirty="0" err="1"/>
              <a:t>ван</a:t>
            </a:r>
            <a:r>
              <a:rPr lang="ru-RU" sz="3700" dirty="0"/>
              <a:t> </a:t>
            </a:r>
            <a:r>
              <a:rPr lang="ru-RU" sz="3700" dirty="0" err="1"/>
              <a:t>Мериенбур</a:t>
            </a:r>
            <a:r>
              <a:rPr lang="ru-RU" sz="3700" dirty="0"/>
              <a:t>, д. псих. н. проф. Маастрихтского университета, Нидерланды). Суть: учащийся получает комплексное представление об изучаемом предмете, а знания приобретает сразу на практике.</a:t>
            </a:r>
          </a:p>
          <a:p>
            <a:pPr marL="0" indent="0" fontAlgn="base">
              <a:buNone/>
            </a:pPr>
            <a:r>
              <a:rPr lang="ru-RU" sz="3700" dirty="0"/>
              <a:t>Происходит это </a:t>
            </a:r>
            <a:r>
              <a:rPr lang="ru-RU" sz="3700" dirty="0">
                <a:hlinkClick r:id="rId2"/>
              </a:rPr>
              <a:t>благодаря</a:t>
            </a:r>
            <a:r>
              <a:rPr lang="ru-RU" sz="3700" dirty="0"/>
              <a:t> четырём компонентам модели:</a:t>
            </a:r>
          </a:p>
          <a:p>
            <a:pPr marL="0" indent="0" fontAlgn="base">
              <a:buNone/>
            </a:pPr>
            <a:r>
              <a:rPr lang="ru-RU" sz="3700" dirty="0"/>
              <a:t>1. Учебные задачи. Проектирование всегда начинается с определения некой задачи, которую в итоге сможет выполнить или решить ученик. Она должна быть аутентичной и максимально приближенной к реальности. Например, для </a:t>
            </a:r>
            <a:r>
              <a:rPr lang="ru-RU" sz="3700" dirty="0" err="1"/>
              <a:t>тестировщиков</a:t>
            </a:r>
            <a:r>
              <a:rPr lang="ru-RU" sz="3700" dirty="0"/>
              <a:t>, проходящих курс, — найти все ошибки в созданном кем-то продукте.</a:t>
            </a:r>
          </a:p>
          <a:p>
            <a:pPr marL="0" indent="0" fontAlgn="base">
              <a:buNone/>
            </a:pPr>
            <a:r>
              <a:rPr lang="ru-RU" sz="3700" dirty="0"/>
              <a:t>При этом «корневая» проблема, как и в </a:t>
            </a:r>
            <a:r>
              <a:rPr lang="ru-RU" sz="3700" dirty="0" err="1"/>
              <a:t>Pebble</a:t>
            </a:r>
            <a:r>
              <a:rPr lang="ru-RU" sz="3700" dirty="0"/>
              <a:t> </a:t>
            </a:r>
            <a:r>
              <a:rPr lang="ru-RU" sz="3700" dirty="0" err="1"/>
              <a:t>in</a:t>
            </a:r>
            <a:r>
              <a:rPr lang="ru-RU" sz="3700" dirty="0"/>
              <a:t> </a:t>
            </a:r>
            <a:r>
              <a:rPr lang="ru-RU" sz="3700" dirty="0" err="1"/>
              <a:t>the</a:t>
            </a:r>
            <a:r>
              <a:rPr lang="ru-RU" sz="3700" dirty="0"/>
              <a:t> </a:t>
            </a:r>
            <a:r>
              <a:rPr lang="ru-RU" sz="3700" dirty="0" err="1"/>
              <a:t>Pond</a:t>
            </a:r>
            <a:r>
              <a:rPr lang="ru-RU" sz="3700" dirty="0"/>
              <a:t>, является многокомпонентной, то есть разбивается на множество мелких задач — от простых к сложным. Или студенты могут получить некое решение реальной задачи и выяснять, почему это оно было именно таким. Если вернуться к примеру со студентами-медиками, то им придётся решить, почему коллеги поставили пациенту тот или иной диагноз.</a:t>
            </a:r>
          </a:p>
          <a:p>
            <a:pPr marL="0" indent="0" fontAlgn="base">
              <a:buNone/>
            </a:pPr>
            <a:r>
              <a:rPr lang="ru-RU" sz="3700" dirty="0"/>
              <a:t>2. Сопровождающая (вспомогательная) информация — основной теоретический материал, который даётся учащемуся для решения проблемы. Это могут быть и лекции, и учебники, статьи или исследования, полезные примеры.</a:t>
            </a:r>
          </a:p>
          <a:p>
            <a:pPr marL="0" indent="0" fontAlgn="base">
              <a:buNone/>
            </a:pPr>
            <a:r>
              <a:rPr lang="ru-RU" sz="3700" dirty="0"/>
              <a:t>3. Своевременная (оперативная) информация — материал, который необходим для решения более узких задач. Например, чек-листы, памятки, конкретные примеры, которые подбираются для отдельных этапов обучения.</a:t>
            </a:r>
          </a:p>
          <a:p>
            <a:pPr marL="0" indent="0" fontAlgn="base">
              <a:buNone/>
            </a:pPr>
            <a:r>
              <a:rPr lang="ru-RU" sz="3700" dirty="0"/>
              <a:t>4. Частичная практика. Чтобы решать «большую» профессиональную задачу, необходимо довести некоторые умения до автоматизма и сформировать навык — именно для этого и существует частичная практика. По большому счёту, это упражнения, которые можно выполнять ежедневно. При этом практика, подчёркивает сам автор методики, необходима только в том случае, если основные задачи не позволяют выработать требуемый уровень автоматизма.</a:t>
            </a:r>
          </a:p>
          <a:p>
            <a:pPr marL="0" indent="0" fontAlgn="base">
              <a:buNone/>
            </a:pPr>
            <a:endParaRPr lang="ru-RU" sz="2900" dirty="0"/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17588" y="0"/>
            <a:ext cx="10515600" cy="1325563"/>
          </a:xfrm>
        </p:spPr>
        <p:txBody>
          <a:bodyPr/>
          <a:lstStyle/>
          <a:p>
            <a:r>
              <a:rPr lang="ru-RU" dirty="0"/>
              <a:t>Модели обучения на основе PBL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59" y="903375"/>
            <a:ext cx="5087042" cy="53888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1891" y="6437166"/>
            <a:ext cx="3635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/>
              <a:t>Инфографика</a:t>
            </a:r>
            <a:r>
              <a:rPr lang="ru-RU" sz="1200" dirty="0"/>
              <a:t>: </a:t>
            </a:r>
            <a:r>
              <a:rPr lang="en-US" sz="1200" dirty="0" err="1"/>
              <a:t>Jeroen</a:t>
            </a:r>
            <a:r>
              <a:rPr lang="en-US" sz="1200" dirty="0"/>
              <a:t> J. G. van </a:t>
            </a:r>
            <a:r>
              <a:rPr lang="en-US" sz="1200" dirty="0" err="1"/>
              <a:t>Merriënboer</a:t>
            </a:r>
            <a:r>
              <a:rPr lang="en-US" sz="1200" dirty="0"/>
              <a:t> / </a:t>
            </a:r>
            <a:r>
              <a:rPr lang="en-US" sz="1200" u="sng" dirty="0">
                <a:hlinkClick r:id="rId4"/>
              </a:rPr>
              <a:t>4cid.org</a:t>
            </a:r>
            <a:r>
              <a:rPr lang="en-US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1771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13904"/>
            <a:ext cx="10896600" cy="5444837"/>
          </a:xfrm>
        </p:spPr>
        <p:txBody>
          <a:bodyPr>
            <a:normAutofit fontScale="25000" lnSpcReduction="20000"/>
          </a:bodyPr>
          <a:lstStyle/>
          <a:p>
            <a:pPr marL="0" indent="0" fontAlgn="base">
              <a:buNone/>
            </a:pPr>
            <a:r>
              <a:rPr lang="ru-RU" sz="4800" dirty="0"/>
              <a:t>Проектирование курса по 4C/ID </a:t>
            </a:r>
            <a:r>
              <a:rPr lang="ru-RU" sz="4800" dirty="0" err="1"/>
              <a:t>Мериенбур</a:t>
            </a:r>
            <a:r>
              <a:rPr lang="ru-RU" sz="4800" dirty="0"/>
              <a:t> </a:t>
            </a:r>
            <a:r>
              <a:rPr lang="ru-RU" sz="4800" u="sng" dirty="0">
                <a:hlinkClick r:id="rId2"/>
              </a:rPr>
              <a:t>разделяет</a:t>
            </a:r>
            <a:r>
              <a:rPr lang="ru-RU" sz="4800" dirty="0"/>
              <a:t> на десять шагов, взяв за основу модель </a:t>
            </a:r>
            <a:r>
              <a:rPr lang="ru-RU" sz="4800" dirty="0" err="1"/>
              <a:t>Pebble</a:t>
            </a:r>
            <a:r>
              <a:rPr lang="ru-RU" sz="4800" dirty="0"/>
              <a:t> </a:t>
            </a:r>
            <a:r>
              <a:rPr lang="ru-RU" sz="4800" dirty="0" err="1"/>
              <a:t>in</a:t>
            </a:r>
            <a:r>
              <a:rPr lang="ru-RU" sz="4800" dirty="0"/>
              <a:t> </a:t>
            </a:r>
            <a:r>
              <a:rPr lang="ru-RU" sz="4800" dirty="0" err="1"/>
              <a:t>the</a:t>
            </a:r>
            <a:r>
              <a:rPr lang="ru-RU" sz="4800" dirty="0"/>
              <a:t> </a:t>
            </a:r>
            <a:r>
              <a:rPr lang="ru-RU" sz="4800" dirty="0" err="1"/>
              <a:t>Pond</a:t>
            </a:r>
            <a:r>
              <a:rPr lang="ru-RU" sz="4800" dirty="0"/>
              <a:t> (сгруппированы по компонентам):</a:t>
            </a:r>
          </a:p>
          <a:p>
            <a:pPr marL="0" indent="0" fontAlgn="base">
              <a:buNone/>
            </a:pPr>
            <a:r>
              <a:rPr lang="ru-RU" sz="4800" i="1" dirty="0"/>
              <a:t>Первый компонент</a:t>
            </a:r>
          </a:p>
          <a:p>
            <a:pPr marL="0" indent="0" fontAlgn="base">
              <a:buNone/>
            </a:pPr>
            <a:r>
              <a:rPr lang="ru-RU" sz="4800" dirty="0"/>
              <a:t>1. Разработка учебных задач. Первый этап подразумевает сбор всей необходимой информации для определения аутентичных учебных задач, их целей, условий и решений.</a:t>
            </a:r>
          </a:p>
          <a:p>
            <a:pPr marL="0" indent="0" fontAlgn="base">
              <a:buNone/>
            </a:pPr>
            <a:r>
              <a:rPr lang="ru-RU" sz="4800" dirty="0"/>
              <a:t>2. Определение критериев оценки. На этом этапе необходимо выстроить иерархию навыков, которые потребуются для решения аутентичной задачи. Для каждого навыка должен быть выработан стандарт, в соответствии с ним определяют критерии оценки.</a:t>
            </a:r>
          </a:p>
          <a:p>
            <a:pPr marL="0" indent="0" fontAlgn="base">
              <a:buNone/>
            </a:pPr>
            <a:r>
              <a:rPr lang="ru-RU" sz="4800" dirty="0"/>
              <a:t>3. Выстраивание последовательности задач. Когда учебные задачи определены и соотнесены с иерархией навыков, можно приступать к составлению самой программы курса. Для этого задачи необходимо распределить по уровню сложности и выстроить их в нужной последовательности. Самый простой вариант — от простых задач с максимальной поддержкой ученика до сложных, которые подразумевают его максимальную автономность.</a:t>
            </a:r>
          </a:p>
          <a:p>
            <a:pPr marL="0" indent="0" fontAlgn="base">
              <a:buNone/>
            </a:pPr>
            <a:r>
              <a:rPr lang="ru-RU" sz="4800" i="1" dirty="0"/>
              <a:t>Второй компонент</a:t>
            </a:r>
          </a:p>
          <a:p>
            <a:pPr marL="0" indent="0" fontAlgn="base">
              <a:buNone/>
            </a:pPr>
            <a:r>
              <a:rPr lang="ru-RU" sz="4800" dirty="0"/>
              <a:t>4. Проектирование сопровождающей информации. На этом этапе необходимо подготовить основные теоретические материалы, которые понадобятся учащимся. Этот шаг продолжают два опциональных этапа (5 и 6), которые необходимы, если информации для проектирования не хватает.</a:t>
            </a:r>
          </a:p>
          <a:p>
            <a:pPr marL="0" indent="0" fontAlgn="base">
              <a:buNone/>
            </a:pPr>
            <a:r>
              <a:rPr lang="ru-RU" sz="4800" dirty="0"/>
              <a:t>5. Анализ когнитивных стратегий. Когнитивные стратегии — это некий алгоритм действий для решения конкретной задачи. Если взять как пример задачу «Написать аналитическую статью», то алгоритм действий будет таким: изучение темы и подбор источников, анализ, составление плана статьи, написание текста, согласование, правки и так далее.</a:t>
            </a:r>
          </a:p>
          <a:p>
            <a:pPr marL="0" indent="0" fontAlgn="base">
              <a:buNone/>
            </a:pPr>
            <a:r>
              <a:rPr lang="ru-RU" sz="4800" dirty="0"/>
              <a:t>6. Анализ ментальных моделей. Ментальные модели — это и есть общая теория, необходимая для освоения той или иной темы. Она включает, например, концепции, определения, принципы работы. В примере с аналитической статьёй ментальными моделями будут понятие и структура такой статьи, принципы её оформления.</a:t>
            </a:r>
          </a:p>
          <a:p>
            <a:pPr marL="0" indent="0" fontAlgn="base">
              <a:buNone/>
            </a:pPr>
            <a:r>
              <a:rPr lang="ru-RU" sz="4800" i="1" dirty="0"/>
              <a:t>Третий компонент</a:t>
            </a:r>
          </a:p>
          <a:p>
            <a:pPr marL="0" indent="0" fontAlgn="base">
              <a:buNone/>
            </a:pPr>
            <a:r>
              <a:rPr lang="ru-RU" sz="4800" dirty="0"/>
              <a:t>7. Подготовка своевременной информации. Этот этап подразумевает подбор дополнительных материалов (памяток, чек-листов, инструкций). Для этого необходимо заранее определить, когда ученикам может понадобится такая поддержка.</a:t>
            </a:r>
          </a:p>
          <a:p>
            <a:pPr marL="0" indent="0" fontAlgn="base">
              <a:buNone/>
            </a:pPr>
            <a:r>
              <a:rPr lang="ru-RU" sz="4800" dirty="0"/>
              <a:t>8. Анализ когнитивных правил. Когнитивные правила — это алгоритмы, которые, в отличие от когнитивных стратегий, позволяют выполнить повторяющиеся, рутинные задачи. На этом этапе важно определить, какие правила будут нужны для совершения определённых действий</a:t>
            </a:r>
          </a:p>
          <a:p>
            <a:pPr marL="0" indent="0" fontAlgn="base">
              <a:buNone/>
            </a:pPr>
            <a:r>
              <a:rPr lang="ru-RU" sz="4800" dirty="0"/>
              <a:t>9. Анализ предварительных знаний. Предварительные знания — информация, которая потребуется для применения когнитивного правила. Для этого необходимо сформулировать, что нужно знать учащемуся, чтобы корректно выбрать инструкцию или подобрать решение задачи. </a:t>
            </a:r>
          </a:p>
          <a:p>
            <a:pPr marL="0" indent="0" fontAlgn="base">
              <a:buNone/>
            </a:pPr>
            <a:r>
              <a:rPr lang="ru-RU" sz="4800" i="1" dirty="0"/>
              <a:t>Четвёртый компонент</a:t>
            </a:r>
          </a:p>
          <a:p>
            <a:pPr marL="0" indent="0" fontAlgn="base">
              <a:buNone/>
            </a:pPr>
            <a:r>
              <a:rPr lang="ru-RU" sz="4800" dirty="0"/>
              <a:t>10. Проектирование частичной практики (шаг опциональный — автоматизация умений не всегда необходима, если нужна, то воспользоваться алгоритмом из шага 8).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74179"/>
            <a:ext cx="10515600" cy="1325563"/>
          </a:xfrm>
        </p:spPr>
        <p:txBody>
          <a:bodyPr/>
          <a:lstStyle/>
          <a:p>
            <a:r>
              <a:rPr lang="ru-RU" dirty="0"/>
              <a:t>Модели обучения на основе PBL</a:t>
            </a:r>
          </a:p>
        </p:txBody>
      </p:sp>
    </p:spTree>
    <p:extLst>
      <p:ext uri="{BB962C8B-B14F-4D97-AF65-F5344CB8AC3E}">
        <p14:creationId xmlns:p14="http://schemas.microsoft.com/office/powerpoint/2010/main" val="3853623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fontAlgn="base">
              <a:buNone/>
            </a:pPr>
            <a:r>
              <a:rPr lang="ru-RU" dirty="0"/>
              <a:t>PBL отлично работает для практико-ориентированных программ, можно и нужно сочетать и с другими подходами, НО:</a:t>
            </a:r>
          </a:p>
          <a:p>
            <a:pPr fontAlgn="base"/>
            <a:r>
              <a:rPr lang="ru-RU" dirty="0"/>
              <a:t>Полный переход на PBL также невозможен. Без стандартной базы знаний работа с аутентичными задачами просто не принесёт нужного результата. </a:t>
            </a:r>
          </a:p>
          <a:p>
            <a:pPr fontAlgn="base"/>
            <a:r>
              <a:rPr lang="ru-RU" dirty="0"/>
              <a:t>Сложности проектирования курса для PBL: учебные задачи надо адаптировать под уровень учащихся, чтобы они были посильными для них, и поначалу предоставить максимум инструментов для решения. Кроме того, подготовленные материалы необходимо вовремя актуализировать, поскольку в противном случае они просто перестанут отражать реальные запросы рынка труда.</a:t>
            </a:r>
          </a:p>
          <a:p>
            <a:pPr marL="0" indent="0" fontAlgn="base">
              <a:buNone/>
            </a:pPr>
            <a:r>
              <a:rPr lang="ru-RU" dirty="0"/>
              <a:t>PBL имеет ряд преимуществ, обучение на основе проблем или задач позволяет:</a:t>
            </a:r>
          </a:p>
          <a:p>
            <a:pPr fontAlgn="base"/>
            <a:r>
              <a:rPr lang="ru-RU" dirty="0"/>
              <a:t>упростить вход в будущую профессию и дать предварительную практику применения теории,</a:t>
            </a:r>
          </a:p>
          <a:p>
            <a:pPr fontAlgn="base"/>
            <a:r>
              <a:rPr lang="ru-RU" dirty="0"/>
              <a:t>познакомить с реальной стороной выбранной специальности;</a:t>
            </a:r>
          </a:p>
          <a:p>
            <a:pPr fontAlgn="base"/>
            <a:r>
              <a:rPr lang="ru-RU" dirty="0"/>
              <a:t>развивать мягкие навыки.</a:t>
            </a:r>
          </a:p>
          <a:p>
            <a:pPr fontAlgn="base"/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ru-RU" dirty="0"/>
              <a:t>Недостатки и преимущества </a:t>
            </a:r>
            <a:r>
              <a:rPr lang="en-US" dirty="0"/>
              <a:t>PBL</a:t>
            </a:r>
          </a:p>
        </p:txBody>
      </p:sp>
    </p:spTree>
    <p:extLst>
      <p:ext uri="{BB962C8B-B14F-4D97-AF65-F5344CB8AC3E}">
        <p14:creationId xmlns:p14="http://schemas.microsoft.com/office/powerpoint/2010/main" val="34802294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2345</Words>
  <Application>Microsoft Office PowerPoint</Application>
  <PresentationFormat>Широкоэкранный</PresentationFormat>
  <Paragraphs>88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Problem-Based Learning проблемно-ориентированное обучение </vt:lpstr>
      <vt:lpstr>Problem-based learning, или проблемно-ориентированное обучение </vt:lpstr>
      <vt:lpstr>Problem-based learning, или проблемно-ориентированное обучение </vt:lpstr>
      <vt:lpstr>Отличия PBL от других подходов </vt:lpstr>
      <vt:lpstr>Как PBL меняет роль методистов и педагогов</vt:lpstr>
      <vt:lpstr>Модели обучения на основе PBL</vt:lpstr>
      <vt:lpstr>Модели обучения на основе PBL</vt:lpstr>
      <vt:lpstr>Модели обучения на основе PBL</vt:lpstr>
      <vt:lpstr>Модели обучения на основе PBL</vt:lpstr>
      <vt:lpstr>Недостатки и преимущества PBL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Problem-Based Learning проблемно-ориентированное обучение</dc:title>
  <dc:creator>Блинова Екатерина Евгеньевна</dc:creator>
  <cp:lastModifiedBy>Блинова Екатерина Евгеньевна</cp:lastModifiedBy>
  <cp:revision>14</cp:revision>
  <dcterms:created xsi:type="dcterms:W3CDTF">2026-10-21T06:46:19Z</dcterms:created>
  <dcterms:modified xsi:type="dcterms:W3CDTF">2026-10-22T10:47:44Z</dcterms:modified>
</cp:coreProperties>
</file>